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5143500"/>
  <p:notesSz cx="51435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notes'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1635C952-96E2-4D8B-94E4-1BFF779BF49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3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F419E552-7CAC-4712-ADBE-35B5BB76753A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38CB19F2-1E90-4C2E-9685-8798C7BAAB9C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D1E8FA5-D0A0-4770-B13D-7CFF88D45FD1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DEB4E7E5-12E9-4749-86EA-FE7318DAA4C6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D2768712-C3BA-4D94-9927-2C874A97E3D8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BA44717-B9DC-4287-A4F5-AD0C522FE2F2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6F001594-BA3C-4137-A1E6-02B0FAACC353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2EFC22CD-CAB7-48F8-866D-F1BD4F14E5D9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828E3BE1-4071-461F-81BD-54AC9B737482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8D31A7F-359A-4C2E-8FB3-37FF523278CF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sldNum" idx="1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AB6549A-4D53-416F-B730-BC90BD82FF69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1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37ED7A5B-774C-4060-938A-D5A5486EA5CE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1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30902C74-E913-4BFA-9915-F9F767C5A2B2}" type="slidenum">
              <a:rPr lang="en-US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a2e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0" y="0"/>
            <a:ext cx="164160" cy="51433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2"/>
          <p:cNvSpPr/>
          <p:nvPr/>
        </p:nvSpPr>
        <p:spPr>
          <a:xfrm>
            <a:off x="1005840" y="749880"/>
            <a:ext cx="10054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Text 3"/>
          <p:cNvSpPr/>
          <p:nvPr/>
        </p:nvSpPr>
        <p:spPr>
          <a:xfrm>
            <a:off x="457200" y="914400"/>
            <a:ext cx="8229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200" b="0" u="none" spc="300" strike="noStrike">
                <a:solidFill>
                  <a:srgbClr val="e8c84a"/>
                </a:solidFill>
                <a:effectLst/>
                <a:uFillTx/>
                <a:latin typeface="Calibri"/>
              </a:rPr>
              <a:t>LIGJI NR. 12/2026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4"/>
          <p:cNvSpPr/>
          <p:nvPr/>
        </p:nvSpPr>
        <p:spPr>
          <a:xfrm>
            <a:off x="457200" y="1297440"/>
            <a:ext cx="822924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Rregullimi i Lobimit në Shqipëri: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Forcimi i Transparencës, Sfidat në Zbatim dhe Koordinim dhe 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Standardet Europiane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5"/>
          <p:cNvSpPr/>
          <p:nvPr/>
        </p:nvSpPr>
        <p:spPr>
          <a:xfrm>
            <a:off x="3200400" y="2769480"/>
            <a:ext cx="2742840" cy="363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8280" bIns="-828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6"/>
          <p:cNvSpPr/>
          <p:nvPr/>
        </p:nvSpPr>
        <p:spPr>
          <a:xfrm>
            <a:off x="457200" y="295488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0" i="1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Zyra e Komisionerit për të Drejtën e Informimit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0" i="1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dhe Mbrojtjen e të Dhënave Personale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7"/>
          <p:cNvSpPr/>
          <p:nvPr/>
        </p:nvSpPr>
        <p:spPr>
          <a:xfrm>
            <a:off x="457200" y="4709160"/>
            <a:ext cx="8229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22 maj 2026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Picture 9"/>
          <p:cNvSpPr/>
          <p:nvPr/>
        </p:nvSpPr>
        <p:spPr>
          <a:xfrm>
            <a:off x="6492600" y="3896280"/>
            <a:ext cx="2086560" cy="80712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6"/>
          <p:cNvSpPr/>
          <p:nvPr/>
        </p:nvSpPr>
        <p:spPr>
          <a:xfrm>
            <a:off x="658440" y="3657600"/>
            <a:ext cx="2194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KONTEKSTI DHE HYRJA NË FUQI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1044000" y="929520"/>
            <a:ext cx="2460960" cy="1356120"/>
          </a:xfrm>
          <a:prstGeom prst="rect">
            <a:avLst/>
          </a:prstGeom>
          <a:solidFill>
            <a:srgbClr val="1a2e4a"/>
          </a:solidFill>
          <a:ln w="12700">
            <a:solidFill>
              <a:srgbClr val="00b0f0"/>
            </a:solidFill>
            <a:round/>
          </a:ln>
          <a:effectLst>
            <a:outerShdw algn="bl" blurRad="101520" dir="8100000" dist="37674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3"/>
          <p:cNvSpPr/>
          <p:nvPr/>
        </p:nvSpPr>
        <p:spPr>
          <a:xfrm>
            <a:off x="1081800" y="983160"/>
            <a:ext cx="237852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28.01.2026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Miratimi nga Kuvendi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4"/>
          <p:cNvSpPr/>
          <p:nvPr/>
        </p:nvSpPr>
        <p:spPr>
          <a:xfrm>
            <a:off x="946080" y="2814480"/>
            <a:ext cx="2514240" cy="1058760"/>
          </a:xfrm>
          <a:prstGeom prst="rect">
            <a:avLst/>
          </a:prstGeom>
          <a:solidFill>
            <a:srgbClr val="24426b"/>
          </a:solidFill>
          <a:ln w="12700">
            <a:solidFill>
              <a:srgbClr val="00b0f0"/>
            </a:solidFill>
            <a:round/>
          </a:ln>
          <a:effectLst>
            <a:outerShdw algn="bl" blurRad="101520" dir="8100000" dist="37674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5"/>
          <p:cNvSpPr/>
          <p:nvPr/>
        </p:nvSpPr>
        <p:spPr>
          <a:xfrm>
            <a:off x="1081800" y="2882880"/>
            <a:ext cx="2207160" cy="9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e8c84a"/>
                </a:solidFill>
                <a:effectLst/>
                <a:uFillTx/>
                <a:latin typeface="Calibri"/>
              </a:rPr>
              <a:t>Fletore Zyrtare nr. 37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00" b="1" u="none" strike="noStrike">
                <a:solidFill>
                  <a:srgbClr val="e8c84a"/>
                </a:solidFill>
                <a:effectLst/>
                <a:uFillTx/>
                <a:latin typeface="Calibri"/>
              </a:rPr>
              <a:t>Datë 16.02.2026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6"/>
          <p:cNvSpPr/>
          <p:nvPr/>
        </p:nvSpPr>
        <p:spPr>
          <a:xfrm>
            <a:off x="5029200" y="914400"/>
            <a:ext cx="54360" cy="5025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7"/>
          <p:cNvSpPr/>
          <p:nvPr/>
        </p:nvSpPr>
        <p:spPr>
          <a:xfrm>
            <a:off x="5257800" y="91440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Kuadër i parë ligjor gjithëpërfshirës për rregullimin e veprimtarisë së lobimit në Shqipëri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8"/>
          <p:cNvSpPr/>
          <p:nvPr/>
        </p:nvSpPr>
        <p:spPr>
          <a:xfrm>
            <a:off x="5029200" y="1783080"/>
            <a:ext cx="54360" cy="5025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9"/>
          <p:cNvSpPr/>
          <p:nvPr/>
        </p:nvSpPr>
        <p:spPr>
          <a:xfrm>
            <a:off x="5257800" y="178308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Pjesë e paketës ligjore "Antikorrupsion" dhe Udhërrëfyesit për Shtetin e së Drejtës (VKM nr.736/2023)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10"/>
          <p:cNvSpPr/>
          <p:nvPr/>
        </p:nvSpPr>
        <p:spPr>
          <a:xfrm>
            <a:off x="5029200" y="2651760"/>
            <a:ext cx="54360" cy="5025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1"/>
          <p:cNvSpPr/>
          <p:nvPr/>
        </p:nvSpPr>
        <p:spPr>
          <a:xfrm>
            <a:off x="5257800" y="265176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Komponent i grupit "Themelorët" në kuadër të procesit të negociatave për anëtarësimin në BE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2"/>
          <p:cNvSpPr/>
          <p:nvPr/>
        </p:nvSpPr>
        <p:spPr>
          <a:xfrm>
            <a:off x="5029200" y="3520440"/>
            <a:ext cx="54360" cy="5025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3"/>
          <p:cNvSpPr/>
          <p:nvPr/>
        </p:nvSpPr>
        <p:spPr>
          <a:xfrm>
            <a:off x="5257800" y="352044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Garanton transparencë, integritet, llogaridhënie dhe mbikëqyrje efektive të lobimit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" name="Picture 16"/>
          <p:cNvPicPr/>
          <p:nvPr/>
        </p:nvPicPr>
        <p:blipFill>
          <a:blip r:embed="rId1"/>
          <a:stretch/>
        </p:blipFill>
        <p:spPr>
          <a:xfrm>
            <a:off x="6810480" y="4389120"/>
            <a:ext cx="1617840" cy="754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OBJEKTIVAT E LIGJIT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2"/>
          <p:cNvSpPr/>
          <p:nvPr/>
        </p:nvSpPr>
        <p:spPr>
          <a:xfrm>
            <a:off x="365760" y="868680"/>
            <a:ext cx="4114440" cy="1078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3"/>
          <p:cNvSpPr/>
          <p:nvPr/>
        </p:nvSpPr>
        <p:spPr>
          <a:xfrm>
            <a:off x="365760" y="868680"/>
            <a:ext cx="502560" cy="107856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4"/>
          <p:cNvSpPr/>
          <p:nvPr/>
        </p:nvSpPr>
        <p:spPr>
          <a:xfrm>
            <a:off x="365760" y="11887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01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5"/>
          <p:cNvSpPr/>
          <p:nvPr/>
        </p:nvSpPr>
        <p:spPr>
          <a:xfrm>
            <a:off x="960120" y="9417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Transparenca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6"/>
          <p:cNvSpPr/>
          <p:nvPr/>
        </p:nvSpPr>
        <p:spPr>
          <a:xfrm>
            <a:off x="983160" y="1230480"/>
            <a:ext cx="33829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Garantimi i transparencës së plotë mbi veprimtarinë e lobimit dhe ndikimit në vendimmarrjen publike.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7"/>
          <p:cNvSpPr/>
          <p:nvPr/>
        </p:nvSpPr>
        <p:spPr>
          <a:xfrm>
            <a:off x="4754880" y="868680"/>
            <a:ext cx="4114440" cy="1078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8"/>
          <p:cNvSpPr/>
          <p:nvPr/>
        </p:nvSpPr>
        <p:spPr>
          <a:xfrm>
            <a:off x="4754880" y="868680"/>
            <a:ext cx="502560" cy="107856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9"/>
          <p:cNvSpPr/>
          <p:nvPr/>
        </p:nvSpPr>
        <p:spPr>
          <a:xfrm>
            <a:off x="4754880" y="11887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02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0"/>
          <p:cNvSpPr/>
          <p:nvPr/>
        </p:nvSpPr>
        <p:spPr>
          <a:xfrm>
            <a:off x="5349240" y="9417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Integriteti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1"/>
          <p:cNvSpPr/>
          <p:nvPr/>
        </p:nvSpPr>
        <p:spPr>
          <a:xfrm>
            <a:off x="5349240" y="1230480"/>
            <a:ext cx="33829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Forcimi i integritetit të proceseve vendimmarrëse publike nëpërmjet rregullimit të qartë.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12"/>
          <p:cNvSpPr/>
          <p:nvPr/>
        </p:nvSpPr>
        <p:spPr>
          <a:xfrm>
            <a:off x="365760" y="2240280"/>
            <a:ext cx="4114440" cy="111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13"/>
          <p:cNvSpPr/>
          <p:nvPr/>
        </p:nvSpPr>
        <p:spPr>
          <a:xfrm>
            <a:off x="365760" y="2240280"/>
            <a:ext cx="502560" cy="111528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4"/>
          <p:cNvSpPr/>
          <p:nvPr/>
        </p:nvSpPr>
        <p:spPr>
          <a:xfrm>
            <a:off x="365760" y="25603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03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5"/>
          <p:cNvSpPr/>
          <p:nvPr/>
        </p:nvSpPr>
        <p:spPr>
          <a:xfrm>
            <a:off x="960120" y="23133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Llogaridhënia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6"/>
          <p:cNvSpPr/>
          <p:nvPr/>
        </p:nvSpPr>
        <p:spPr>
          <a:xfrm>
            <a:off x="983160" y="2624400"/>
            <a:ext cx="33829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Sigurimi i llogaridhënies së subjekteve që ushtrojnë ndikim mbi proceset e vendimmarrjes.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17"/>
          <p:cNvSpPr/>
          <p:nvPr/>
        </p:nvSpPr>
        <p:spPr>
          <a:xfrm>
            <a:off x="4754880" y="2240280"/>
            <a:ext cx="4114440" cy="111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18"/>
          <p:cNvSpPr/>
          <p:nvPr/>
        </p:nvSpPr>
        <p:spPr>
          <a:xfrm>
            <a:off x="4754880" y="2240280"/>
            <a:ext cx="502560" cy="111528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9"/>
          <p:cNvSpPr/>
          <p:nvPr/>
        </p:nvSpPr>
        <p:spPr>
          <a:xfrm>
            <a:off x="4754880" y="25603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04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20"/>
          <p:cNvSpPr/>
          <p:nvPr/>
        </p:nvSpPr>
        <p:spPr>
          <a:xfrm>
            <a:off x="5349240" y="23133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Mbikëqyrja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21"/>
          <p:cNvSpPr/>
          <p:nvPr/>
        </p:nvSpPr>
        <p:spPr>
          <a:xfrm>
            <a:off x="5349240" y="2615040"/>
            <a:ext cx="33829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Mbikëqyrja efektive e subjekteve dhe veprimtarive të lobimit nëpërmjet Komisionerit.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22"/>
          <p:cNvSpPr/>
          <p:nvPr/>
        </p:nvSpPr>
        <p:spPr>
          <a:xfrm>
            <a:off x="365760" y="3611880"/>
            <a:ext cx="4114440" cy="104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23"/>
          <p:cNvSpPr/>
          <p:nvPr/>
        </p:nvSpPr>
        <p:spPr>
          <a:xfrm>
            <a:off x="365760" y="3611880"/>
            <a:ext cx="502560" cy="104868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24"/>
          <p:cNvSpPr/>
          <p:nvPr/>
        </p:nvSpPr>
        <p:spPr>
          <a:xfrm>
            <a:off x="365760" y="39319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05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25"/>
          <p:cNvSpPr/>
          <p:nvPr/>
        </p:nvSpPr>
        <p:spPr>
          <a:xfrm>
            <a:off x="960120" y="36849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Antikorrupsion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26"/>
          <p:cNvSpPr/>
          <p:nvPr/>
        </p:nvSpPr>
        <p:spPr>
          <a:xfrm>
            <a:off x="960120" y="4017600"/>
            <a:ext cx="33829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Kontribut direkt në paketat antikorrupsion dhe procesin e integrimit evropian.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27"/>
          <p:cNvSpPr/>
          <p:nvPr/>
        </p:nvSpPr>
        <p:spPr>
          <a:xfrm>
            <a:off x="4754880" y="3611880"/>
            <a:ext cx="4114440" cy="104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28"/>
          <p:cNvSpPr/>
          <p:nvPr/>
        </p:nvSpPr>
        <p:spPr>
          <a:xfrm>
            <a:off x="4754880" y="3611880"/>
            <a:ext cx="502560" cy="104868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9"/>
          <p:cNvSpPr/>
          <p:nvPr/>
        </p:nvSpPr>
        <p:spPr>
          <a:xfrm>
            <a:off x="4754880" y="39319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06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30"/>
          <p:cNvSpPr/>
          <p:nvPr/>
        </p:nvSpPr>
        <p:spPr>
          <a:xfrm>
            <a:off x="5349240" y="36849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Kuadri Ligjor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31"/>
          <p:cNvSpPr/>
          <p:nvPr/>
        </p:nvSpPr>
        <p:spPr>
          <a:xfrm>
            <a:off x="5349240" y="4008240"/>
            <a:ext cx="33829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Bazë e parë juridike për rregullimin e lobimit — fushë krejtësisht e re për legjislacionin shqiptar.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Picture 33"/>
          <p:cNvPicPr/>
          <p:nvPr/>
        </p:nvPicPr>
        <p:blipFill>
          <a:blip r:embed="rId1"/>
          <a:stretch/>
        </p:blipFill>
        <p:spPr>
          <a:xfrm>
            <a:off x="7404120" y="4592880"/>
            <a:ext cx="1387440" cy="67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Neni 4 - Përkufizimet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2"/>
          <p:cNvSpPr/>
          <p:nvPr/>
        </p:nvSpPr>
        <p:spPr>
          <a:xfrm>
            <a:off x="365760" y="868680"/>
            <a:ext cx="4114440" cy="1078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3"/>
          <p:cNvSpPr/>
          <p:nvPr/>
        </p:nvSpPr>
        <p:spPr>
          <a:xfrm>
            <a:off x="141840" y="868680"/>
            <a:ext cx="726480" cy="107856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4"/>
          <p:cNvSpPr/>
          <p:nvPr/>
        </p:nvSpPr>
        <p:spPr>
          <a:xfrm>
            <a:off x="141840" y="1188720"/>
            <a:ext cx="6807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Lobim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5"/>
          <p:cNvSpPr/>
          <p:nvPr/>
        </p:nvSpPr>
        <p:spPr>
          <a:xfrm>
            <a:off x="960120" y="9417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" name="Text 6"/>
          <p:cNvSpPr/>
          <p:nvPr/>
        </p:nvSpPr>
        <p:spPr>
          <a:xfrm>
            <a:off x="983160" y="941760"/>
            <a:ext cx="3382920" cy="94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Ushtrimi ose përpjekja për të ushtruar ndikim në proceset e vendimmarrjes  publike përmes çdo forme komunikimi, iniciative apo çdo aktiviteti tjetër të ndërmarrë me synimin për të ndikuar në hartimin, ndryshimin, zbatimin ose shfuqizimin e politikave, legjislacionit ose vendimeve administrative nga persona fizikë ose juridikë që përfaqësojnë interesa të caktuara.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7"/>
          <p:cNvSpPr/>
          <p:nvPr/>
        </p:nvSpPr>
        <p:spPr>
          <a:xfrm>
            <a:off x="4754880" y="868680"/>
            <a:ext cx="4114440" cy="1078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8"/>
          <p:cNvSpPr/>
          <p:nvPr/>
        </p:nvSpPr>
        <p:spPr>
          <a:xfrm>
            <a:off x="4754880" y="868680"/>
            <a:ext cx="731160" cy="107856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9"/>
          <p:cNvSpPr/>
          <p:nvPr/>
        </p:nvSpPr>
        <p:spPr>
          <a:xfrm>
            <a:off x="4754880" y="1188720"/>
            <a:ext cx="7311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Lobist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0"/>
          <p:cNvSpPr/>
          <p:nvPr/>
        </p:nvSpPr>
        <p:spPr>
          <a:xfrm>
            <a:off x="5349240" y="9417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Text 11"/>
          <p:cNvSpPr/>
          <p:nvPr/>
        </p:nvSpPr>
        <p:spPr>
          <a:xfrm>
            <a:off x="5486400" y="862920"/>
            <a:ext cx="3382920" cy="102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9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Çdo person fizik i regjistruar si lobist, si dhe çdo person juridik që ushtron veprimtari lobimi përmes një lobisti të regjistruar, i cili kundrejt shpërblimit ose në interes të drejtpërdrejtë zhvillon veprimtari me qëllim ndikimin në hartimin, miratimin, ndryshimin ose zbatimin e legjislacionit, politikave publike ose vendimmarrjeve administrative përmes komunikimit me zyrtarë publikë.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12"/>
          <p:cNvSpPr/>
          <p:nvPr/>
        </p:nvSpPr>
        <p:spPr>
          <a:xfrm>
            <a:off x="365760" y="2240280"/>
            <a:ext cx="4114440" cy="111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3"/>
          <p:cNvSpPr/>
          <p:nvPr/>
        </p:nvSpPr>
        <p:spPr>
          <a:xfrm>
            <a:off x="91440" y="2240280"/>
            <a:ext cx="845640" cy="111528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14"/>
          <p:cNvSpPr/>
          <p:nvPr/>
        </p:nvSpPr>
        <p:spPr>
          <a:xfrm>
            <a:off x="91440" y="2560320"/>
            <a:ext cx="7542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Përfitues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5"/>
          <p:cNvSpPr/>
          <p:nvPr/>
        </p:nvSpPr>
        <p:spPr>
          <a:xfrm>
            <a:off x="960120" y="23133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3" name="Text 16"/>
          <p:cNvSpPr/>
          <p:nvPr/>
        </p:nvSpPr>
        <p:spPr>
          <a:xfrm>
            <a:off x="983160" y="2313360"/>
            <a:ext cx="3382920" cy="96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Çdo person fizik ose juridik privat, përfshirë organizatat jofitimprurëse, në emër të të cilit ushtrohet veprimtari lobimi nga një lobist i regjistruar.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17"/>
          <p:cNvSpPr/>
          <p:nvPr/>
        </p:nvSpPr>
        <p:spPr>
          <a:xfrm>
            <a:off x="4754880" y="2240280"/>
            <a:ext cx="4114440" cy="111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18"/>
          <p:cNvSpPr/>
          <p:nvPr/>
        </p:nvSpPr>
        <p:spPr>
          <a:xfrm>
            <a:off x="4754880" y="2240280"/>
            <a:ext cx="731160" cy="111528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9"/>
          <p:cNvSpPr/>
          <p:nvPr/>
        </p:nvSpPr>
        <p:spPr>
          <a:xfrm>
            <a:off x="4754880" y="2560320"/>
            <a:ext cx="7311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Zyrtar publik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20"/>
          <p:cNvSpPr/>
          <p:nvPr/>
        </p:nvSpPr>
        <p:spPr>
          <a:xfrm>
            <a:off x="5349240" y="23133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 21"/>
          <p:cNvSpPr/>
          <p:nvPr/>
        </p:nvSpPr>
        <p:spPr>
          <a:xfrm>
            <a:off x="5550840" y="2395440"/>
            <a:ext cx="318132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Çdo person i zgjedhur, i emëruar, nëpunës civil që ka kompetenca vendimmarrëse në organet ligjvënëse, ekzekutive ose administrative, në nivel qendror ose vendor.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22"/>
          <p:cNvSpPr/>
          <p:nvPr/>
        </p:nvSpPr>
        <p:spPr>
          <a:xfrm>
            <a:off x="365760" y="3611880"/>
            <a:ext cx="4114440" cy="104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23"/>
          <p:cNvSpPr/>
          <p:nvPr/>
        </p:nvSpPr>
        <p:spPr>
          <a:xfrm>
            <a:off x="27000" y="3611880"/>
            <a:ext cx="983160" cy="104868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4"/>
          <p:cNvSpPr/>
          <p:nvPr/>
        </p:nvSpPr>
        <p:spPr>
          <a:xfrm>
            <a:off x="0" y="3675960"/>
            <a:ext cx="1023480" cy="91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Marrëdhënie e strukturuar lobimi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25"/>
          <p:cNvSpPr/>
          <p:nvPr/>
        </p:nvSpPr>
        <p:spPr>
          <a:xfrm>
            <a:off x="960120" y="36849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Text 26"/>
          <p:cNvSpPr/>
          <p:nvPr/>
        </p:nvSpPr>
        <p:spPr>
          <a:xfrm>
            <a:off x="1088280" y="3648600"/>
            <a:ext cx="3254760" cy="102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0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Çdo raport i formalizuar ndërmjet një lobisti dhe përfituesit të lobimit, i cili bazohet në një kontratë lobimi sipas këtij ligji dhe parashikon zhvillimin e veprimtarive të organizuara, të përsëritura ose të planifikuara të lobimit kundrejt shpërblimit ose interesit të drejtpërdrejtë.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27"/>
          <p:cNvSpPr/>
          <p:nvPr/>
        </p:nvSpPr>
        <p:spPr>
          <a:xfrm>
            <a:off x="4754880" y="3611880"/>
            <a:ext cx="4114440" cy="104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28"/>
          <p:cNvSpPr/>
          <p:nvPr/>
        </p:nvSpPr>
        <p:spPr>
          <a:xfrm>
            <a:off x="4754880" y="3611880"/>
            <a:ext cx="731160" cy="104868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29"/>
          <p:cNvSpPr/>
          <p:nvPr/>
        </p:nvSpPr>
        <p:spPr>
          <a:xfrm>
            <a:off x="4754880" y="3684960"/>
            <a:ext cx="7311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Vendimmarrje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30"/>
          <p:cNvSpPr/>
          <p:nvPr/>
        </p:nvSpPr>
        <p:spPr>
          <a:xfrm>
            <a:off x="5349240" y="36849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8" name="Text 31"/>
          <p:cNvSpPr/>
          <p:nvPr/>
        </p:nvSpPr>
        <p:spPr>
          <a:xfrm>
            <a:off x="5550840" y="3438000"/>
            <a:ext cx="3240720" cy="12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Çdo proces ligjvënës, politikëbërës, rregullator ose administrativ, i ndërmarrë nga autoritetet publike në nivel qendror ose vendor, institucionet e  pavarura dhe agjencitë autonome, që ka për qëllim miratimin, ndryshimin, zbatimin ose shfuqizimin e ligjeve, akteve nënligjore, politikave publike apo vendimeve që ndikojnë në interesin publik</a:t>
            </a: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9" name="Picture 33"/>
          <p:cNvPicPr/>
          <p:nvPr/>
        </p:nvPicPr>
        <p:blipFill>
          <a:blip r:embed="rId1"/>
          <a:stretch/>
        </p:blipFill>
        <p:spPr>
          <a:xfrm>
            <a:off x="7404120" y="4592880"/>
            <a:ext cx="1387440" cy="67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Neni 6 – Veprimtari që nuk konsiderohen lobim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2"/>
          <p:cNvSpPr/>
          <p:nvPr/>
        </p:nvSpPr>
        <p:spPr>
          <a:xfrm>
            <a:off x="393480" y="868680"/>
            <a:ext cx="4114440" cy="1078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3"/>
          <p:cNvSpPr/>
          <p:nvPr/>
        </p:nvSpPr>
        <p:spPr>
          <a:xfrm>
            <a:off x="141840" y="868680"/>
            <a:ext cx="726480" cy="107856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4"/>
          <p:cNvSpPr/>
          <p:nvPr/>
        </p:nvSpPr>
        <p:spPr>
          <a:xfrm>
            <a:off x="141840" y="1188720"/>
            <a:ext cx="6807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1.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5"/>
          <p:cNvSpPr/>
          <p:nvPr/>
        </p:nvSpPr>
        <p:spPr>
          <a:xfrm>
            <a:off x="960120" y="9417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6" name="Text 6"/>
          <p:cNvSpPr/>
          <p:nvPr/>
        </p:nvSpPr>
        <p:spPr>
          <a:xfrm>
            <a:off x="983160" y="941760"/>
            <a:ext cx="3382920" cy="94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Ushtrimi i lirive dhe të drejtave themelore (përfshirë informim, peticione, rekomandime).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Shape 7"/>
          <p:cNvSpPr/>
          <p:nvPr/>
        </p:nvSpPr>
        <p:spPr>
          <a:xfrm>
            <a:off x="4754880" y="868680"/>
            <a:ext cx="4114440" cy="1078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8"/>
          <p:cNvSpPr/>
          <p:nvPr/>
        </p:nvSpPr>
        <p:spPr>
          <a:xfrm>
            <a:off x="4754880" y="868680"/>
            <a:ext cx="548280" cy="107856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9"/>
          <p:cNvSpPr/>
          <p:nvPr/>
        </p:nvSpPr>
        <p:spPr>
          <a:xfrm>
            <a:off x="4754880" y="1188720"/>
            <a:ext cx="594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2.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0"/>
          <p:cNvSpPr/>
          <p:nvPr/>
        </p:nvSpPr>
        <p:spPr>
          <a:xfrm>
            <a:off x="5349240" y="9417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1" name="Text 11"/>
          <p:cNvSpPr/>
          <p:nvPr/>
        </p:nvSpPr>
        <p:spPr>
          <a:xfrm>
            <a:off x="5349240" y="862920"/>
            <a:ext cx="3382920" cy="102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Pjesëmarrja e hapur dhe transparente në proceset e konsultimit publik, dëgjesat publike, takimet</a:t>
            </a:r>
            <a:r>
              <a:rPr lang="en-US" sz="9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12"/>
          <p:cNvSpPr/>
          <p:nvPr/>
        </p:nvSpPr>
        <p:spPr>
          <a:xfrm>
            <a:off x="365760" y="2240280"/>
            <a:ext cx="4114440" cy="111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3"/>
          <p:cNvSpPr/>
          <p:nvPr/>
        </p:nvSpPr>
        <p:spPr>
          <a:xfrm>
            <a:off x="91440" y="2240280"/>
            <a:ext cx="845640" cy="111528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4"/>
          <p:cNvSpPr/>
          <p:nvPr/>
        </p:nvSpPr>
        <p:spPr>
          <a:xfrm>
            <a:off x="91440" y="2560320"/>
            <a:ext cx="7542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3.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5"/>
          <p:cNvSpPr/>
          <p:nvPr/>
        </p:nvSpPr>
        <p:spPr>
          <a:xfrm>
            <a:off x="960120" y="23133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6" name="Text 16"/>
          <p:cNvSpPr/>
          <p:nvPr/>
        </p:nvSpPr>
        <p:spPr>
          <a:xfrm>
            <a:off x="983160" y="2313360"/>
            <a:ext cx="3382920" cy="96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Aktivitetet educative, kërkimore dhe akademike të pavarura dhe me qëllime informuese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17"/>
          <p:cNvSpPr/>
          <p:nvPr/>
        </p:nvSpPr>
        <p:spPr>
          <a:xfrm>
            <a:off x="4754880" y="2240280"/>
            <a:ext cx="4114440" cy="1115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18"/>
          <p:cNvSpPr/>
          <p:nvPr/>
        </p:nvSpPr>
        <p:spPr>
          <a:xfrm>
            <a:off x="4754880" y="2240280"/>
            <a:ext cx="594000" cy="111528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19"/>
          <p:cNvSpPr/>
          <p:nvPr/>
        </p:nvSpPr>
        <p:spPr>
          <a:xfrm>
            <a:off x="4640760" y="2560320"/>
            <a:ext cx="708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4.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20"/>
          <p:cNvSpPr/>
          <p:nvPr/>
        </p:nvSpPr>
        <p:spPr>
          <a:xfrm>
            <a:off x="5349240" y="23133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1" name="Text 21"/>
          <p:cNvSpPr/>
          <p:nvPr/>
        </p:nvSpPr>
        <p:spPr>
          <a:xfrm>
            <a:off x="5349240" y="2395440"/>
            <a:ext cx="338292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Komunikimi ndërinstitucional i institucioneve publike gjatë ushtrimit të kompetencave dhe funksioneve.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22"/>
          <p:cNvSpPr/>
          <p:nvPr/>
        </p:nvSpPr>
        <p:spPr>
          <a:xfrm>
            <a:off x="365760" y="3611880"/>
            <a:ext cx="4114440" cy="104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23"/>
          <p:cNvSpPr/>
          <p:nvPr/>
        </p:nvSpPr>
        <p:spPr>
          <a:xfrm>
            <a:off x="27000" y="3611880"/>
            <a:ext cx="983160" cy="104868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24"/>
          <p:cNvSpPr/>
          <p:nvPr/>
        </p:nvSpPr>
        <p:spPr>
          <a:xfrm>
            <a:off x="0" y="3675960"/>
            <a:ext cx="1023480" cy="91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5.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25"/>
          <p:cNvSpPr/>
          <p:nvPr/>
        </p:nvSpPr>
        <p:spPr>
          <a:xfrm>
            <a:off x="960120" y="36849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6" name="Text 26"/>
          <p:cNvSpPr/>
          <p:nvPr/>
        </p:nvSpPr>
        <p:spPr>
          <a:xfrm>
            <a:off x="1088280" y="3648600"/>
            <a:ext cx="3254760" cy="102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Komunikimet ose veprimtaritë e kryera nga partitë politike.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27"/>
          <p:cNvSpPr/>
          <p:nvPr/>
        </p:nvSpPr>
        <p:spPr>
          <a:xfrm>
            <a:off x="4754880" y="3611880"/>
            <a:ext cx="4114440" cy="104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76320" dir="8100000" dist="25455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28"/>
          <p:cNvSpPr/>
          <p:nvPr/>
        </p:nvSpPr>
        <p:spPr>
          <a:xfrm>
            <a:off x="4754880" y="3611880"/>
            <a:ext cx="731160" cy="104868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29"/>
          <p:cNvSpPr/>
          <p:nvPr/>
        </p:nvSpPr>
        <p:spPr>
          <a:xfrm>
            <a:off x="4754880" y="3684960"/>
            <a:ext cx="73116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6.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30"/>
          <p:cNvSpPr/>
          <p:nvPr/>
        </p:nvSpPr>
        <p:spPr>
          <a:xfrm>
            <a:off x="5349240" y="3684960"/>
            <a:ext cx="33829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1" name="Text 31"/>
          <p:cNvSpPr/>
          <p:nvPr/>
        </p:nvSpPr>
        <p:spPr>
          <a:xfrm>
            <a:off x="5550840" y="3438000"/>
            <a:ext cx="3240720" cy="12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Publikimet, shkrimet apo opinionet e botuara në media, si dhe shprehjet publike në rrjetet sociale, etj.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2" name="Picture 33"/>
          <p:cNvPicPr/>
          <p:nvPr/>
        </p:nvPicPr>
        <p:blipFill>
          <a:blip r:embed="rId1"/>
          <a:stretch/>
        </p:blipFill>
        <p:spPr>
          <a:xfrm>
            <a:off x="7404120" y="4592880"/>
            <a:ext cx="1387440" cy="67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9143640" cy="776880"/>
          </a:xfrm>
          <a:prstGeom prst="rect">
            <a:avLst/>
          </a:prstGeom>
          <a:solidFill>
            <a:srgbClr val="1a3356"/>
          </a:solidFill>
          <a:ln w="12700">
            <a:solidFill>
              <a:srgbClr val="1a335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1"/>
          <p:cNvSpPr/>
          <p:nvPr/>
        </p:nvSpPr>
        <p:spPr>
          <a:xfrm>
            <a:off x="411480" y="0"/>
            <a:ext cx="85035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Neni 7 — Funksionet e Komisionerit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2"/>
          <p:cNvSpPr/>
          <p:nvPr/>
        </p:nvSpPr>
        <p:spPr>
          <a:xfrm>
            <a:off x="411480" y="868680"/>
            <a:ext cx="8320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200" b="0" i="1" u="none" strike="noStrike">
                <a:solidFill>
                  <a:srgbClr val="6b7280"/>
                </a:solidFill>
                <a:effectLst/>
                <a:uFillTx/>
                <a:latin typeface="Calibri"/>
                <a:ea typeface="Calibri"/>
              </a:rPr>
              <a:t>Komisioneri për të Drejtën e Informimit dhe Mbrojtjen e të Dhënave Personale ushtron funksionet e mëposhtme në fushën e lobimit: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3"/>
          <p:cNvSpPr/>
          <p:nvPr/>
        </p:nvSpPr>
        <p:spPr>
          <a:xfrm>
            <a:off x="411480" y="1325880"/>
            <a:ext cx="8320680" cy="54360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9720" bIns="972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4"/>
          <p:cNvSpPr/>
          <p:nvPr/>
        </p:nvSpPr>
        <p:spPr>
          <a:xfrm>
            <a:off x="411480" y="1353240"/>
            <a:ext cx="8320680" cy="3337200"/>
          </a:xfrm>
          <a:prstGeom prst="rect">
            <a:avLst/>
          </a:prstGeom>
          <a:solidFill>
            <a:srgbClr val="e8f0fa"/>
          </a:solidFill>
          <a:ln w="9525">
            <a:solidFill>
              <a:srgbClr val="2563a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5"/>
          <p:cNvSpPr/>
          <p:nvPr/>
        </p:nvSpPr>
        <p:spPr>
          <a:xfrm>
            <a:off x="411480" y="1325880"/>
            <a:ext cx="63720" cy="3337200"/>
          </a:xfrm>
          <a:prstGeom prst="rect">
            <a:avLst/>
          </a:prstGeom>
          <a:solidFill>
            <a:srgbClr val="2563a8"/>
          </a:solidFill>
          <a:ln w="12700">
            <a:solidFill>
              <a:srgbClr val="2563a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6"/>
          <p:cNvSpPr/>
          <p:nvPr/>
        </p:nvSpPr>
        <p:spPr>
          <a:xfrm>
            <a:off x="594360" y="1389960"/>
            <a:ext cx="7954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3356"/>
                </a:solidFill>
                <a:effectLst/>
                <a:uFillTx/>
                <a:latin typeface="Calibri"/>
                <a:ea typeface="Calibri"/>
              </a:rPr>
              <a:t>Neni 7 — Funksionet e Komisionerit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7"/>
          <p:cNvSpPr/>
          <p:nvPr/>
        </p:nvSpPr>
        <p:spPr>
          <a:xfrm>
            <a:off x="594360" y="1737360"/>
            <a:ext cx="347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2563a8"/>
                </a:solidFill>
                <a:effectLst/>
                <a:uFillTx/>
                <a:latin typeface="Calibri"/>
                <a:ea typeface="Calibri"/>
              </a:rPr>
              <a:t>1)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8"/>
          <p:cNvSpPr/>
          <p:nvPr/>
        </p:nvSpPr>
        <p:spPr>
          <a:xfrm>
            <a:off x="960120" y="1737360"/>
            <a:ext cx="7589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f2937"/>
                </a:solidFill>
                <a:effectLst/>
                <a:uFillTx/>
                <a:latin typeface="Calibri"/>
                <a:ea typeface="Calibri"/>
              </a:rPr>
              <a:t>Administron dhe publikon Regjistrin e Lobimit;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9"/>
          <p:cNvSpPr/>
          <p:nvPr/>
        </p:nvSpPr>
        <p:spPr>
          <a:xfrm>
            <a:off x="594360" y="2084760"/>
            <a:ext cx="347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2563a8"/>
                </a:solidFill>
                <a:effectLst/>
                <a:uFillTx/>
                <a:latin typeface="Calibri"/>
                <a:ea typeface="Calibri"/>
              </a:rPr>
              <a:t>2)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0"/>
          <p:cNvSpPr/>
          <p:nvPr/>
        </p:nvSpPr>
        <p:spPr>
          <a:xfrm>
            <a:off x="960120" y="2084760"/>
            <a:ext cx="7589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f2937"/>
                </a:solidFill>
                <a:effectLst/>
                <a:uFillTx/>
                <a:latin typeface="Calibri"/>
                <a:ea typeface="Calibri"/>
              </a:rPr>
              <a:t>Mbikëqyr zbatimin e detyrimeve ligjore nga lobistët, përfituesit e lobimit dhe zyrtarët publikë;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1"/>
          <p:cNvSpPr/>
          <p:nvPr/>
        </p:nvSpPr>
        <p:spPr>
          <a:xfrm>
            <a:off x="594360" y="2432160"/>
            <a:ext cx="347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2563a8"/>
                </a:solidFill>
                <a:effectLst/>
                <a:uFillTx/>
                <a:latin typeface="Calibri"/>
                <a:ea typeface="Calibri"/>
              </a:rPr>
              <a:t>3)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2"/>
          <p:cNvSpPr/>
          <p:nvPr/>
        </p:nvSpPr>
        <p:spPr>
          <a:xfrm>
            <a:off x="960120" y="2432160"/>
            <a:ext cx="7589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1f2937"/>
                </a:solidFill>
                <a:effectLst/>
                <a:uFillTx/>
                <a:latin typeface="Calibri"/>
                <a:ea typeface="Calibri"/>
              </a:rPr>
              <a:t>Shqyrton aplikimet për regjistrim të lobistëve;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3"/>
          <p:cNvSpPr/>
          <p:nvPr/>
        </p:nvSpPr>
        <p:spPr>
          <a:xfrm>
            <a:off x="594360" y="2779920"/>
            <a:ext cx="347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2563a8"/>
                </a:solidFill>
                <a:effectLst/>
                <a:uFillTx/>
                <a:latin typeface="Calibri"/>
                <a:ea typeface="Calibri"/>
              </a:rPr>
              <a:t>4)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4"/>
          <p:cNvSpPr/>
          <p:nvPr/>
        </p:nvSpPr>
        <p:spPr>
          <a:xfrm>
            <a:off x="960120" y="2779920"/>
            <a:ext cx="7589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f2937"/>
                </a:solidFill>
                <a:effectLst/>
                <a:uFillTx/>
                <a:latin typeface="Calibri"/>
                <a:ea typeface="Calibri"/>
              </a:rPr>
              <a:t>Zhvillon aktivitete ndërgjegjësuese dhe informuese për subjektet e interesuara;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5"/>
          <p:cNvSpPr/>
          <p:nvPr/>
        </p:nvSpPr>
        <p:spPr>
          <a:xfrm>
            <a:off x="594360" y="3127320"/>
            <a:ext cx="347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2563a8"/>
                </a:solidFill>
                <a:effectLst/>
                <a:uFillTx/>
                <a:latin typeface="Calibri"/>
                <a:ea typeface="Calibri"/>
              </a:rPr>
              <a:t>5)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6"/>
          <p:cNvSpPr/>
          <p:nvPr/>
        </p:nvSpPr>
        <p:spPr>
          <a:xfrm>
            <a:off x="960120" y="3127320"/>
            <a:ext cx="7589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f2937"/>
                </a:solidFill>
                <a:effectLst/>
                <a:uFillTx/>
                <a:latin typeface="Calibri"/>
                <a:ea typeface="Calibri"/>
              </a:rPr>
              <a:t>Bashkëpunon me autoritetet kompetente dhe organizatat ndërkombëtare;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7"/>
          <p:cNvSpPr/>
          <p:nvPr/>
        </p:nvSpPr>
        <p:spPr>
          <a:xfrm>
            <a:off x="594360" y="3474720"/>
            <a:ext cx="347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2563a8"/>
                </a:solidFill>
                <a:effectLst/>
                <a:uFillTx/>
                <a:latin typeface="Calibri"/>
                <a:ea typeface="Calibri"/>
              </a:rPr>
              <a:t>6)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18"/>
          <p:cNvSpPr/>
          <p:nvPr/>
        </p:nvSpPr>
        <p:spPr>
          <a:xfrm>
            <a:off x="960120" y="3474720"/>
            <a:ext cx="7589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1f2937"/>
                </a:solidFill>
                <a:effectLst/>
                <a:uFillTx/>
                <a:latin typeface="Calibri"/>
                <a:ea typeface="Calibri"/>
              </a:rPr>
              <a:t>Ofron informacion dhe udhëzime për zbatimin e këtij ligji;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9"/>
          <p:cNvSpPr/>
          <p:nvPr/>
        </p:nvSpPr>
        <p:spPr>
          <a:xfrm>
            <a:off x="594360" y="3822120"/>
            <a:ext cx="347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2563a8"/>
                </a:solidFill>
                <a:effectLst/>
                <a:uFillTx/>
                <a:latin typeface="Calibri"/>
                <a:ea typeface="Calibri"/>
              </a:rPr>
              <a:t>7)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20"/>
          <p:cNvSpPr/>
          <p:nvPr/>
        </p:nvSpPr>
        <p:spPr>
          <a:xfrm>
            <a:off x="960120" y="3822120"/>
            <a:ext cx="7589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f2937"/>
                </a:solidFill>
                <a:effectLst/>
                <a:uFillTx/>
                <a:latin typeface="Calibri"/>
                <a:ea typeface="Calibri"/>
              </a:rPr>
              <a:t>Vendos masa administrative ndaj subjekteve që shkelin dispozitat e këtij ligji.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21"/>
          <p:cNvSpPr/>
          <p:nvPr/>
        </p:nvSpPr>
        <p:spPr>
          <a:xfrm>
            <a:off x="411480" y="4663440"/>
            <a:ext cx="8320680" cy="86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36000" bIns="-36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22"/>
          <p:cNvSpPr/>
          <p:nvPr/>
        </p:nvSpPr>
        <p:spPr>
          <a:xfrm>
            <a:off x="411480" y="4736520"/>
            <a:ext cx="83206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i="1" u="none" strike="noStrike">
                <a:solidFill>
                  <a:srgbClr val="9ca3af"/>
                </a:solidFill>
                <a:effectLst/>
                <a:uFillTx/>
                <a:latin typeface="Calibri"/>
                <a:ea typeface="Calibri"/>
              </a:rPr>
              <a:t>Burimi: Ligji Nr. 12/2026 "Për Lobimin në Republikën e Shqipërisë", Fletore Zyrtare Nr. 37, datë 16.02.2026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Picture 24"/>
          <p:cNvPicPr/>
          <p:nvPr/>
        </p:nvPicPr>
        <p:blipFill>
          <a:blip r:embed="rId1"/>
          <a:stretch/>
        </p:blipFill>
        <p:spPr>
          <a:xfrm>
            <a:off x="7404120" y="4592880"/>
            <a:ext cx="1387440" cy="67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SUBJEKTET DHE DETYRIMET KRYESORE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2"/>
          <p:cNvSpPr/>
          <p:nvPr/>
        </p:nvSpPr>
        <p:spPr>
          <a:xfrm>
            <a:off x="320040" y="822960"/>
            <a:ext cx="2651400" cy="50256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3"/>
          <p:cNvSpPr/>
          <p:nvPr/>
        </p:nvSpPr>
        <p:spPr>
          <a:xfrm>
            <a:off x="320040" y="82296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LOBIST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4"/>
          <p:cNvSpPr/>
          <p:nvPr/>
        </p:nvSpPr>
        <p:spPr>
          <a:xfrm>
            <a:off x="320040" y="1463040"/>
            <a:ext cx="2651400" cy="54936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5"/>
          <p:cNvSpPr/>
          <p:nvPr/>
        </p:nvSpPr>
        <p:spPr>
          <a:xfrm>
            <a:off x="411480" y="1664280"/>
            <a:ext cx="182520" cy="182520"/>
          </a:xfrm>
          <a:prstGeom prst="ellipse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6"/>
          <p:cNvSpPr/>
          <p:nvPr/>
        </p:nvSpPr>
        <p:spPr>
          <a:xfrm>
            <a:off x="667440" y="1463040"/>
            <a:ext cx="2239920" cy="54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Regjistrim i detyrueshëm në Regjistrin e Lobimit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7"/>
          <p:cNvSpPr/>
          <p:nvPr/>
        </p:nvSpPr>
        <p:spPr>
          <a:xfrm>
            <a:off x="320040" y="2148840"/>
            <a:ext cx="2651400" cy="533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8"/>
          <p:cNvSpPr/>
          <p:nvPr/>
        </p:nvSpPr>
        <p:spPr>
          <a:xfrm>
            <a:off x="411480" y="2350080"/>
            <a:ext cx="182520" cy="182520"/>
          </a:xfrm>
          <a:prstGeom prst="ellipse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9"/>
          <p:cNvSpPr/>
          <p:nvPr/>
        </p:nvSpPr>
        <p:spPr>
          <a:xfrm>
            <a:off x="667440" y="21488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Dorëzim i deklaratës së lobimit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Shape 10"/>
          <p:cNvSpPr/>
          <p:nvPr/>
        </p:nvSpPr>
        <p:spPr>
          <a:xfrm>
            <a:off x="320040" y="2834640"/>
            <a:ext cx="2651400" cy="53388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11"/>
          <p:cNvSpPr/>
          <p:nvPr/>
        </p:nvSpPr>
        <p:spPr>
          <a:xfrm>
            <a:off x="411480" y="3035880"/>
            <a:ext cx="182520" cy="182520"/>
          </a:xfrm>
          <a:prstGeom prst="ellipse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2"/>
          <p:cNvSpPr/>
          <p:nvPr/>
        </p:nvSpPr>
        <p:spPr>
          <a:xfrm>
            <a:off x="667440" y="28346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Ruajtje e dokumentacionit sipas kategorive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13"/>
          <p:cNvSpPr/>
          <p:nvPr/>
        </p:nvSpPr>
        <p:spPr>
          <a:xfrm>
            <a:off x="320040" y="3520440"/>
            <a:ext cx="2651400" cy="533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Shape 14"/>
          <p:cNvSpPr/>
          <p:nvPr/>
        </p:nvSpPr>
        <p:spPr>
          <a:xfrm>
            <a:off x="411480" y="3721680"/>
            <a:ext cx="182520" cy="182520"/>
          </a:xfrm>
          <a:prstGeom prst="ellipse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5"/>
          <p:cNvSpPr/>
          <p:nvPr/>
        </p:nvSpPr>
        <p:spPr>
          <a:xfrm>
            <a:off x="667440" y="35204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Deklarim i konfliktit të interesit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329040" y="4147560"/>
            <a:ext cx="2651400" cy="53532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438480" y="4323960"/>
            <a:ext cx="182520" cy="182520"/>
          </a:xfrm>
          <a:prstGeom prst="ellipse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667440" y="407016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Respektim i Kodit të Sjelljes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19"/>
          <p:cNvSpPr/>
          <p:nvPr/>
        </p:nvSpPr>
        <p:spPr>
          <a:xfrm>
            <a:off x="3154680" y="822960"/>
            <a:ext cx="2651400" cy="50256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3154680" y="82296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ZYRTAR PUBLIKË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21"/>
          <p:cNvSpPr/>
          <p:nvPr/>
        </p:nvSpPr>
        <p:spPr>
          <a:xfrm>
            <a:off x="3154680" y="1463040"/>
            <a:ext cx="2651400" cy="54648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22"/>
          <p:cNvSpPr/>
          <p:nvPr/>
        </p:nvSpPr>
        <p:spPr>
          <a:xfrm>
            <a:off x="3246120" y="1664280"/>
            <a:ext cx="182520" cy="182520"/>
          </a:xfrm>
          <a:prstGeom prst="ellipse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23"/>
          <p:cNvSpPr/>
          <p:nvPr/>
        </p:nvSpPr>
        <p:spPr>
          <a:xfrm>
            <a:off x="3502080" y="14630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Bashkëpunim me Zyrën e Komisionerit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24"/>
          <p:cNvSpPr/>
          <p:nvPr/>
        </p:nvSpPr>
        <p:spPr>
          <a:xfrm>
            <a:off x="3154680" y="2148840"/>
            <a:ext cx="2651400" cy="549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25"/>
          <p:cNvSpPr/>
          <p:nvPr/>
        </p:nvSpPr>
        <p:spPr>
          <a:xfrm>
            <a:off x="3246120" y="2350080"/>
            <a:ext cx="182520" cy="182520"/>
          </a:xfrm>
          <a:prstGeom prst="ellipse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26"/>
          <p:cNvSpPr/>
          <p:nvPr/>
        </p:nvSpPr>
        <p:spPr>
          <a:xfrm>
            <a:off x="3502080" y="21488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Transparencë në takimet me lobistë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27"/>
          <p:cNvSpPr/>
          <p:nvPr/>
        </p:nvSpPr>
        <p:spPr>
          <a:xfrm>
            <a:off x="3154680" y="2834640"/>
            <a:ext cx="2651400" cy="53388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28"/>
          <p:cNvSpPr/>
          <p:nvPr/>
        </p:nvSpPr>
        <p:spPr>
          <a:xfrm>
            <a:off x="3246120" y="3035880"/>
            <a:ext cx="182520" cy="182520"/>
          </a:xfrm>
          <a:prstGeom prst="ellipse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29"/>
          <p:cNvSpPr/>
          <p:nvPr/>
        </p:nvSpPr>
        <p:spPr>
          <a:xfrm>
            <a:off x="3502080" y="28346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Raportim i kontakteve me lobistë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30"/>
          <p:cNvSpPr/>
          <p:nvPr/>
        </p:nvSpPr>
        <p:spPr>
          <a:xfrm>
            <a:off x="3154680" y="3520440"/>
            <a:ext cx="2651400" cy="549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1"/>
          <p:cNvSpPr/>
          <p:nvPr/>
        </p:nvSpPr>
        <p:spPr>
          <a:xfrm>
            <a:off x="3246120" y="3721680"/>
            <a:ext cx="182520" cy="182520"/>
          </a:xfrm>
          <a:prstGeom prst="ellipse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32"/>
          <p:cNvSpPr/>
          <p:nvPr/>
        </p:nvSpPr>
        <p:spPr>
          <a:xfrm>
            <a:off x="3502080" y="35204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Respektim i rregullave të integritetit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33"/>
          <p:cNvSpPr/>
          <p:nvPr/>
        </p:nvSpPr>
        <p:spPr>
          <a:xfrm>
            <a:off x="3154680" y="4159800"/>
            <a:ext cx="2651400" cy="53532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34"/>
          <p:cNvSpPr/>
          <p:nvPr/>
        </p:nvSpPr>
        <p:spPr>
          <a:xfrm>
            <a:off x="3246120" y="4338000"/>
            <a:ext cx="182520" cy="182520"/>
          </a:xfrm>
          <a:prstGeom prst="ellipse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35"/>
          <p:cNvSpPr/>
          <p:nvPr/>
        </p:nvSpPr>
        <p:spPr>
          <a:xfrm>
            <a:off x="3502080" y="416160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Pjesëmarrje në aktivitete ndërgjegjësuese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36"/>
          <p:cNvSpPr/>
          <p:nvPr/>
        </p:nvSpPr>
        <p:spPr>
          <a:xfrm>
            <a:off x="5989320" y="822960"/>
            <a:ext cx="2651400" cy="5025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37"/>
          <p:cNvSpPr/>
          <p:nvPr/>
        </p:nvSpPr>
        <p:spPr>
          <a:xfrm>
            <a:off x="5989320" y="82296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PËRFITUES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38"/>
          <p:cNvSpPr/>
          <p:nvPr/>
        </p:nvSpPr>
        <p:spPr>
          <a:xfrm>
            <a:off x="5989320" y="1463040"/>
            <a:ext cx="2651400" cy="54936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39"/>
          <p:cNvSpPr/>
          <p:nvPr/>
        </p:nvSpPr>
        <p:spPr>
          <a:xfrm>
            <a:off x="6080760" y="1664280"/>
            <a:ext cx="182520" cy="182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40"/>
          <p:cNvSpPr/>
          <p:nvPr/>
        </p:nvSpPr>
        <p:spPr>
          <a:xfrm>
            <a:off x="6336720" y="1463040"/>
            <a:ext cx="2239920" cy="54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Identifikim i qartë si përfitues i lobimit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41"/>
          <p:cNvSpPr/>
          <p:nvPr/>
        </p:nvSpPr>
        <p:spPr>
          <a:xfrm>
            <a:off x="5989320" y="2148840"/>
            <a:ext cx="2651400" cy="549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42"/>
          <p:cNvSpPr/>
          <p:nvPr/>
        </p:nvSpPr>
        <p:spPr>
          <a:xfrm>
            <a:off x="6080760" y="2350080"/>
            <a:ext cx="182520" cy="182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43"/>
          <p:cNvSpPr/>
          <p:nvPr/>
        </p:nvSpPr>
        <p:spPr>
          <a:xfrm>
            <a:off x="6336720" y="21488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Bashkëpunim me autoritetet mbikëqyrëse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44"/>
          <p:cNvSpPr/>
          <p:nvPr/>
        </p:nvSpPr>
        <p:spPr>
          <a:xfrm>
            <a:off x="5989320" y="2834640"/>
            <a:ext cx="2651400" cy="54936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45"/>
          <p:cNvSpPr/>
          <p:nvPr/>
        </p:nvSpPr>
        <p:spPr>
          <a:xfrm>
            <a:off x="6080760" y="3035880"/>
            <a:ext cx="182520" cy="182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46"/>
          <p:cNvSpPr/>
          <p:nvPr/>
        </p:nvSpPr>
        <p:spPr>
          <a:xfrm>
            <a:off x="6336720" y="28346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Transparencë mbi interesat e përfaqësuara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47"/>
          <p:cNvSpPr/>
          <p:nvPr/>
        </p:nvSpPr>
        <p:spPr>
          <a:xfrm>
            <a:off x="5989320" y="3520440"/>
            <a:ext cx="2651400" cy="549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48"/>
          <p:cNvSpPr/>
          <p:nvPr/>
        </p:nvSpPr>
        <p:spPr>
          <a:xfrm>
            <a:off x="6080760" y="3721680"/>
            <a:ext cx="182520" cy="182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49"/>
          <p:cNvSpPr/>
          <p:nvPr/>
        </p:nvSpPr>
        <p:spPr>
          <a:xfrm>
            <a:off x="6336720" y="352044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Deklarim i financimeve dhe burimeve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50"/>
          <p:cNvSpPr/>
          <p:nvPr/>
        </p:nvSpPr>
        <p:spPr>
          <a:xfrm>
            <a:off x="5989320" y="4161600"/>
            <a:ext cx="2651400" cy="535320"/>
          </a:xfrm>
          <a:prstGeom prst="rect">
            <a:avLst/>
          </a:prstGeom>
          <a:solidFill>
            <a:srgbClr val="eef2f7"/>
          </a:solidFill>
          <a:ln w="12700">
            <a:solidFill>
              <a:srgbClr val="dde3e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51"/>
          <p:cNvSpPr/>
          <p:nvPr/>
        </p:nvSpPr>
        <p:spPr>
          <a:xfrm>
            <a:off x="6080760" y="4338000"/>
            <a:ext cx="182520" cy="182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52"/>
          <p:cNvSpPr/>
          <p:nvPr/>
        </p:nvSpPr>
        <p:spPr>
          <a:xfrm>
            <a:off x="6336720" y="4147560"/>
            <a:ext cx="22399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Respektim i afateve ligjore të raportimit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0" name="Picture 54"/>
          <p:cNvPicPr/>
          <p:nvPr/>
        </p:nvPicPr>
        <p:blipFill>
          <a:blip r:embed="rId1"/>
          <a:stretch/>
        </p:blipFill>
        <p:spPr>
          <a:xfrm>
            <a:off x="7129800" y="4657680"/>
            <a:ext cx="1519920" cy="599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AKTET NËNLIGJORE — LIGJI NR. 12/2026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2"/>
          <p:cNvSpPr/>
          <p:nvPr/>
        </p:nvSpPr>
        <p:spPr>
          <a:xfrm>
            <a:off x="365760" y="749880"/>
            <a:ext cx="8412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0" i="1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Neni 27 parashikon miratimin e 7 akteve nënligjore brenda 6 muajve nga hyrja në fuqi e ligjit.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14" name="Table 0"/>
          <p:cNvGraphicFramePr/>
          <p:nvPr/>
        </p:nvGraphicFramePr>
        <p:xfrm>
          <a:off x="365760" y="1188720"/>
          <a:ext cx="8290080" cy="3310560"/>
        </p:xfrm>
        <a:graphic>
          <a:graphicData uri="http://schemas.openxmlformats.org/drawingml/2006/table">
            <a:tbl>
              <a:tblPr/>
              <a:tblGrid>
                <a:gridCol w="536400"/>
                <a:gridCol w="1408320"/>
                <a:gridCol w="1046160"/>
                <a:gridCol w="5298840"/>
              </a:tblGrid>
              <a:tr h="2692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Nr.</a:t>
                      </a:r>
                      <a:endParaRPr lang="en-US" sz="9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1a2e4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Baza ligjore</a:t>
                      </a:r>
                      <a:endParaRPr lang="en-US" sz="9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1a2e4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Lloji i aktit</a:t>
                      </a:r>
                      <a:endParaRPr lang="en-US" sz="9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1a2e4a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Emërtimi</a:t>
                      </a:r>
                      <a:endParaRPr lang="en-US" sz="9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1a2e4a"/>
                    </a:solidFill>
                  </a:tcPr>
                </a:tc>
              </a:tr>
              <a:tr h="4341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1.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Neni 7, pika 3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Urdhër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Për miratimin e formatit, temave dhe periudhave të aktiviteteve informuese dhe ndërgjegjësuese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341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2.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Neni 8, pika 4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Udhëzim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Për miratimin e strukturës, mënyrës së administrimit dhe procedurave të Regjistrit të Lobimit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</a:tr>
              <a:tr h="4341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3.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Neni 9, pika 7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Udhëzim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Për miratimin e formatit të kërkesës për regjistrim, dokumentacionin dhe procedurën e shqyrtimit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341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4.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Neni 17, pika 1 dhe 2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Udhëzim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Për kategorinë e dokumentacionit për tu ruajtur prej lobistit dhe mënyrën e administrimit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</a:tr>
              <a:tr h="4341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5.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Neni 18, pika 4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Udhëzim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Për formën, përmbajtjen dhe mënyrën e dorëzimit të deklaratës së lobimit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341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6.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Neni 20, pika 4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Udhëzim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Për procedurat e identifikimit dhe menaxhimit të situatave të konfliktit të interesit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eef2f7"/>
                    </a:solidFill>
                  </a:tcPr>
                </a:tc>
              </a:tr>
              <a:tr h="434160"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7.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Neni 22, pika 3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Udhëzim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lang="en-US" sz="950" b="0" u="none" strike="noStrike">
                          <a:solidFill>
                            <a:srgbClr val="1a2e4a"/>
                          </a:solidFill>
                          <a:effectLst/>
                          <a:uFillTx/>
                          <a:latin typeface="Calibri"/>
                        </a:rPr>
                        <a:t>Për procedurat dhe afatet e verifikimit të saktësisë së të dhënave në Regjistrin e Lobimit</a:t>
                      </a:r>
                      <a:endParaRPr lang="en-US" sz="95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720" marB="45720">
                    <a:lnL w="12240">
                      <a:solidFill>
                        <a:srgbClr val="aabbcc"/>
                      </a:solidFill>
                      <a:prstDash val="solid"/>
                    </a:lnL>
                    <a:lnR w="12240">
                      <a:solidFill>
                        <a:srgbClr val="aabbcc"/>
                      </a:solidFill>
                      <a:prstDash val="solid"/>
                    </a:lnR>
                    <a:lnT w="12240">
                      <a:solidFill>
                        <a:srgbClr val="aabbcc"/>
                      </a:solidFill>
                      <a:prstDash val="solid"/>
                    </a:lnT>
                    <a:lnB w="12240">
                      <a:solidFill>
                        <a:srgbClr val="aabb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5" name="Text 4"/>
          <p:cNvSpPr/>
          <p:nvPr/>
        </p:nvSpPr>
        <p:spPr>
          <a:xfrm>
            <a:off x="594360" y="4754880"/>
            <a:ext cx="1645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Text 6"/>
          <p:cNvSpPr/>
          <p:nvPr/>
        </p:nvSpPr>
        <p:spPr>
          <a:xfrm>
            <a:off x="2514600" y="4754880"/>
            <a:ext cx="1828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Picture 9"/>
          <p:cNvPicPr/>
          <p:nvPr/>
        </p:nvPicPr>
        <p:blipFill>
          <a:blip r:embed="rId1"/>
          <a:stretch/>
        </p:blipFill>
        <p:spPr>
          <a:xfrm>
            <a:off x="7268400" y="4499640"/>
            <a:ext cx="1387440" cy="67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REGJISTRI I LOBIMIT - Neni 8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2"/>
          <p:cNvSpPr/>
          <p:nvPr/>
        </p:nvSpPr>
        <p:spPr>
          <a:xfrm>
            <a:off x="365760" y="822960"/>
            <a:ext cx="4114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Shape 3"/>
          <p:cNvSpPr/>
          <p:nvPr/>
        </p:nvSpPr>
        <p:spPr>
          <a:xfrm>
            <a:off x="365760" y="1325880"/>
            <a:ext cx="4114440" cy="71280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4"/>
          <p:cNvSpPr/>
          <p:nvPr/>
        </p:nvSpPr>
        <p:spPr>
          <a:xfrm>
            <a:off x="548640" y="137160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3" name="Text 5"/>
          <p:cNvSpPr/>
          <p:nvPr/>
        </p:nvSpPr>
        <p:spPr>
          <a:xfrm>
            <a:off x="548640" y="1447920"/>
            <a:ext cx="3748680" cy="54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Mbahet dhe administrohet nga Komisioneri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6"/>
          <p:cNvSpPr/>
          <p:nvPr/>
        </p:nvSpPr>
        <p:spPr>
          <a:xfrm>
            <a:off x="365760" y="2176200"/>
            <a:ext cx="4114440" cy="71280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7"/>
          <p:cNvSpPr/>
          <p:nvPr/>
        </p:nvSpPr>
        <p:spPr>
          <a:xfrm>
            <a:off x="548640" y="222192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 8"/>
          <p:cNvSpPr/>
          <p:nvPr/>
        </p:nvSpPr>
        <p:spPr>
          <a:xfrm>
            <a:off x="548640" y="2221920"/>
            <a:ext cx="374868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Publikohet në faqen zyrtare të Komisionerit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9"/>
          <p:cNvSpPr/>
          <p:nvPr/>
        </p:nvSpPr>
        <p:spPr>
          <a:xfrm>
            <a:off x="365760" y="3026520"/>
            <a:ext cx="4114440" cy="71280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0"/>
          <p:cNvSpPr/>
          <p:nvPr/>
        </p:nvSpPr>
        <p:spPr>
          <a:xfrm>
            <a:off x="548640" y="307224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9" name="Text 11"/>
          <p:cNvSpPr/>
          <p:nvPr/>
        </p:nvSpPr>
        <p:spPr>
          <a:xfrm>
            <a:off x="548640" y="3149640"/>
            <a:ext cx="3748680" cy="54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Përbën një bazë të dhënash elektronike publike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12"/>
          <p:cNvSpPr/>
          <p:nvPr/>
        </p:nvSpPr>
        <p:spPr>
          <a:xfrm>
            <a:off x="365760" y="3822120"/>
            <a:ext cx="4114440" cy="71280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3"/>
          <p:cNvSpPr/>
          <p:nvPr/>
        </p:nvSpPr>
        <p:spPr>
          <a:xfrm>
            <a:off x="548640" y="392292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2" name="Text 14"/>
          <p:cNvSpPr/>
          <p:nvPr/>
        </p:nvSpPr>
        <p:spPr>
          <a:xfrm>
            <a:off x="548640" y="3877200"/>
            <a:ext cx="3748680" cy="66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Është i aksesueshëm në përputhje me parimet e transparencës dhe mbrojtjes së të dhënave personale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5"/>
          <p:cNvSpPr/>
          <p:nvPr/>
        </p:nvSpPr>
        <p:spPr>
          <a:xfrm>
            <a:off x="4754880" y="822960"/>
            <a:ext cx="4114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Përmban këto të dhëna: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Shape 16"/>
          <p:cNvSpPr/>
          <p:nvPr/>
        </p:nvSpPr>
        <p:spPr>
          <a:xfrm>
            <a:off x="4754880" y="1325880"/>
            <a:ext cx="411444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17"/>
          <p:cNvSpPr/>
          <p:nvPr/>
        </p:nvSpPr>
        <p:spPr>
          <a:xfrm>
            <a:off x="4754880" y="132588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18"/>
          <p:cNvSpPr/>
          <p:nvPr/>
        </p:nvSpPr>
        <p:spPr>
          <a:xfrm>
            <a:off x="4919400" y="13716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7" name="Text 19"/>
          <p:cNvSpPr/>
          <p:nvPr/>
        </p:nvSpPr>
        <p:spPr>
          <a:xfrm>
            <a:off x="4919400" y="1325880"/>
            <a:ext cx="3794400" cy="66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Personi fizik: emër, mbiemër, adresë të veprimtarisë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Personi juridik: emër, seli dhe NUIS (</a:t>
            </a:r>
            <a:r>
              <a:rPr lang="en-US" sz="10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numri unik identifikimi</a:t>
            </a: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)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20"/>
          <p:cNvSpPr/>
          <p:nvPr/>
        </p:nvSpPr>
        <p:spPr>
          <a:xfrm>
            <a:off x="4754880" y="2176200"/>
            <a:ext cx="411444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21"/>
          <p:cNvSpPr/>
          <p:nvPr/>
        </p:nvSpPr>
        <p:spPr>
          <a:xfrm>
            <a:off x="4754880" y="217620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22"/>
          <p:cNvSpPr/>
          <p:nvPr/>
        </p:nvSpPr>
        <p:spPr>
          <a:xfrm>
            <a:off x="4919400" y="2221920"/>
            <a:ext cx="3794400" cy="4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720" bIns="72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1" name="Text 23"/>
          <p:cNvSpPr/>
          <p:nvPr/>
        </p:nvSpPr>
        <p:spPr>
          <a:xfrm>
            <a:off x="4919400" y="2221920"/>
            <a:ext cx="379440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Përfaqësuesin ligjor dhe personat e punësuar si lobistë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Fushën dhe tematikën e lobimit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24"/>
          <p:cNvSpPr/>
          <p:nvPr/>
        </p:nvSpPr>
        <p:spPr>
          <a:xfrm>
            <a:off x="4846320" y="3007800"/>
            <a:ext cx="429732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3" name="Shape 25"/>
          <p:cNvSpPr/>
          <p:nvPr/>
        </p:nvSpPr>
        <p:spPr>
          <a:xfrm>
            <a:off x="4754880" y="302652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26"/>
          <p:cNvSpPr/>
          <p:nvPr/>
        </p:nvSpPr>
        <p:spPr>
          <a:xfrm>
            <a:off x="4919400" y="307224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5" name="Text 27"/>
          <p:cNvSpPr/>
          <p:nvPr/>
        </p:nvSpPr>
        <p:spPr>
          <a:xfrm>
            <a:off x="4919400" y="3026520"/>
            <a:ext cx="3794400" cy="66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Përfituesin ose subjektin për të cilin lobohet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1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Institucionet publike ose zyrtarët me të cilët ka patur kontakte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28"/>
          <p:cNvSpPr/>
          <p:nvPr/>
        </p:nvSpPr>
        <p:spPr>
          <a:xfrm>
            <a:off x="4754880" y="3877200"/>
            <a:ext cx="411444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29"/>
          <p:cNvSpPr/>
          <p:nvPr/>
        </p:nvSpPr>
        <p:spPr>
          <a:xfrm>
            <a:off x="4754880" y="387720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30"/>
          <p:cNvSpPr/>
          <p:nvPr/>
        </p:nvSpPr>
        <p:spPr>
          <a:xfrm>
            <a:off x="4919400" y="392292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9" name="Text 31"/>
          <p:cNvSpPr/>
          <p:nvPr/>
        </p:nvSpPr>
        <p:spPr>
          <a:xfrm>
            <a:off x="4919400" y="3877200"/>
            <a:ext cx="3794400" cy="66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Statusin aktual në regjistër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Raportimet e zyrtarëve për kontaktet e zhvilluara më shpesh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0" name="Picture 33"/>
          <p:cNvPicPr/>
          <p:nvPr/>
        </p:nvPicPr>
        <p:blipFill>
          <a:blip r:embed="rId1"/>
          <a:stretch/>
        </p:blipFill>
        <p:spPr>
          <a:xfrm>
            <a:off x="7326360" y="4544640"/>
            <a:ext cx="1387440" cy="67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BASHKËPUNIMI INSTITUCIONAL DHE INTEGRIMI EVROPIAN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365760" y="822960"/>
            <a:ext cx="4114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Bashkëpunimi me Autoritetet Kompetente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365760" y="1325880"/>
            <a:ext cx="4114440" cy="71280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4"/>
          <p:cNvSpPr/>
          <p:nvPr/>
        </p:nvSpPr>
        <p:spPr>
          <a:xfrm>
            <a:off x="548640" y="137160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Autoritetet Tatimore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5"/>
          <p:cNvSpPr/>
          <p:nvPr/>
        </p:nvSpPr>
        <p:spPr>
          <a:xfrm>
            <a:off x="548640" y="167328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Verifikim i transaksioneve financiare të lobistëve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6"/>
          <p:cNvSpPr/>
          <p:nvPr/>
        </p:nvSpPr>
        <p:spPr>
          <a:xfrm>
            <a:off x="365760" y="2176200"/>
            <a:ext cx="4114440" cy="71280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548640" y="222192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Autoriteti PPPFT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548640" y="252360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Parandalimi i pastrimit të parave dhe financimit të terrorizmit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9"/>
          <p:cNvSpPr/>
          <p:nvPr/>
        </p:nvSpPr>
        <p:spPr>
          <a:xfrm>
            <a:off x="365760" y="3026520"/>
            <a:ext cx="4114440" cy="71280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10"/>
          <p:cNvSpPr/>
          <p:nvPr/>
        </p:nvSpPr>
        <p:spPr>
          <a:xfrm>
            <a:off x="548640" y="307224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Autoritetet Publike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1"/>
          <p:cNvSpPr/>
          <p:nvPr/>
        </p:nvSpPr>
        <p:spPr>
          <a:xfrm>
            <a:off x="548640" y="337428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Organizim i aktiviteteve informuese dhe ndërgjegjësuese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Shape 12"/>
          <p:cNvSpPr/>
          <p:nvPr/>
        </p:nvSpPr>
        <p:spPr>
          <a:xfrm>
            <a:off x="365760" y="3877200"/>
            <a:ext cx="4114440" cy="71280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 13"/>
          <p:cNvSpPr/>
          <p:nvPr/>
        </p:nvSpPr>
        <p:spPr>
          <a:xfrm>
            <a:off x="548640" y="392292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c9a227"/>
                </a:solidFill>
                <a:effectLst/>
                <a:uFillTx/>
                <a:latin typeface="Calibri"/>
              </a:rPr>
              <a:t>Organet Rregullatore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4"/>
          <p:cNvSpPr/>
          <p:nvPr/>
        </p:nvSpPr>
        <p:spPr>
          <a:xfrm>
            <a:off x="548640" y="422460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dde3ea"/>
                </a:solidFill>
                <a:effectLst/>
                <a:uFillTx/>
                <a:latin typeface="Calibri"/>
              </a:rPr>
              <a:t>Referim i rasteve të dyshuara të shkeljeve ligjore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5"/>
          <p:cNvSpPr/>
          <p:nvPr/>
        </p:nvSpPr>
        <p:spPr>
          <a:xfrm>
            <a:off x="4754880" y="822960"/>
            <a:ext cx="41144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Integrimi Evropian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16"/>
          <p:cNvSpPr/>
          <p:nvPr/>
        </p:nvSpPr>
        <p:spPr>
          <a:xfrm>
            <a:off x="4754880" y="1325880"/>
            <a:ext cx="411444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17"/>
          <p:cNvSpPr/>
          <p:nvPr/>
        </p:nvSpPr>
        <p:spPr>
          <a:xfrm>
            <a:off x="4754880" y="132588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18"/>
          <p:cNvSpPr/>
          <p:nvPr/>
        </p:nvSpPr>
        <p:spPr>
          <a:xfrm>
            <a:off x="4919400" y="13716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Progres Raporti BE 2026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19"/>
          <p:cNvSpPr/>
          <p:nvPr/>
        </p:nvSpPr>
        <p:spPr>
          <a:xfrm>
            <a:off x="4919400" y="1673280"/>
            <a:ext cx="3794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Kapacitetet institucionale kërkojnë forcim të ndjeshëm administrativ dhe buxhetor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Shape 20"/>
          <p:cNvSpPr/>
          <p:nvPr/>
        </p:nvSpPr>
        <p:spPr>
          <a:xfrm>
            <a:off x="4754880" y="2176200"/>
            <a:ext cx="411444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21"/>
          <p:cNvSpPr/>
          <p:nvPr/>
        </p:nvSpPr>
        <p:spPr>
          <a:xfrm>
            <a:off x="4754880" y="217620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2"/>
          <p:cNvSpPr/>
          <p:nvPr/>
        </p:nvSpPr>
        <p:spPr>
          <a:xfrm>
            <a:off x="4919400" y="222192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Nënkomiteti 17 — DLS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3"/>
          <p:cNvSpPr/>
          <p:nvPr/>
        </p:nvSpPr>
        <p:spPr>
          <a:xfrm>
            <a:off x="4919400" y="2523600"/>
            <a:ext cx="3794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Rekomandim i vazhdueshëm për rritje të burimeve njerëzore dhe financiare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Shape 24"/>
          <p:cNvSpPr/>
          <p:nvPr/>
        </p:nvSpPr>
        <p:spPr>
          <a:xfrm>
            <a:off x="4754880" y="3026520"/>
            <a:ext cx="411444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25"/>
          <p:cNvSpPr/>
          <p:nvPr/>
        </p:nvSpPr>
        <p:spPr>
          <a:xfrm>
            <a:off x="4754880" y="302652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26"/>
          <p:cNvSpPr/>
          <p:nvPr/>
        </p:nvSpPr>
        <p:spPr>
          <a:xfrm>
            <a:off x="4919400" y="307224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Grupi "Themelorët"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27"/>
          <p:cNvSpPr/>
          <p:nvPr/>
        </p:nvSpPr>
        <p:spPr>
          <a:xfrm>
            <a:off x="4919400" y="3374280"/>
            <a:ext cx="3794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Ligji për lobimin si komponent hyrës i negociatave për anëtarësimin në BE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28"/>
          <p:cNvSpPr/>
          <p:nvPr/>
        </p:nvSpPr>
        <p:spPr>
          <a:xfrm>
            <a:off x="4754880" y="3877200"/>
            <a:ext cx="4114440" cy="71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50760" dir="8100000" dist="25455" rotWithShape="0">
              <a:srgbClr val="000000">
                <a:alpha val="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Shape 29"/>
          <p:cNvSpPr/>
          <p:nvPr/>
        </p:nvSpPr>
        <p:spPr>
          <a:xfrm>
            <a:off x="4754880" y="3877200"/>
            <a:ext cx="91080" cy="7128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30"/>
          <p:cNvSpPr/>
          <p:nvPr/>
        </p:nvSpPr>
        <p:spPr>
          <a:xfrm>
            <a:off x="4919400" y="392292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Këshilli i Evropës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31"/>
          <p:cNvSpPr/>
          <p:nvPr/>
        </p:nvSpPr>
        <p:spPr>
          <a:xfrm>
            <a:off x="4919400" y="4224600"/>
            <a:ext cx="3794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5a6a7a"/>
                </a:solidFill>
                <a:effectLst/>
                <a:uFillTx/>
                <a:latin typeface="Calibri"/>
              </a:rPr>
              <a:t>Mbështetje financiare dhe asistencë teknike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3" name="Picture 33"/>
          <p:cNvPicPr/>
          <p:nvPr/>
        </p:nvPicPr>
        <p:blipFill>
          <a:blip r:embed="rId1"/>
          <a:stretch/>
        </p:blipFill>
        <p:spPr>
          <a:xfrm>
            <a:off x="7326360" y="4544640"/>
            <a:ext cx="1387440" cy="674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KAPACITETET DHE SFIDAT INSTITUCIONALE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2"/>
          <p:cNvSpPr/>
          <p:nvPr/>
        </p:nvSpPr>
        <p:spPr>
          <a:xfrm>
            <a:off x="365760" y="876600"/>
            <a:ext cx="4114440" cy="1828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Shape 3"/>
          <p:cNvSpPr/>
          <p:nvPr/>
        </p:nvSpPr>
        <p:spPr>
          <a:xfrm>
            <a:off x="365760" y="868680"/>
            <a:ext cx="109440" cy="18284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4"/>
          <p:cNvSpPr/>
          <p:nvPr/>
        </p:nvSpPr>
        <p:spPr>
          <a:xfrm>
            <a:off x="594360" y="960120"/>
            <a:ext cx="3748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d97706"/>
                </a:solidFill>
                <a:effectLst/>
                <a:uFillTx/>
                <a:latin typeface="Calibri"/>
              </a:rPr>
              <a:t>Fushë e Re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5"/>
          <p:cNvSpPr/>
          <p:nvPr/>
        </p:nvSpPr>
        <p:spPr>
          <a:xfrm>
            <a:off x="603360" y="1276200"/>
            <a:ext cx="3748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Lobimi rregullohet për herë të parë nga legjislacioni shqiptar. Zyra e Komisionerit nuk disponon ekspertë të specializuar.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6"/>
          <p:cNvSpPr/>
          <p:nvPr/>
        </p:nvSpPr>
        <p:spPr>
          <a:xfrm>
            <a:off x="4754880" y="868680"/>
            <a:ext cx="4114440" cy="1828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1" name="Shape 7"/>
          <p:cNvSpPr/>
          <p:nvPr/>
        </p:nvSpPr>
        <p:spPr>
          <a:xfrm>
            <a:off x="4754880" y="868680"/>
            <a:ext cx="109440" cy="182844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2" name="Text 8"/>
          <p:cNvSpPr/>
          <p:nvPr/>
        </p:nvSpPr>
        <p:spPr>
          <a:xfrm>
            <a:off x="4983480" y="960120"/>
            <a:ext cx="3748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4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Rekomandimet e BE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9"/>
          <p:cNvSpPr/>
          <p:nvPr/>
        </p:nvSpPr>
        <p:spPr>
          <a:xfrm>
            <a:off x="4992480" y="1253520"/>
            <a:ext cx="3739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Progres Raporti 2025 dhe Nënkomiteti DLS theksojnë nevojën për forcim të kapaciteteve institucionale të Zyrës.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10"/>
          <p:cNvSpPr/>
          <p:nvPr/>
        </p:nvSpPr>
        <p:spPr>
          <a:xfrm>
            <a:off x="354240" y="2934000"/>
            <a:ext cx="4114440" cy="1512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Shape 11"/>
          <p:cNvSpPr/>
          <p:nvPr/>
        </p:nvSpPr>
        <p:spPr>
          <a:xfrm flipH="1">
            <a:off x="353520" y="2926080"/>
            <a:ext cx="102600" cy="1512360"/>
          </a:xfrm>
          <a:prstGeom prst="rect">
            <a:avLst/>
          </a:prstGeom>
          <a:solidFill>
            <a:srgbClr val="2e7d5b"/>
          </a:solidFill>
          <a:ln w="12700">
            <a:solidFill>
              <a:srgbClr val="2e7d5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12"/>
          <p:cNvSpPr/>
          <p:nvPr/>
        </p:nvSpPr>
        <p:spPr>
          <a:xfrm>
            <a:off x="594360" y="3017520"/>
            <a:ext cx="3748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2e7d5b"/>
                </a:solidFill>
                <a:effectLst/>
                <a:uFillTx/>
                <a:latin typeface="Calibri"/>
              </a:rPr>
              <a:t>Burime Financiare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13"/>
          <p:cNvSpPr/>
          <p:nvPr/>
        </p:nvSpPr>
        <p:spPr>
          <a:xfrm>
            <a:off x="594360" y="3250080"/>
            <a:ext cx="3748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5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Fondet e nevojshme 2026-2028: </a:t>
            </a:r>
            <a:r>
              <a:rPr lang="en-US" sz="10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50.3 milion lekë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5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Buxheti i shtetit: </a:t>
            </a:r>
            <a:r>
              <a:rPr lang="en-US" sz="10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38 milion lekë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5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Këshilli i Evropës: </a:t>
            </a:r>
            <a:r>
              <a:rPr lang="en-US" sz="10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12.3 milion lekë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14"/>
          <p:cNvSpPr/>
          <p:nvPr/>
        </p:nvSpPr>
        <p:spPr>
          <a:xfrm>
            <a:off x="4754880" y="2926080"/>
            <a:ext cx="4114440" cy="1512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Shape 15"/>
          <p:cNvSpPr/>
          <p:nvPr/>
        </p:nvSpPr>
        <p:spPr>
          <a:xfrm>
            <a:off x="4754880" y="2926080"/>
            <a:ext cx="109440" cy="151236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6"/>
          <p:cNvSpPr/>
          <p:nvPr/>
        </p:nvSpPr>
        <p:spPr>
          <a:xfrm>
            <a:off x="4983480" y="3017520"/>
            <a:ext cx="3748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Burimet njerëzore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17"/>
          <p:cNvSpPr/>
          <p:nvPr/>
        </p:nvSpPr>
        <p:spPr>
          <a:xfrm>
            <a:off x="4992480" y="3065040"/>
            <a:ext cx="3748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050" b="0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Kërkohet shtimi i 8 punonjësve të rinj të Zyrës për monitorim dhe zbatim të ligjit, duke filluar nga 2027.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2" name="Picture 19"/>
          <p:cNvPicPr/>
          <p:nvPr/>
        </p:nvPicPr>
        <p:blipFill>
          <a:blip r:embed="rId1"/>
          <a:stretch/>
        </p:blipFill>
        <p:spPr>
          <a:xfrm>
            <a:off x="7105320" y="4484520"/>
            <a:ext cx="1695600" cy="667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a2e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0"/>
          <p:cNvSpPr/>
          <p:nvPr/>
        </p:nvSpPr>
        <p:spPr>
          <a:xfrm>
            <a:off x="0" y="0"/>
            <a:ext cx="164160" cy="51433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1"/>
          <p:cNvSpPr/>
          <p:nvPr/>
        </p:nvSpPr>
        <p:spPr>
          <a:xfrm>
            <a:off x="8979480" y="0"/>
            <a:ext cx="164160" cy="51433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2"/>
          <p:cNvSpPr/>
          <p:nvPr/>
        </p:nvSpPr>
        <p:spPr>
          <a:xfrm>
            <a:off x="457200" y="1463040"/>
            <a:ext cx="8229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4400" b="1" u="none" spc="499" strike="noStrike">
                <a:solidFill>
                  <a:srgbClr val="ffffff"/>
                </a:solidFill>
                <a:effectLst/>
                <a:uFillTx/>
                <a:latin typeface="Calibri"/>
              </a:rPr>
              <a:t>FALEMINDERIT!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" name="Shape 3"/>
          <p:cNvSpPr/>
          <p:nvPr/>
        </p:nvSpPr>
        <p:spPr>
          <a:xfrm>
            <a:off x="2743200" y="2514600"/>
            <a:ext cx="3657240" cy="453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720" bIns="72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4"/>
          <p:cNvSpPr/>
          <p:nvPr/>
        </p:nvSpPr>
        <p:spPr>
          <a:xfrm>
            <a:off x="457200" y="2697480"/>
            <a:ext cx="8229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8" name="Text 5"/>
          <p:cNvSpPr/>
          <p:nvPr/>
        </p:nvSpPr>
        <p:spPr>
          <a:xfrm>
            <a:off x="457200" y="4545360"/>
            <a:ext cx="8229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lang="en-US" sz="1200" b="0" u="none" strike="noStrike">
              <a:solidFill>
                <a:schemeClr val="lt1">
                  <a:lumMod val="9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09" name="Picture 9"/>
          <p:cNvSpPr/>
          <p:nvPr/>
        </p:nvSpPr>
        <p:spPr>
          <a:xfrm>
            <a:off x="7299000" y="4162320"/>
            <a:ext cx="1387440" cy="674640"/>
          </a:xfrm>
          <a:prstGeom prst="roundRect">
            <a:avLst>
              <a:gd name="adj" fmla="val 8594"/>
            </a:avLst>
          </a:prstGeom>
          <a:blipFill rotWithShape="0">
            <a:blip r:embed="rId1"/>
            <a:srcRect/>
            <a:stretch/>
          </a:blipFill>
          <a:ln w="0">
            <a:noFill/>
          </a:ln>
          <a:effectLst>
            <a:reflection algn="bl" blurRad="12700" dir="5400000" dist="5000" endPos="28000" rotWithShape="0" stA="38000" sy="-100000"/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0"/>
          <p:cNvSpPr/>
          <p:nvPr/>
        </p:nvSpPr>
        <p:spPr>
          <a:xfrm>
            <a:off x="0" y="0"/>
            <a:ext cx="9143640" cy="68544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1"/>
          <p:cNvSpPr/>
          <p:nvPr/>
        </p:nvSpPr>
        <p:spPr>
          <a:xfrm>
            <a:off x="365760" y="0"/>
            <a:ext cx="8412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FORMULA PËR KRYERJEN E NJË PUNE/DETYRE?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2"/>
          <p:cNvSpPr/>
          <p:nvPr/>
        </p:nvSpPr>
        <p:spPr>
          <a:xfrm>
            <a:off x="365760" y="876600"/>
            <a:ext cx="4114440" cy="1828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3"/>
          <p:cNvSpPr/>
          <p:nvPr/>
        </p:nvSpPr>
        <p:spPr>
          <a:xfrm>
            <a:off x="365760" y="868680"/>
            <a:ext cx="109440" cy="1828440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4"/>
          <p:cNvSpPr/>
          <p:nvPr/>
        </p:nvSpPr>
        <p:spPr>
          <a:xfrm>
            <a:off x="594360" y="960120"/>
            <a:ext cx="3748680" cy="137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400" b="1" u="none" strike="noStrike">
                <a:solidFill>
                  <a:srgbClr val="d97706"/>
                </a:solidFill>
                <a:effectLst/>
                <a:uFillTx/>
                <a:latin typeface="Calibri"/>
              </a:rPr>
              <a:t>Pa burime njerëzore?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5"/>
          <p:cNvSpPr/>
          <p:nvPr/>
        </p:nvSpPr>
        <p:spPr>
          <a:xfrm>
            <a:off x="603360" y="1276200"/>
            <a:ext cx="3748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05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6" name="Shape 6"/>
          <p:cNvSpPr/>
          <p:nvPr/>
        </p:nvSpPr>
        <p:spPr>
          <a:xfrm>
            <a:off x="4754880" y="868680"/>
            <a:ext cx="4114440" cy="1828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Shape 7"/>
          <p:cNvSpPr/>
          <p:nvPr/>
        </p:nvSpPr>
        <p:spPr>
          <a:xfrm>
            <a:off x="4754880" y="868680"/>
            <a:ext cx="109440" cy="1828440"/>
          </a:xfrm>
          <a:prstGeom prst="rect">
            <a:avLst/>
          </a:prstGeom>
          <a:solidFill>
            <a:srgbClr val="24426b"/>
          </a:solidFill>
          <a:ln w="12700">
            <a:solidFill>
              <a:srgbClr val="24426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8" name="Text 8"/>
          <p:cNvSpPr/>
          <p:nvPr/>
        </p:nvSpPr>
        <p:spPr>
          <a:xfrm>
            <a:off x="4983480" y="960120"/>
            <a:ext cx="3748680" cy="123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4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Pa burime financiare?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9"/>
          <p:cNvSpPr/>
          <p:nvPr/>
        </p:nvSpPr>
        <p:spPr>
          <a:xfrm>
            <a:off x="4992480" y="1253520"/>
            <a:ext cx="3739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lang="en-US" sz="105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0" name="Shape 10"/>
          <p:cNvSpPr/>
          <p:nvPr/>
        </p:nvSpPr>
        <p:spPr>
          <a:xfrm>
            <a:off x="354240" y="2934000"/>
            <a:ext cx="4114440" cy="1512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11"/>
          <p:cNvSpPr/>
          <p:nvPr/>
        </p:nvSpPr>
        <p:spPr>
          <a:xfrm flipH="1">
            <a:off x="353520" y="2926080"/>
            <a:ext cx="102600" cy="1512360"/>
          </a:xfrm>
          <a:prstGeom prst="rect">
            <a:avLst/>
          </a:prstGeom>
          <a:solidFill>
            <a:srgbClr val="2e7d5b"/>
          </a:solidFill>
          <a:ln w="12700">
            <a:solidFill>
              <a:srgbClr val="2e7d5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12"/>
          <p:cNvSpPr/>
          <p:nvPr/>
        </p:nvSpPr>
        <p:spPr>
          <a:xfrm>
            <a:off x="594360" y="3017520"/>
            <a:ext cx="3748680" cy="12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2e7d5b"/>
                </a:solidFill>
                <a:effectLst/>
                <a:uFillTx/>
                <a:latin typeface="Calibri"/>
              </a:rPr>
              <a:t>Pa mbështetje?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13"/>
          <p:cNvSpPr/>
          <p:nvPr/>
        </p:nvSpPr>
        <p:spPr>
          <a:xfrm>
            <a:off x="594360" y="3250080"/>
            <a:ext cx="3748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05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4" name="Shape 14"/>
          <p:cNvSpPr/>
          <p:nvPr/>
        </p:nvSpPr>
        <p:spPr>
          <a:xfrm>
            <a:off x="4754880" y="2926080"/>
            <a:ext cx="4114440" cy="1512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a"/>
            </a:solidFill>
            <a:round/>
          </a:ln>
          <a:effectLst>
            <a:outerShdw algn="bl" blurRad="101520" dir="8100000" dist="37674" rotWithShape="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Shape 15"/>
          <p:cNvSpPr/>
          <p:nvPr/>
        </p:nvSpPr>
        <p:spPr>
          <a:xfrm>
            <a:off x="4754880" y="2926080"/>
            <a:ext cx="109440" cy="1512360"/>
          </a:xfrm>
          <a:prstGeom prst="rect">
            <a:avLst/>
          </a:prstGeom>
          <a:solidFill>
            <a:srgbClr val="1a2e4a"/>
          </a:solidFill>
          <a:ln w="12700">
            <a:solidFill>
              <a:srgbClr val="1a2e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16"/>
          <p:cNvSpPr/>
          <p:nvPr/>
        </p:nvSpPr>
        <p:spPr>
          <a:xfrm>
            <a:off x="4983480" y="3017520"/>
            <a:ext cx="3748680" cy="128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1a2e4a"/>
                </a:solidFill>
                <a:effectLst/>
                <a:uFillTx/>
                <a:latin typeface="Calibri"/>
              </a:rPr>
              <a:t>Pa kohën e nevojshme në dispozicion?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17"/>
          <p:cNvSpPr/>
          <p:nvPr/>
        </p:nvSpPr>
        <p:spPr>
          <a:xfrm>
            <a:off x="4992480" y="3065040"/>
            <a:ext cx="3748680" cy="12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8" name="Picture 19"/>
          <p:cNvPicPr/>
          <p:nvPr/>
        </p:nvPicPr>
        <p:blipFill>
          <a:blip r:embed="rId1"/>
          <a:stretch/>
        </p:blipFill>
        <p:spPr>
          <a:xfrm>
            <a:off x="7105320" y="4484520"/>
            <a:ext cx="1695600" cy="667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Application>LibreOffice/25.8.6.2$Windows_X86_64 LibreOffice_project/b4b39682cd9868fa725bc664aff94278d315bd04</Application>
  <AppVersion>15.0000</AppVersion>
  <Words>1342</Words>
  <Paragraphs>208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2026-05-20T11:31:04Z</dcterms:created>
  <dc:creator>PptxGenJS</dc:creator>
  <dc:description/>
  <dc:language>en-US</dc:language>
  <cp:lastModifiedBy>User</cp:lastModifiedBy>
  <dcterms:modified xsi:type="dcterms:W3CDTF">2026-05-21T17:10:41Z</dcterms:modified>
  <cp:revision>38</cp:revision>
  <dc:subject>PptxGenJS Presentation</dc:subject>
  <dc:title>Ligji Nr. 12/2026 Për Lobimin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13</vt:i4>
  </property>
  <property fmtid="{D5CDD505-2E9C-101B-9397-08002B2CF9AE}" pid="3" name="PresentationFormat">
    <vt:lpwstr>On-screen Show (16:9)</vt:lpwstr>
  </property>
  <property fmtid="{D5CDD505-2E9C-101B-9397-08002B2CF9AE}" pid="4" name="Slides">
    <vt:i4>13</vt:i4>
  </property>
</Properties>
</file>