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42"/>
  </p:notesMasterIdLst>
  <p:sldIdLst>
    <p:sldId id="321" r:id="rId5"/>
    <p:sldId id="337" r:id="rId6"/>
    <p:sldId id="338" r:id="rId7"/>
    <p:sldId id="344" r:id="rId8"/>
    <p:sldId id="345" r:id="rId9"/>
    <p:sldId id="346" r:id="rId10"/>
    <p:sldId id="350" r:id="rId11"/>
    <p:sldId id="351" r:id="rId12"/>
    <p:sldId id="347" r:id="rId13"/>
    <p:sldId id="348" r:id="rId14"/>
    <p:sldId id="339" r:id="rId15"/>
    <p:sldId id="340" r:id="rId16"/>
    <p:sldId id="341" r:id="rId17"/>
    <p:sldId id="342" r:id="rId18"/>
    <p:sldId id="352" r:id="rId19"/>
    <p:sldId id="353" r:id="rId20"/>
    <p:sldId id="343" r:id="rId21"/>
    <p:sldId id="356" r:id="rId22"/>
    <p:sldId id="357" r:id="rId23"/>
    <p:sldId id="358" r:id="rId24"/>
    <p:sldId id="359" r:id="rId25"/>
    <p:sldId id="360" r:id="rId26"/>
    <p:sldId id="361" r:id="rId27"/>
    <p:sldId id="362" r:id="rId28"/>
    <p:sldId id="363" r:id="rId29"/>
    <p:sldId id="336" r:id="rId30"/>
    <p:sldId id="370" r:id="rId31"/>
    <p:sldId id="323" r:id="rId32"/>
    <p:sldId id="331" r:id="rId33"/>
    <p:sldId id="332" r:id="rId34"/>
    <p:sldId id="324" r:id="rId35"/>
    <p:sldId id="325" r:id="rId36"/>
    <p:sldId id="326" r:id="rId37"/>
    <p:sldId id="327" r:id="rId38"/>
    <p:sldId id="328" r:id="rId39"/>
    <p:sldId id="329" r:id="rId40"/>
    <p:sldId id="330" r:id="rId4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216" y="5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2459D-C7AA-46E2-AF02-DE02A2BD72C0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F71DC-B5CF-4590-B549-D3BF89D6CF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3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060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675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2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6137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2435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1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6567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8488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529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458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4968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35401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968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649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798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192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1731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35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C43FF53-A5AD-4BFC-88E7-E90901CEB4B7}" type="datetimeFigureOut">
              <a:rPr lang="en-GB" smtClean="0"/>
              <a:t>04/06/2026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2771FE3-67C4-4723-A591-1B4C301CED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10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0C893-7057-4E00-8376-2F5106D94F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sq-AL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Paditë Strategjike Kundër Pjesëmarrjes Publike (SLAPP)</a:t>
            </a:r>
            <a:br>
              <a:rPr lang="sq-AL" b="1" kern="1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sq-AL" b="1" kern="1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5277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B2A5F-6AAB-AA5A-DB24-90FEF6C4C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12BEE-387E-0F47-C3BA-75618C22E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DEFINICIONI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15329-E999-F13E-CB19-5306FAE43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just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Paditë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Strategjike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kundër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slapp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”)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janë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veprime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ligjore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kërcënohen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iniciohen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ndiqen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mjet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ngacmuar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frikësuar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objektivin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tyre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synojnë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parandalojnë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pengojnë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kufizojnë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penalizojnë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shprehjen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lirë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çështjet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interes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ushtrimin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lidhen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717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DE862-AB9D-F57A-F0FE-91D00DC87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60868-4F8E-5FAA-E5D2-F1EB918BC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SLAPP SHOQËROHEN ME FUSHATA KUNDËR TË PADITURVE 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1FC93-83C8-58B5-E8F8-3CB680867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Paditë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SLAPP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shpesh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mund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shoqërohen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praktika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agresive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menaxhimit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reputacionit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cilat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synojnë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diskreditojnë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paditurin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ndryshe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kompanitë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avokatëve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firmat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menaxhimit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reputacionit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janë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pak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rregulluara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duke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bërë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shumë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vështirë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sfidimin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kundërshtimin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aktiviteteve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tyre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nëpërmjet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kanaleve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zyrtare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ardhmen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Picture 5" descr="Close-up of words in a cloud&#10;&#10;Description automatically generated">
            <a:extLst>
              <a:ext uri="{FF2B5EF4-FFF2-40B4-BE49-F238E27FC236}">
                <a16:creationId xmlns:a16="http://schemas.microsoft.com/office/drawing/2014/main" id="{D174B586-8DF4-CDC9-A331-703F1D851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940" y="4498459"/>
            <a:ext cx="2931954" cy="189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1002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A652A-2718-6F37-9EAB-4281E88C7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BC027-8D64-6590-4A63-1F4B93CD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Pasojat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padive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SLAPP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38411-3B79-8A6B-4304-64837DADD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SLAPP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kanë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pasoja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gjera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ato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pengojnë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lirinë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shprehjes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duke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minuar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shpërndarjen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lirë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ideve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informacionit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thelbësore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shoqëri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pluraliste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SLAPP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mund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çojnë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vetëcensurë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efekt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frenimi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ndaj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lirisë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shprehjes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pasi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gazetarët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palët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tjera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prekura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tërhiqen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hulumtimet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publikimet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frika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pasojave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ligjore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financiare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rezultat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publiku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humbet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qasjes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informacione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6" name="Picture 5" descr="Close-up of a newspaper&#10;&#10;Description automatically generated">
            <a:extLst>
              <a:ext uri="{FF2B5EF4-FFF2-40B4-BE49-F238E27FC236}">
                <a16:creationId xmlns:a16="http://schemas.microsoft.com/office/drawing/2014/main" id="{48ABAAA4-F566-03D6-FA97-DF70AB8A39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276" y="4950732"/>
            <a:ext cx="2313214" cy="1542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87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A1DA-B19B-5035-5C59-A25CF70DA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3FB2E-5933-7D25-45BD-82FF7ABF8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dallojnë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paditë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SLAPP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paditë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mirëfillta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110EE-94E2-A15E-44BC-8DFD7FBE52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Paditë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SLAPP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ndryshojnë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rastet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mirëfillta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shpifjes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shkeljes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privatësisë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shkeljes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autorit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pretendimeve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tjera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ligjore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cilat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lindin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nevoja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mbrojtur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vërtet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0" indent="0" algn="just">
              <a:buNone/>
            </a:pP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Ato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kanë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qëllim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pengojnë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jo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mbrojnë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drejtat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ndonjë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personi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fizik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apo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juridik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 algn="just">
              <a:buNone/>
            </a:pPr>
            <a:b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Si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kuptojmë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padi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slapp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jo padi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mirëfilltë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6" name="Picture 5" descr="A close-up of a court gavel and a court block&#10;&#10;Description automatically generated">
            <a:extLst>
              <a:ext uri="{FF2B5EF4-FFF2-40B4-BE49-F238E27FC236}">
                <a16:creationId xmlns:a16="http://schemas.microsoft.com/office/drawing/2014/main" id="{CC5713EE-CAF5-C22C-E2D2-18BC36318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2604" y="4643307"/>
            <a:ext cx="2481196" cy="1531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61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2F25B-1FA3-23ED-924E-15C4B5978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CA61D-831D-60A9-F7C7-CA6C8E76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Ndikimi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tek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drejtat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tjera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A364CB-638B-32D2-5E80-5B862D314A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SLAPP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ndikojnë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gjithashtu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mos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gëzimin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sërë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drejtash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tjera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thelbësore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mbrojtura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konventa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, duke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përfshirë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qasje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gjykatë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neni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6,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gjykim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reputacion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neni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8,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respektimin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jetës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private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familjare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);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drejtën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mjete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efektive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juridike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GB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neni</a:t>
            </a:r>
            <a:r>
              <a:rPr lang="en-GB" cap="none" dirty="0">
                <a:latin typeface="Calibri" panose="020F0502020204030204" pitchFamily="34" charset="0"/>
                <a:cs typeface="Calibri" panose="020F0502020204030204" pitchFamily="34" charset="0"/>
              </a:rPr>
              <a:t> 13). </a:t>
            </a:r>
          </a:p>
          <a:p>
            <a:pPr marL="0" indent="0">
              <a:buNone/>
            </a:pP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 descr="A cartoon of a hand holding a scale&#10;&#10;Description automatically generated">
            <a:extLst>
              <a:ext uri="{FF2B5EF4-FFF2-40B4-BE49-F238E27FC236}">
                <a16:creationId xmlns:a16="http://schemas.microsoft.com/office/drawing/2014/main" id="{16F80233-B272-470A-C44F-3BC0146DE3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303" y="4298331"/>
            <a:ext cx="3171857" cy="132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142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6361A-5176-734F-F965-D27ABE33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07113-5FD6-5288-93DC-641AF6CE4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Ndikimi</a:t>
            </a:r>
            <a:r>
              <a:rPr lang="en-GB" dirty="0"/>
              <a:t> </a:t>
            </a:r>
            <a:r>
              <a:rPr lang="en-GB" dirty="0" err="1"/>
              <a:t>tek</a:t>
            </a:r>
            <a:r>
              <a:rPr lang="en-GB" dirty="0"/>
              <a:t> </a:t>
            </a:r>
            <a:r>
              <a:rPr lang="en-GB" dirty="0" err="1"/>
              <a:t>të</a:t>
            </a:r>
            <a:r>
              <a:rPr lang="en-GB" dirty="0"/>
              <a:t> </a:t>
            </a:r>
            <a:r>
              <a:rPr lang="en-GB" dirty="0" err="1"/>
              <a:t>drejtat</a:t>
            </a:r>
            <a:r>
              <a:rPr lang="en-GB" dirty="0"/>
              <a:t> </a:t>
            </a:r>
            <a:r>
              <a:rPr lang="en-GB" dirty="0" err="1"/>
              <a:t>tjera</a:t>
            </a:r>
            <a:r>
              <a:rPr lang="en-GB" dirty="0"/>
              <a:t> (</a:t>
            </a:r>
            <a:r>
              <a:rPr lang="en-GB" dirty="0" err="1"/>
              <a:t>vazhdim</a:t>
            </a:r>
            <a:r>
              <a:rPr lang="en-GB" dirty="0"/>
              <a:t>)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1CE5B2-E7D2-A98E-AA6A-F0137EE14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just">
              <a:buNone/>
            </a:pP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Ndikimi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kryesor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mund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ndihet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veçanërisht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lidhje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nein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konventës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. Neni 6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parashikon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secili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ka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gjykim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duhet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ketë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mundësinë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paraqitur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çështjen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tij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mënyrë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efektive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përpara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gjykate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përputhje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me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parimet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drejtësisë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procedurale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barazisë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armëve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Megjithatë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, "e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qasje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drejtësi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nuk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është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absolute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automatike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7608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901AD-29E3-F7D9-5359-7DD3ABF21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8BE58-E6C8-ADC1-BF80-3161FF4C5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1F314-4160-072B-6395-74C6917A29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b="1" dirty="0">
                <a:latin typeface="Calibri" panose="020F0502020204030204" pitchFamily="34" charset="0"/>
                <a:cs typeface="Calibri" panose="020F0502020204030204" pitchFamily="34" charset="0"/>
              </a:rPr>
              <a:t>TIMLINE E NGJARJEVE QË ÇUAN NË KRIJIMIN E LËVIZJES EUROPIANE KUNDËR PADIVE SLAPP</a:t>
            </a:r>
          </a:p>
          <a:p>
            <a:pPr marL="0" indent="0" algn="ctr">
              <a:buNone/>
            </a:pP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2198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CB2ED5-6C7E-8C2C-6EC3-B3FE70C62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6766-353D-35A7-4188-83A6BE148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16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tetor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2017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DD9F53-2663-7927-67EA-5284CAA4E4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5" descr="A picture containing text, grass, outdoor&#10;&#10;Description automatically generated">
            <a:extLst>
              <a:ext uri="{FF2B5EF4-FFF2-40B4-BE49-F238E27FC236}">
                <a16:creationId xmlns:a16="http://schemas.microsoft.com/office/drawing/2014/main" id="{C5CF7A41-D659-EE5E-8251-32103A043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924" y="2880047"/>
            <a:ext cx="6798151" cy="3246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91342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84108-40ED-41D8-AFB5-DCFB8C612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F5FC8-4DC4-7CCF-4D62-ADCAA0168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10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prill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2018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F45ED-30BE-DA0B-1979-4CD95FC684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8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522697C3-3095-0745-6521-BE1406F7C5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408" y="2434281"/>
            <a:ext cx="7496652" cy="348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528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3F69-A52B-2FF5-A80F-334635A23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886CD-72C5-830E-E52C-A6263835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13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qershor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2018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81A45-0B85-CA54-2CC7-5C71B5AC2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8" descr="A group of people sitting at a table&#10;&#10;Description automatically generated with medium confidence">
            <a:extLst>
              <a:ext uri="{FF2B5EF4-FFF2-40B4-BE49-F238E27FC236}">
                <a16:creationId xmlns:a16="http://schemas.microsoft.com/office/drawing/2014/main" id="{15B94E57-484A-60F2-F934-46AEA484C1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038" y="2880047"/>
            <a:ext cx="3091924" cy="3246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4888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E07AC-794E-94CE-A79B-82880829B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F1F1-49BC-4F45-864E-7B011C281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4 mars 2019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F220F-3344-BD48-44D2-46118132D8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2" descr="A group of people in a meeting&#10;&#10;Description automatically generated">
            <a:extLst>
              <a:ext uri="{FF2B5EF4-FFF2-40B4-BE49-F238E27FC236}">
                <a16:creationId xmlns:a16="http://schemas.microsoft.com/office/drawing/2014/main" id="{CCD00F74-7D88-FAA2-644D-1A1F8D359F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623" b="19057"/>
          <a:stretch/>
        </p:blipFill>
        <p:spPr>
          <a:xfrm>
            <a:off x="609600" y="2880047"/>
            <a:ext cx="10972800" cy="3246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00219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6C37F8-D45D-4108-1E13-F6D7EAD25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BC1BB-2273-8CCB-5461-216E84FF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nëntor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2019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19276-2A27-2D12-0F2E-FDD19EBF44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5B317D5E-88EC-782F-96DC-E1C7D2DBC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209" y="2804089"/>
            <a:ext cx="5762336" cy="3246116"/>
          </a:xfrm>
          <a:prstGeom prst="rect">
            <a:avLst/>
          </a:prstGeom>
        </p:spPr>
      </p:pic>
      <p:pic>
        <p:nvPicPr>
          <p:cNvPr id="6" name="Picture 5" descr="A group of people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949A296E-9A23-E1B7-C148-53D8E144B1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545" y="2902817"/>
            <a:ext cx="4342630" cy="3246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57192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F89D7-E0C4-0E83-F355-078727154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291A9-E2AD-A862-5B6D-AE1C6C1F0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shkurt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2020 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E97D8-B8C9-71C8-7AE1-F691BA96C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2" descr="A group of people sitting at tables with laptops in front of a projector screen&#10;&#10;Description automatically generated with medium confidence">
            <a:extLst>
              <a:ext uri="{FF2B5EF4-FFF2-40B4-BE49-F238E27FC236}">
                <a16:creationId xmlns:a16="http://schemas.microsoft.com/office/drawing/2014/main" id="{7C7841EE-F72C-A241-9F6D-4D3FDA86823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29" b="21527"/>
          <a:stretch/>
        </p:blipFill>
        <p:spPr>
          <a:xfrm>
            <a:off x="609600" y="2880047"/>
            <a:ext cx="10972800" cy="3246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964954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03748-FC92-2BEA-4013-BB2B32A5B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56D70-F905-8D8A-5857-40665C7C9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27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tetor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449EA6-2CFB-41A1-F846-9BB78172F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5B3D2CD-9359-0847-5236-B530E1CCA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54" y="2879725"/>
            <a:ext cx="5232291" cy="324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2028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C4718-2CA2-05B9-ED1C-E50C8EEE6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7BB09-6078-EBC9-7B13-078932B543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dhjetor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087A2A-CE33-0A24-62C1-BF6AA6E4C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D2CECE32-5F8D-63E9-C5EB-F56EA9955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0194" y="2879725"/>
            <a:ext cx="4931611" cy="324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65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CF21B-9926-B207-F3C0-BACCB3BA4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B5B77-DCBB-4AE7-8CFB-723DF42A3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dhjetor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2020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57E00-2F21-65DF-BD63-B88D5F37D2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4" descr="A computer on a desk&#10;&#10;Description automatically generated with low confidence">
            <a:extLst>
              <a:ext uri="{FF2B5EF4-FFF2-40B4-BE49-F238E27FC236}">
                <a16:creationId xmlns:a16="http://schemas.microsoft.com/office/drawing/2014/main" id="{B984B581-ACE6-453B-EB88-00E5A6CC12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80" b="44162"/>
          <a:stretch/>
        </p:blipFill>
        <p:spPr>
          <a:xfrm>
            <a:off x="609600" y="2880047"/>
            <a:ext cx="10972800" cy="3246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989341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3ABB-A3AF-4A6F-5ACF-0F2F0DD5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9728-C554-4718-B871-BB375C909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26 mars 2021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18C62-F434-194B-AE2A-16942619F3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2" descr="Diagram, logo, company name&#10;&#10;Description automatically generated">
            <a:extLst>
              <a:ext uri="{FF2B5EF4-FFF2-40B4-BE49-F238E27FC236}">
                <a16:creationId xmlns:a16="http://schemas.microsoft.com/office/drawing/2014/main" id="{D652E593-2103-1BAD-D331-AE38B3C553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24" y="2397418"/>
            <a:ext cx="5438875" cy="3060407"/>
          </a:xfrm>
          <a:prstGeom prst="rect">
            <a:avLst/>
          </a:prstGeom>
          <a:noFill/>
        </p:spPr>
      </p:pic>
      <p:pic>
        <p:nvPicPr>
          <p:cNvPr id="6" name="Content Placeholder 7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A261D99C-4947-88ED-DA7A-750A4FD8E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0" y="2397418"/>
            <a:ext cx="5384800" cy="293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1162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77549-4B4A-FCEB-52FB-8349F9E24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7A496-D22C-9DA2-7C2B-172553D74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26 mars 2021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1686C-CA9E-57D2-48CD-9C31C8A6E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314E690D-8462-5716-31D7-2B9E897B1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350962"/>
            <a:ext cx="10972800" cy="23042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807617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AEF21-3624-B877-0D9C-399F8FE4E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49EB3-241D-7AB8-EAE6-D74209E43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nëntor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2021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67C71-55AC-EEE9-DFBB-9F5E9395C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4" descr="Two people looking at a computer&#10;&#10;Description automatically generated with medium confidence">
            <a:extLst>
              <a:ext uri="{FF2B5EF4-FFF2-40B4-BE49-F238E27FC236}">
                <a16:creationId xmlns:a16="http://schemas.microsoft.com/office/drawing/2014/main" id="{D9030089-F6D4-EB64-5DBC-85B630CC0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8001" y="2879725"/>
            <a:ext cx="4875997" cy="324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5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46458-3EBB-8842-B707-7D4F03122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C44E-C3DC-E4FB-38A6-800567E786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janar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7B375-72BB-6022-3411-04F968A5E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4" descr="A group of people sitting at desks with computers&#10;&#10;Description automatically generated with low confidence">
            <a:extLst>
              <a:ext uri="{FF2B5EF4-FFF2-40B4-BE49-F238E27FC236}">
                <a16:creationId xmlns:a16="http://schemas.microsoft.com/office/drawing/2014/main" id="{E416A4F8-526F-624D-EB8E-D4A92C23EA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998" b="15328"/>
          <a:stretch/>
        </p:blipFill>
        <p:spPr>
          <a:xfrm>
            <a:off x="609600" y="2880047"/>
            <a:ext cx="10972800" cy="3246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50324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403C8-D488-07B1-5665-FA1883424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2F44A-B23E-9B8D-3EF6-BD972F59A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15 mars 2022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CB361-E4C1-8C83-7100-7AA73179E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1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2A77D26D-5B59-729F-D857-F2DE2780A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322" y="2528039"/>
            <a:ext cx="2629353" cy="3246116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1050AE-12BC-2B96-34D3-D6F2EDCB8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20" y="3792023"/>
            <a:ext cx="11130753" cy="50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568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6F1293-0FA3-708F-8E23-66355BCA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D0600-786D-9671-E2C7-5E6887C31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27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prill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2022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Daphne’s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laW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32ABCF-803B-8BFA-E64A-63289C332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Content Placeholder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50E75296-22BA-E522-B45B-FF0D291FE5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806" y="3215015"/>
            <a:ext cx="5428656" cy="2909338"/>
          </a:xfrm>
          <a:prstGeom prst="rect">
            <a:avLst/>
          </a:prstGeom>
        </p:spPr>
      </p:pic>
      <p:pic>
        <p:nvPicPr>
          <p:cNvPr id="6" name="Picture 5" descr="A group of people sitting at a table with microphones&#10;&#10;Description automatically generated with medium confidence">
            <a:extLst>
              <a:ext uri="{FF2B5EF4-FFF2-40B4-BE49-F238E27FC236}">
                <a16:creationId xmlns:a16="http://schemas.microsoft.com/office/drawing/2014/main" id="{2C9CD4BB-F335-AD9B-C4D6-E0C362616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225" y="3215015"/>
            <a:ext cx="4226117" cy="303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75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7BBE8-410F-71C1-06A9-8F3911E53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AED4A-63E7-5666-99E3-360BE6167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5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prill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2024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672B11-9134-729D-237E-0F1DE5D8E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A close-up of a padlock&#10;&#10;Description automatically generated">
            <a:extLst>
              <a:ext uri="{FF2B5EF4-FFF2-40B4-BE49-F238E27FC236}">
                <a16:creationId xmlns:a16="http://schemas.microsoft.com/office/drawing/2014/main" id="{6E4035B6-71B1-26A9-A697-E7766FC02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777" y="2407867"/>
            <a:ext cx="4102444" cy="43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7316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A9F51-F2BE-3AB2-08C0-0978ED102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B5C4B-4410-1F9C-E3A3-525D5F5E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11 </a:t>
            </a:r>
            <a:r>
              <a:rPr lang="en-GB" dirty="0" err="1">
                <a:latin typeface="Calibri" panose="020F0502020204030204" pitchFamily="34" charset="0"/>
                <a:cs typeface="Calibri" panose="020F0502020204030204" pitchFamily="34" charset="0"/>
              </a:rPr>
              <a:t>prill</a:t>
            </a: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 2024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GB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FD501-4BE7-884F-F86E-2C7D08656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pPr marL="0" indent="0" algn="ctr">
              <a:buNone/>
            </a:pP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Picture 5" descr="A screenshot of a document&#10;&#10;Description automatically generated">
            <a:extLst>
              <a:ext uri="{FF2B5EF4-FFF2-40B4-BE49-F238E27FC236}">
                <a16:creationId xmlns:a16="http://schemas.microsoft.com/office/drawing/2014/main" id="{604D2539-66E4-19DC-FF02-44745FB8D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799" y="2598683"/>
            <a:ext cx="7772400" cy="277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80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6C5CE-56A7-D128-42DB-37B2A10EB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73458-4841-C058-B0B2-261608213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A5B5F-CC8F-D9D0-C072-F79BFBF8A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GB" sz="4000" b="1" dirty="0">
                <a:latin typeface="Calibri" panose="020F0502020204030204" pitchFamily="34" charset="0"/>
                <a:cs typeface="Calibri" panose="020F0502020204030204" pitchFamily="34" charset="0"/>
              </a:rPr>
              <a:t>INSTRUMENTET EUROPIANE KUNDËR PADIVE SLAPP</a:t>
            </a:r>
          </a:p>
        </p:txBody>
      </p:sp>
    </p:spTree>
    <p:extLst>
      <p:ext uri="{BB962C8B-B14F-4D97-AF65-F5344CB8AC3E}">
        <p14:creationId xmlns:p14="http://schemas.microsoft.com/office/powerpoint/2010/main" val="23053666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87AAB-845F-95F1-FD49-25106F3CF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B6E85-4711-72EC-F7D0-69592DE1D6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Këshilli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Evropës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rekomandimi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cm/rec(2024)2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komitetit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ministrave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shtetet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anëtare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mbi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luftimin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përdorimit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padive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strategjike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kundër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pjesëmarrjes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slapp</a:t>
            </a:r>
            <a:r>
              <a:rPr lang="en-US" cap="none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0" indent="0">
              <a:spcBef>
                <a:spcPts val="0"/>
              </a:spcBef>
              <a:buNone/>
            </a:pPr>
            <a:endParaRPr lang="en-US" cap="non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Komisioni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Evropian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rekomandimi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(be) 2022/758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komisionit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datës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27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prill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2022,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mbrojtjen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gazetarëve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mbrojtësve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drejtave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njeriut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angazhohen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procedurat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gjyqësore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qartazi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pabazuara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abuzive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paditë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strategjike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kundër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pjesëmarrjes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” –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slapp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marL="0" indent="0">
              <a:spcBef>
                <a:spcPts val="0"/>
              </a:spcBef>
              <a:buNone/>
            </a:pPr>
            <a:b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Bashkimi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Evropian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direktiva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(be) 2024/1069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parlamentit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evropian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dhe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këshillit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,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datës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11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prill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2024,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mbrojtjen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personave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angazhohen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nga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kërkesat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qartazi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pabazuara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ose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procedurat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gjyqësore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abuzive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(“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paditë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strategjike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kundër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pjesëmarrjes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publike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” – </a:t>
            </a:r>
            <a:r>
              <a:rPr lang="en-US" cap="none" dirty="0" err="1">
                <a:latin typeface="Calibri" panose="020F0502020204030204" pitchFamily="34" charset="0"/>
                <a:cs typeface="Calibri" panose="020F0502020204030204" pitchFamily="34" charset="0"/>
              </a:rPr>
              <a:t>slapp</a:t>
            </a:r>
            <a:r>
              <a:rPr lang="en-US" cap="none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677097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1B49063-84FA-8631-36DA-47B680E147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47531" y="2055813"/>
          <a:ext cx="10515597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643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230755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DIREKTIVA E BE (2024/1069)</a:t>
                      </a:r>
                    </a:p>
                    <a:p>
                      <a:endParaRPr lang="en-US" sz="13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 err="1">
                          <a:solidFill>
                            <a:schemeClr val="tx1"/>
                          </a:solidFill>
                        </a:rPr>
                        <a:t>Fushëveprimi</a:t>
                      </a: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Mbulon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administrative, civile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penale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Mbulon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vetëm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civile me element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ndër-kufitar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(cross-border)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5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DEFINICIONE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Strategjike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kundër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Pjesëmarrjes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(“SLAPP”)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kuptohen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veprime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ligjore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kërcënohen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iniciohen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ndiqen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mjet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ngacmuar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frikësuar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objektivin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tyre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synojnë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parandalojnë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pengojnë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kufizojnë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penalizojnë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shprehjen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lirë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interes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ushtrimin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drejtave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lidhen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pjesëmarrjen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“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abuzive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gjyqësore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kundër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pjesëmarrjes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"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nënkuptojnë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gjyqësore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nuk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janë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ngritur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ushtruar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vërtet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drejtë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por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kanë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qëllim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kryesor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parandalimin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kufizimin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ndëshkimin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pjesëmarrjes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duke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shfrytëzuar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shpesh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pabarazi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pushtetit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midis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palëve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bazohen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pretendime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pabazuara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6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TERMINOLOGJIA KRYESORE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Pjesëmarrja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publike</a:t>
                      </a:r>
                      <a:b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publik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Pjesëmarrja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publike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Çështje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interesit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publik</a:t>
                      </a:r>
                      <a:b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Procedura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gjyqësore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abusive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kundër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pjesëmarrjes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publike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23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13331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1B49063-84FA-8631-36DA-47B680E147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47531" y="2055813"/>
          <a:ext cx="10515597" cy="442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643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230755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INDIKATORËT E PADIVE SLAPP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përpiqet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shfrytëzojë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pabarazi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pushtetit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siç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është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përparësia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financiare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ndikimi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politik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shoqëror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ushtruar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presion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mbi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paditurin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argumentet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paraqitura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janë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pjesërisht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plotësisht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pabazuara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mjetet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juridike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kërkuara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janë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joproporcionale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tepruara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paarsyeshme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d.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pretendimet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përbëjnë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abuzim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ligjeve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e.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angazhohet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taktika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procedurale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gjyqësore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dizajnuara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rritur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shpenzimet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pandehurin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tilla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vonesa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zgjedhja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forumi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është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pafavorshëm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pjesëmarrjen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bezdisshëm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paditurin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nxitja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ngarkese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rëndë</a:t>
                      </a:r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pune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ushtrimi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ankesave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aspak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perspektivë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suksesi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f.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veprimi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ligjor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synon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qëllimisht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individët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jo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organizatat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përgjegjëse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veprimin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kundërshtuar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natyra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joproporcionale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tepruar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paarsyeshme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kërkesëpadisë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përfshirë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kërkesën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tepruar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rreth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vlerës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mosmarrëveshjes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  <a:br>
                        <a:rPr lang="en-US" sz="13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b.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ekzistenca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shumta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iniciuara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palët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lidhura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lidhje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ngjashme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  <a:br>
                        <a:rPr lang="en-US" sz="13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frikësimi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ngacmimi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kërcënimet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ana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përfaqësuesve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para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gjatë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proceseve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gjyqësore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sjellje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ngjashme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ngjashme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njëkohshme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  <a:br>
                        <a:rPr lang="en-US" sz="1300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d.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përdorimi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keqbesim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taktikave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procedurale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siç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është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vonimi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procedimeve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d.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përdorimi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keqbesim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taktikave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procedurale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tilla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vonesa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përzgjedhja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mashtruese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abuzivee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forumit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zgjidhjen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rasteve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ndërprerja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fazë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mëvonshme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procedurës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keqbesim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51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9803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1B49063-84FA-8631-36DA-47B680E147E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47531" y="2055813"/>
          <a:ext cx="10515597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643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230755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INDIKATORËT E PADIVE SLAPP (VAZHDON)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veprimi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ligjor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shoqërohet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ofensivë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marrëdhënieve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publikun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krijuar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ngacmuar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</a:t>
                      </a:r>
                    </a:p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diskredituar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frikësuar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akterët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marrin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pjesë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debat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publik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synon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largojë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vëmendjen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thelbësore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fjalë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h.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përfaqësuesit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tyre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përfshihen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frikësim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ligjor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ngacmim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kërcënim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kanë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histori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tillë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palët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lidhura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angazhohen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veprime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juridike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shumëfishta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koordinuara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ndërkufitare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bazë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njëjtit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grup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faktesh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lidhje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çështje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ngjashme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;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j.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refuzon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sistematikisht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angazhohet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mekanizma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jashtë-gjyqësorë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zgjidhur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</a:rPr>
                        <a:t>padinë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  <a:p>
                      <a:endParaRPr lang="en-US" sz="13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51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17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114A-2920-4B9F-9FAC-F8AA3948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A27E5D89-A72B-C7BD-4AA6-88C8B124A79B}"/>
              </a:ext>
            </a:extLst>
          </p:cNvPr>
          <p:cNvGraphicFramePr>
            <a:graphicFrameLocks/>
          </p:cNvGraphicFramePr>
          <p:nvPr/>
        </p:nvGraphicFramePr>
        <p:xfrm>
          <a:off x="947531" y="2055813"/>
          <a:ext cx="10515597" cy="381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9643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230755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LLOJET E PADIVE SLAPP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vendore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ndër-kufitare</a:t>
                      </a:r>
                      <a:b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shumëfishta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koordinuara</a:t>
                      </a:r>
                      <a:b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targetojnë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pjesëmarrjen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anonime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publike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ndër-kufitare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natyrës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civile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5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FAZAT E VEPRIMEVE LIGJORE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gjitha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fazat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veprimeve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përfshirë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kërcënim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fillestar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veprime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gjitha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fazat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veprimit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civil, duke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përfshirë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masat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përkohshme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paraprake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kundërveprimet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lloje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tjera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veçanta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mjeteve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disponueshme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sipas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instrumenteve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tjera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6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REFUZIMI I PADISË NË FAZË TË HERSHME (early dismissal)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a.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iniciativën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tyre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refuzojnë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fazë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hershme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procedurës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;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</a:t>
                      </a:r>
                    </a:p>
                    <a:p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b.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paraqesin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kërkesë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refuzimin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mënyrë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kundërshtohen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efektet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debatet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çështje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interesit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tribunalet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refuzojnë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pas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shqyrtimit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qartazi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pabazuara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fazën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hershme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procesit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përputhje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legjislacionin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23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4963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114A-2920-4B9F-9FAC-F8AA3948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BC177F29-DD5F-271D-399E-6FBF1042C7D9}"/>
              </a:ext>
            </a:extLst>
          </p:cNvPr>
          <p:cNvGraphicFramePr>
            <a:graphicFrameLocks/>
          </p:cNvGraphicFramePr>
          <p:nvPr/>
        </p:nvGraphicFramePr>
        <p:xfrm>
          <a:off x="862361" y="1514492"/>
          <a:ext cx="10515597" cy="5160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800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419598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527477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NDËRPRERJA E PROCEDURËS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Kur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legjislacioni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lejon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aplikon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refuzimin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padisëve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kryesore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ndërprehen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derisa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merret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vendim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përfundimtar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kërkesë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mbulohet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56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SIGURIMI I SHPENZIMEVE PROCEDURALE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vendosin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rregulla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përputhje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praktikën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siguruar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proceset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autoritetet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autoritetet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tjera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kompetente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kanë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fuqinë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t'i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kërkojnë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paditësit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procedurale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procedurale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konsideron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përshtatshme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funksion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pranisë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treguesve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SLAPP-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siç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përcaktohet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paragrafin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8 (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proceset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ngritura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personave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fizikë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shkak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angazhimit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tyre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tribunali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kërkojë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pa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cenuar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drejtën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qasjes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drejtësi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paditësi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parashikuara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procedurës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përfshijë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përfaqësimi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shkaktuar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nëse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parashikohet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legjislacionin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edhe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dëmshpërblimin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2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KTHIMI I SHPENZIMEVE GJYQËSORE</a:t>
                      </a:r>
                    </a:p>
                    <a:p>
                      <a:endParaRPr lang="en-US" sz="13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inkurajohen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hartojnë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dispozitat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duhura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t’u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mundësuar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pas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përcaktimit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është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urdhërojnë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paditësit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përballojnë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gjitha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procedurës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përfshirë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kostot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plota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përfaqësimit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shkaktuara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pandehuri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algn="just"/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paditës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ka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ngritur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abuzive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urdhërohet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përballojë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gjitha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llojet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shpenzimeve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procedurës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caktohen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sipas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ligjit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përfshirë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plota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përfaqësimit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shkaktuara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përveç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rasteve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kur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këto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kosto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janë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tepruara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75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165427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114A-2920-4B9F-9FAC-F8AA3948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307B1F09-3A6E-436F-43D9-794B3EFE1D63}"/>
              </a:ext>
            </a:extLst>
          </p:cNvPr>
          <p:cNvGraphicFramePr>
            <a:graphicFrameLocks/>
          </p:cNvGraphicFramePr>
          <p:nvPr/>
        </p:nvGraphicFramePr>
        <p:xfrm>
          <a:off x="967409" y="1944210"/>
          <a:ext cx="10515597" cy="3285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9582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220816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527477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VDEKJA OSE HUMBJA E AFTËSISË JURIDIKE TË TË PANDEHURIT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vdekjen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humbjen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aftësisë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rast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aktiv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anëtarët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familjes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bashkëpunëtorët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fillestar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ndaj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cilit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vazhdojnë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kenë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qasje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njëjtat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mjete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mbështetje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fillestar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Nuk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mbulohet</a:t>
                      </a:r>
                      <a:endParaRPr lang="en-US" sz="13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NJOHJA E STATUSIT TË VIKTIMËS TË SLAPP-VE DHE KOMPENSIMI I DËMEVE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hartojnë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masa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adekuate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viktimat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SLAPP-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njihen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tilla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kompensohen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plotësisht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shkaktuara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rezultat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tyre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mbuluar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materiale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jomateriale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tilla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humbja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ardhurave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shqetësimi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emocional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kompensimi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kostot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shembull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mbuluar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administrative.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Nuk</a:t>
                      </a:r>
                      <a:r>
                        <a:rPr lang="en-US" sz="1300" b="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b="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mbulohet</a:t>
                      </a:r>
                      <a:endParaRPr lang="en-US" sz="13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328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126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114A-2920-4B9F-9FAC-F8AA3948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F6DAA4E8-1B13-0E35-4FE8-CDA20F0624A7}"/>
              </a:ext>
            </a:extLst>
          </p:cNvPr>
          <p:cNvGraphicFramePr>
            <a:graphicFrameLocks/>
          </p:cNvGraphicFramePr>
          <p:nvPr/>
        </p:nvGraphicFramePr>
        <p:xfrm>
          <a:off x="927652" y="1817172"/>
          <a:ext cx="10515597" cy="3484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0678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399720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527477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KUFIZIMI I DËMEVE PËR PADITËSIN</a:t>
                      </a:r>
                    </a:p>
                    <a:p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brenda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mundësive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sistemeve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tyre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parashikojnë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kufizimin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qëllim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parandalimin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gjobave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financiare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abuzive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joproporcionale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pandehurit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cilat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kishin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efekt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frikësues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tyre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shmangin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krijimin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</a:t>
                      </a:r>
                    </a:p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stimujve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financiarë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paraqitjen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veprimeve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mbulohet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KUFIZIMI I SHPENZIMEVE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brenda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mundësive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sistemeve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tyre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parashikojnë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kufizimin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siguruar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kenë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mundësinë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mbrohen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mënyrë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efektive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mbrohen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zgjaten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qëllim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burimet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financiare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paditurëve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do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kishte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efekt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frenues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tyre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mbulohet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32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6532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114A-2920-4B9F-9FAC-F8AA3948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95C6331-78E8-C3D0-0D18-F18F84692F5D}"/>
              </a:ext>
            </a:extLst>
          </p:cNvPr>
          <p:cNvGraphicFramePr>
            <a:graphicFrameLocks/>
          </p:cNvGraphicFramePr>
          <p:nvPr/>
        </p:nvGraphicFramePr>
        <p:xfrm>
          <a:off x="978560" y="1845482"/>
          <a:ext cx="10515597" cy="46727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0678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399720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527477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MASAT DEKURAJUESE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vendosin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sistem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ndëshkimesh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efektive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proporcionale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bindëse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SLAPP.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Kjo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jetë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përpjesëtim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burimet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dispozicion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paditësit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mënyrë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sigurohet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pengesë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efektive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pretenduesit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mundshëm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ardhshëm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SLAPP-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Masat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potenciale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sigurimin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dëmeve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gjobave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rastet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paditësi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ka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shfaqur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sjellje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veçanërisht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skandaloze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koha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humbur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dëmi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psikologjik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shkaktuar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ndaj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pandehurit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kompensohen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;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shpërndarjen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informacionit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në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lidhje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vendimin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përfshirë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publikimin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plotë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pjesshëm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tij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emrat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personave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juridikë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fizikë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kanë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ushtruar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SLAPP.</a:t>
                      </a:r>
                    </a:p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tribunalet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ngritur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proceset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abuzive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vendosin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dënime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efektive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proporcionale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bindëse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masa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tjera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përshtatshme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po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aq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efektive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përfshirë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pagesën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kompensimit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publikimin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vendimit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siç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parashikohet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palën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ka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ngritur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ato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2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PËRDORIMI I MJETEVE JASHTË-GJYQËSORE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mjetet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duhura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kushtet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qasje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efektive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mjete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jashtë-gjyqësore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siç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zgjidhja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alternative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mosmarrëveshjeve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ndërmjetësimi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trupat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vetë-rregullues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respektuar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plotësisht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pavarësinë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njëjtëve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mekanizma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zgjidhjen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padive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Nuk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mbulohet</a:t>
                      </a:r>
                      <a:endParaRPr lang="en-US" sz="13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75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408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GB" sz="1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114A-2920-4B9F-9FAC-F8AA3948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>
            <a:normAutofit/>
          </a:bodyPr>
          <a:lstStyle/>
          <a:p>
            <a:endParaRPr lang="en-US" sz="12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GB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125ED949-D356-683A-3737-F6F055939C70}"/>
              </a:ext>
            </a:extLst>
          </p:cNvPr>
          <p:cNvGraphicFramePr>
            <a:graphicFrameLocks/>
          </p:cNvGraphicFramePr>
          <p:nvPr/>
        </p:nvGraphicFramePr>
        <p:xfrm>
          <a:off x="1076741" y="1735856"/>
          <a:ext cx="10515597" cy="4002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287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499111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527477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MBROJTJA NGA AKTGJYKIMET E VENDEVE TË TRETA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Kushtet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refuzimin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njohjes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zbatimit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aktgjykimeve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vendet</a:t>
                      </a:r>
                      <a:r>
                        <a:rPr lang="en-US" sz="1200" b="1" i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b="1" i="1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treta</a:t>
                      </a:r>
                      <a:endParaRPr lang="en-US" sz="12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Nuk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mbulohet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refuzohet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njohja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zbatimi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aktgjykimi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proceset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person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fizik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vendbanim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këto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konsiderohen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haptazi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pabazuara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abuzive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sipas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ligjit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vendor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cilin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kërkohet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njohje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zbatim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tillë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2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MBROJTJA NGA AKTGJYKIMET E VENDEVE TË TRETA</a:t>
                      </a:r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Juridiksioni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veprimet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ndërlidhura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procedura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200" b="1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b="1" i="1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treta</a:t>
                      </a:r>
                      <a:endParaRPr lang="en-US" sz="1200" b="1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US" sz="1200" b="1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inkurajohen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vendosin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rregulla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siguruar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paraqitur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para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autoriteteve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tjera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fizik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vendbanim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ai person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kërkojë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përpara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autoriteteve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tjera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ai ka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vendbanimin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kompensimin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dëmeve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shkaktuara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lidhje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procedimet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përpara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organeve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autoriteteve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tjera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pavarësisht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vendbanimi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paditësit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gjyqësore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abuzive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kundër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pjesëmarrjes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ngritur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paditës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vendbanim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jashtë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ai person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kërkojë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: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tribunalet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ai person ka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vendbanimin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kompensimin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dëmit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shpenzimet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shkaktuara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lidhje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para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gjykatës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gjykatës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vendit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tretë</a:t>
                      </a: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75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9086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D3759-0566-4033-B050-242485699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9114A-2920-4B9F-9FAC-F8AA39489D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4210"/>
            <a:ext cx="10515600" cy="4708243"/>
          </a:xfrm>
        </p:spPr>
        <p:txBody>
          <a:bodyPr/>
          <a:lstStyle/>
          <a:p>
            <a:endParaRPr lang="en-US" sz="18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F52F25AD-3F22-CE75-F542-345815064325}"/>
              </a:ext>
            </a:extLst>
          </p:cNvPr>
          <p:cNvGraphicFramePr>
            <a:graphicFrameLocks/>
          </p:cNvGraphicFramePr>
          <p:nvPr/>
        </p:nvGraphicFramePr>
        <p:xfrm>
          <a:off x="998439" y="1718112"/>
          <a:ext cx="10515597" cy="5160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1287">
                  <a:extLst>
                    <a:ext uri="{9D8B030D-6E8A-4147-A177-3AD203B41FA5}">
                      <a16:colId xmlns:a16="http://schemas.microsoft.com/office/drawing/2014/main" val="657946279"/>
                    </a:ext>
                  </a:extLst>
                </a:gridCol>
                <a:gridCol w="4499111">
                  <a:extLst>
                    <a:ext uri="{9D8B030D-6E8A-4147-A177-3AD203B41FA5}">
                      <a16:colId xmlns:a16="http://schemas.microsoft.com/office/drawing/2014/main" val="2856662489"/>
                    </a:ext>
                  </a:extLst>
                </a:gridCol>
                <a:gridCol w="3505199">
                  <a:extLst>
                    <a:ext uri="{9D8B030D-6E8A-4147-A177-3AD203B41FA5}">
                      <a16:colId xmlns:a16="http://schemas.microsoft.com/office/drawing/2014/main" val="832728112"/>
                    </a:ext>
                  </a:extLst>
                </a:gridCol>
              </a:tblGrid>
              <a:tr h="527477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PËRMBAJTJA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REKOMANDIMI I KËSHILLIT TË EVROPËS (CM/REC(2024)2)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DIREKTIVA E BE (2024/1069)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38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MBËSHTETJA PËR TARGETET DHE VIKTIMAT E PADIVE SLAPP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qasje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shpejtë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mbështetje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gjithëpërfshirëse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targeted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viktimat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padive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SLAPP, duke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përfshirë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mbrojtjen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fizike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ndihmën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ligjore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ndihmën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financiare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mbështetjen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psikologjike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ndihmën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praktike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personat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fizikë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angazhohen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pjesëmarrjen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përmendur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nenin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6,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kenë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qasje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sipas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rastit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informacionin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masat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mbrojtëse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procedurale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mjetet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disponueshme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masat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mbështetëse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ekzistuese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ndihma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mbështetja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financiare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psikologjike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është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ndihma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juridike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proceset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civile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ndërkufitare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ofrohet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përputhje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Direktivën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Këshillit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2003/8/KE (7).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923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TRANSPARENCA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sigurojnë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transparencë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plotë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rastet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 duke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lejuar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publikimin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rasteve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gjykatës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duke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krijuar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regjistër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publik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rasteve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SLAPP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përditësohet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rregullisht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është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qasshëm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online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offline. Ata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gjithashtu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t'u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ofrojnë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dhëna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odave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avokatëve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rezultatet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këtyre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rasteve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duke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iu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përmbajtur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standardeve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evropiane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drejtave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njeriut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mbrojtjes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dhënave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. (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Përmbledhur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autorja</a:t>
                      </a:r>
                      <a:r>
                        <a:rPr lang="en-US" sz="13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Shtetet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anëtare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publikojnë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gjitha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vendimet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përfundimtare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kombëtare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apelit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gjykatat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larta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Përveç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kësaj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ata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duhet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ofrojnë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informacion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mbi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fushatat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ndërgjegjësuese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mundësisht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bashkëpunim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me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organizatat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e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shoqërisë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civile,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përmes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një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kanali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lehtësisht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aksesueshëm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 (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Përmbledhur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nga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trajnerja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7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HYRJA NË FUQI DHE TRANSPOZIMI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Në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fuqi</a:t>
                      </a:r>
                      <a:r>
                        <a:rPr lang="en-US" sz="1300" kern="12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.</a:t>
                      </a:r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Afati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për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transpozim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: 7 </a:t>
                      </a:r>
                      <a:r>
                        <a:rPr lang="en-US" sz="1300" kern="1200" dirty="0" err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maj</a:t>
                      </a:r>
                      <a:r>
                        <a:rPr lang="en-US" sz="13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2026</a:t>
                      </a:r>
                    </a:p>
                    <a:p>
                      <a:endParaRPr lang="en-US" sz="13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0122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31466"/>
      </p:ext>
    </p:extLst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8bf2bd-e2ea-47c0-bac8-91c0d1cb9b76" xsi:nil="true"/>
    <lcf76f155ced4ddcb4097134ff3c332f xmlns="f4acc2e1-c810-45e1-bc6a-15992a68eaa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2F4D57F9A5C5498740A62707746A3D" ma:contentTypeVersion="14" ma:contentTypeDescription="Create a new document." ma:contentTypeScope="" ma:versionID="849e3564d659495fb5a990c586a9f77d">
  <xsd:schema xmlns:xsd="http://www.w3.org/2001/XMLSchema" xmlns:xs="http://www.w3.org/2001/XMLSchema" xmlns:p="http://schemas.microsoft.com/office/2006/metadata/properties" xmlns:ns2="f4acc2e1-c810-45e1-bc6a-15992a68eaa2" xmlns:ns3="bc8bf2bd-e2ea-47c0-bac8-91c0d1cb9b76" targetNamespace="http://schemas.microsoft.com/office/2006/metadata/properties" ma:root="true" ma:fieldsID="3e8759972dde726eb5038a27ffe54dbc" ns2:_="" ns3:_="">
    <xsd:import namespace="f4acc2e1-c810-45e1-bc6a-15992a68eaa2"/>
    <xsd:import namespace="bc8bf2bd-e2ea-47c0-bac8-91c0d1cb9b7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acc2e1-c810-45e1-bc6a-15992a68ea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20a20853-c51e-47b0-bc3f-28921951de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8bf2bd-e2ea-47c0-bac8-91c0d1cb9b7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525325-5399-4755-8651-f8fee29f51fe}" ma:internalName="TaxCatchAll" ma:showField="CatchAllData" ma:web="bc8bf2bd-e2ea-47c0-bac8-91c0d1cb9b7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666E40-6532-400A-BA5B-1072008B77D2}">
  <ds:schemaRefs>
    <ds:schemaRef ds:uri="http://purl.org/dc/elements/1.1/"/>
    <ds:schemaRef ds:uri="bc8bf2bd-e2ea-47c0-bac8-91c0d1cb9b76"/>
    <ds:schemaRef ds:uri="f4acc2e1-c810-45e1-bc6a-15992a68eaa2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42AD880-DEE0-4244-B0EC-1549C984F18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54D598-7AC0-4D17-9188-771B9C0ED9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acc2e1-c810-45e1-bc6a-15992a68eaa2"/>
    <ds:schemaRef ds:uri="bc8bf2bd-e2ea-47c0-bac8-91c0d1cb9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3511</TotalTime>
  <Words>2994</Words>
  <Application>Microsoft Macintosh PowerPoint</Application>
  <PresentationFormat>Widescreen</PresentationFormat>
  <Paragraphs>177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1" baseType="lpstr">
      <vt:lpstr>Arial</vt:lpstr>
      <vt:lpstr>Calibri</vt:lpstr>
      <vt:lpstr>Tw Cen MT</vt:lpstr>
      <vt:lpstr>Droplet</vt:lpstr>
      <vt:lpstr>Paditë Strategjike Kundër Pjesëmarrjes Publike (SLAPP) </vt:lpstr>
      <vt:lpstr>DEFINICIONI </vt:lpstr>
      <vt:lpstr>SLAPP SHOQËROHEN ME FUSHATA KUNDËR TË PADITURVE  </vt:lpstr>
      <vt:lpstr>Pasojat e padive SLAPP </vt:lpstr>
      <vt:lpstr>Si dallojnë paditë SLAPP nga paditë e mirëfillta? </vt:lpstr>
      <vt:lpstr>Ndikimi tek të drejtat tjera </vt:lpstr>
      <vt:lpstr>Ndikimi tek të drejtat tjera (vazhdim) </vt:lpstr>
      <vt:lpstr>PowerPoint Presentation</vt:lpstr>
      <vt:lpstr>16 tetor 2017 </vt:lpstr>
      <vt:lpstr>10 prill 2018 </vt:lpstr>
      <vt:lpstr>13 qershor 2018 </vt:lpstr>
      <vt:lpstr>4 mars 2019 </vt:lpstr>
      <vt:lpstr>12 nëntor 2019 </vt:lpstr>
      <vt:lpstr>24 shkurt 2020  </vt:lpstr>
      <vt:lpstr>27 tetor 2020 </vt:lpstr>
      <vt:lpstr>1 dhjetor 2020 </vt:lpstr>
      <vt:lpstr>3 dhjetor 2020 </vt:lpstr>
      <vt:lpstr>26 mars 2021 </vt:lpstr>
      <vt:lpstr>26 mars 2021 </vt:lpstr>
      <vt:lpstr>11 nëntor 2021 </vt:lpstr>
      <vt:lpstr>1 janar 2022 </vt:lpstr>
      <vt:lpstr>15 mars 2022 </vt:lpstr>
      <vt:lpstr>27 prill 2022 Daphne’s laW </vt:lpstr>
      <vt:lpstr>5 prill 2024 </vt:lpstr>
      <vt:lpstr>11 prill 2024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SIMIC Marija</dc:creator>
  <cp:lastModifiedBy>Flutura Kusari</cp:lastModifiedBy>
  <cp:revision>81</cp:revision>
  <cp:lastPrinted>2024-09-30T11:40:09Z</cp:lastPrinted>
  <dcterms:created xsi:type="dcterms:W3CDTF">2019-10-05T16:52:39Z</dcterms:created>
  <dcterms:modified xsi:type="dcterms:W3CDTF">2026-06-04T10:49:43Z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0x0101002D2F4D57F9A5C5498740A62707746A3D</vt:lpwstr>
  </property>
  <property fmtid="{D5CDD505-2E9C-101B-9397-08002B2CF9AE}" pid="3" name="Order">
    <vt:r8>84000</vt:r8>
  </property>
  <property fmtid="{D5CDD505-2E9C-101B-9397-08002B2CF9AE}" pid="4" name="MediaServiceImageTags">
    <vt:lpwstr/>
  </property>
</Properties>
</file>