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57" r:id="rId4"/>
    <p:sldId id="258" r:id="rId5"/>
    <p:sldId id="259" r:id="rId6"/>
    <p:sldId id="260" r:id="rId7"/>
    <p:sldId id="261" r:id="rId8"/>
    <p:sldId id="273" r:id="rId9"/>
    <p:sldId id="274" r:id="rId10"/>
    <p:sldId id="268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696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37940BB-FBC4-492E-BD92-3B7B914D0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40491" y="320041"/>
            <a:ext cx="5030313" cy="3892668"/>
          </a:xfrm>
        </p:spPr>
        <p:txBody>
          <a:bodyPr vert="horz" lIns="91440" tIns="45720" rIns="91440" bIns="45720" rtlCol="0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600"/>
              <a:t>Protection of journalists in the context of Public order : European standards and practices </a:t>
            </a:r>
            <a:br>
              <a:rPr lang="en-US" sz="3600"/>
            </a:br>
            <a:br>
              <a:rPr lang="en-US" sz="3600"/>
            </a:br>
            <a:r>
              <a:rPr lang="en-US" sz="3600"/>
              <a:t>Pauline Adès-Mével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40274" y="4631161"/>
            <a:ext cx="5030524" cy="156948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effectLst/>
              </a:rPr>
              <a:t>Working Group for Chapter 24: Justice, Freedom, Security</a:t>
            </a:r>
            <a:endParaRPr lang="en-US" sz="1500" dirty="0">
              <a:effectLst/>
            </a:endParaRPr>
          </a:p>
          <a:p>
            <a:pPr indent="-228600" algn="l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effectLst/>
              </a:rPr>
              <a:t>Cooperation  Police–Media–Civil Society: Freedom of Speech and Public Security in the Process of European Integration</a:t>
            </a:r>
            <a:endParaRPr lang="en-US" sz="1500" dirty="0">
              <a:effectLst/>
            </a:endParaRPr>
          </a:p>
          <a:p>
            <a:pPr indent="-228600" algn="l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effectLst/>
              </a:rPr>
              <a:t>10 June 2026,  11:00 – 12:30</a:t>
            </a:r>
            <a:endParaRPr lang="en-US" sz="1500" dirty="0">
              <a:effectLst/>
            </a:endParaRP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pic>
        <p:nvPicPr>
          <p:cNvPr id="11" name="Image 10" descr="Une image contenant plein air, arbre, foule, public&#10;&#10;Description générée automatiquement">
            <a:extLst>
              <a:ext uri="{FF2B5EF4-FFF2-40B4-BE49-F238E27FC236}">
                <a16:creationId xmlns:a16="http://schemas.microsoft.com/office/drawing/2014/main" id="{B035DF30-151C-F752-76F8-38C1D03C2D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269" r="-2" b="-2"/>
          <a:stretch>
            <a:fillRect/>
          </a:stretch>
        </p:blipFill>
        <p:spPr>
          <a:xfrm>
            <a:off x="240030" y="971311"/>
            <a:ext cx="3065526" cy="4597243"/>
          </a:xfrm>
          <a:prstGeom prst="rect">
            <a:avLst/>
          </a:prstGeom>
        </p:spPr>
      </p:pic>
      <p:sp>
        <p:nvSpPr>
          <p:cNvPr id="2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40490" y="4409267"/>
            <a:ext cx="3182692" cy="27432"/>
          </a:xfrm>
          <a:custGeom>
            <a:avLst/>
            <a:gdLst>
              <a:gd name="connsiteX0" fmla="*/ 0 w 3182692"/>
              <a:gd name="connsiteY0" fmla="*/ 0 h 27432"/>
              <a:gd name="connsiteX1" fmla="*/ 604711 w 3182692"/>
              <a:gd name="connsiteY1" fmla="*/ 0 h 27432"/>
              <a:gd name="connsiteX2" fmla="*/ 1241250 w 3182692"/>
              <a:gd name="connsiteY2" fmla="*/ 0 h 27432"/>
              <a:gd name="connsiteX3" fmla="*/ 1909615 w 3182692"/>
              <a:gd name="connsiteY3" fmla="*/ 0 h 27432"/>
              <a:gd name="connsiteX4" fmla="*/ 2577981 w 3182692"/>
              <a:gd name="connsiteY4" fmla="*/ 0 h 27432"/>
              <a:gd name="connsiteX5" fmla="*/ 3182692 w 3182692"/>
              <a:gd name="connsiteY5" fmla="*/ 0 h 27432"/>
              <a:gd name="connsiteX6" fmla="*/ 3182692 w 3182692"/>
              <a:gd name="connsiteY6" fmla="*/ 27432 h 27432"/>
              <a:gd name="connsiteX7" fmla="*/ 2482500 w 3182692"/>
              <a:gd name="connsiteY7" fmla="*/ 27432 h 27432"/>
              <a:gd name="connsiteX8" fmla="*/ 1782308 w 3182692"/>
              <a:gd name="connsiteY8" fmla="*/ 27432 h 27432"/>
              <a:gd name="connsiteX9" fmla="*/ 1145769 w 3182692"/>
              <a:gd name="connsiteY9" fmla="*/ 27432 h 27432"/>
              <a:gd name="connsiteX10" fmla="*/ 0 w 3182692"/>
              <a:gd name="connsiteY10" fmla="*/ 27432 h 27432"/>
              <a:gd name="connsiteX11" fmla="*/ 0 w 3182692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82692" h="27432" fill="none" extrusionOk="0">
                <a:moveTo>
                  <a:pt x="0" y="0"/>
                </a:moveTo>
                <a:cubicBezTo>
                  <a:pt x="126686" y="-21366"/>
                  <a:pt x="467788" y="9025"/>
                  <a:pt x="604711" y="0"/>
                </a:cubicBezTo>
                <a:cubicBezTo>
                  <a:pt x="741634" y="-9025"/>
                  <a:pt x="1061620" y="6814"/>
                  <a:pt x="1241250" y="0"/>
                </a:cubicBezTo>
                <a:cubicBezTo>
                  <a:pt x="1420880" y="-6814"/>
                  <a:pt x="1713773" y="13383"/>
                  <a:pt x="1909615" y="0"/>
                </a:cubicBezTo>
                <a:cubicBezTo>
                  <a:pt x="2105457" y="-13383"/>
                  <a:pt x="2257256" y="13567"/>
                  <a:pt x="2577981" y="0"/>
                </a:cubicBezTo>
                <a:cubicBezTo>
                  <a:pt x="2898706" y="-13567"/>
                  <a:pt x="3026063" y="6328"/>
                  <a:pt x="3182692" y="0"/>
                </a:cubicBezTo>
                <a:cubicBezTo>
                  <a:pt x="3181526" y="7395"/>
                  <a:pt x="3182737" y="21864"/>
                  <a:pt x="3182692" y="27432"/>
                </a:cubicBezTo>
                <a:cubicBezTo>
                  <a:pt x="2998421" y="30886"/>
                  <a:pt x="2675038" y="28158"/>
                  <a:pt x="2482500" y="27432"/>
                </a:cubicBezTo>
                <a:cubicBezTo>
                  <a:pt x="2289962" y="26706"/>
                  <a:pt x="1930644" y="15978"/>
                  <a:pt x="1782308" y="27432"/>
                </a:cubicBezTo>
                <a:cubicBezTo>
                  <a:pt x="1633972" y="38886"/>
                  <a:pt x="1287388" y="7152"/>
                  <a:pt x="1145769" y="27432"/>
                </a:cubicBezTo>
                <a:cubicBezTo>
                  <a:pt x="1004150" y="47712"/>
                  <a:pt x="256377" y="-28294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182692" h="27432" stroke="0" extrusionOk="0">
                <a:moveTo>
                  <a:pt x="0" y="0"/>
                </a:moveTo>
                <a:cubicBezTo>
                  <a:pt x="283446" y="18201"/>
                  <a:pt x="432812" y="7290"/>
                  <a:pt x="604711" y="0"/>
                </a:cubicBezTo>
                <a:cubicBezTo>
                  <a:pt x="776610" y="-7290"/>
                  <a:pt x="982253" y="15478"/>
                  <a:pt x="1145769" y="0"/>
                </a:cubicBezTo>
                <a:cubicBezTo>
                  <a:pt x="1309285" y="-15478"/>
                  <a:pt x="1514247" y="-25520"/>
                  <a:pt x="1845961" y="0"/>
                </a:cubicBezTo>
                <a:cubicBezTo>
                  <a:pt x="2177675" y="25520"/>
                  <a:pt x="2297588" y="16646"/>
                  <a:pt x="2450673" y="0"/>
                </a:cubicBezTo>
                <a:cubicBezTo>
                  <a:pt x="2603758" y="-16646"/>
                  <a:pt x="3023048" y="-21196"/>
                  <a:pt x="3182692" y="0"/>
                </a:cubicBezTo>
                <a:cubicBezTo>
                  <a:pt x="3182885" y="12649"/>
                  <a:pt x="3181704" y="17989"/>
                  <a:pt x="3182692" y="27432"/>
                </a:cubicBezTo>
                <a:cubicBezTo>
                  <a:pt x="3039109" y="-3557"/>
                  <a:pt x="2823860" y="22992"/>
                  <a:pt x="2546154" y="27432"/>
                </a:cubicBezTo>
                <a:cubicBezTo>
                  <a:pt x="2268448" y="31872"/>
                  <a:pt x="2098674" y="14435"/>
                  <a:pt x="1845961" y="27432"/>
                </a:cubicBezTo>
                <a:cubicBezTo>
                  <a:pt x="1593248" y="40429"/>
                  <a:pt x="1456743" y="36704"/>
                  <a:pt x="1304904" y="27432"/>
                </a:cubicBezTo>
                <a:cubicBezTo>
                  <a:pt x="1153065" y="18160"/>
                  <a:pt x="947204" y="20270"/>
                  <a:pt x="668365" y="27432"/>
                </a:cubicBezTo>
                <a:cubicBezTo>
                  <a:pt x="389526" y="34594"/>
                  <a:pt x="288244" y="4516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75D3BD01-1E03-19FF-64C9-34BCE1F6D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02" y="5718305"/>
            <a:ext cx="989943" cy="9899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fr-FR" sz="4700"/>
              <a:t>2027 Local Elections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/>
          </a:bodyPr>
          <a:lstStyle/>
          <a:p>
            <a:r>
              <a:rPr lang="fr-FR" sz="1900"/>
              <a:t>Nationwide readiness exercise</a:t>
            </a:r>
          </a:p>
          <a:p>
            <a:r>
              <a:rPr lang="fr-FR" sz="1900"/>
              <a:t> Outreach beyond Tirana</a:t>
            </a:r>
          </a:p>
          <a:p>
            <a:r>
              <a:rPr lang="fr-FR" sz="1900"/>
              <a:t>Regional training sessions</a:t>
            </a:r>
          </a:p>
          <a:p>
            <a:r>
              <a:rPr lang="fr-FR" sz="1900"/>
              <a:t>Test protocols in real conditions</a:t>
            </a:r>
          </a:p>
        </p:txBody>
      </p:sp>
      <p:pic>
        <p:nvPicPr>
          <p:cNvPr id="4" name="Image 3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11F76775-EA5E-AB90-F605-C491088CE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5532216"/>
            <a:ext cx="989943" cy="98994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fr-FR" sz="4700"/>
              <a:t>Conclusion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/>
          </a:bodyPr>
          <a:lstStyle/>
          <a:p>
            <a:r>
              <a:rPr lang="fr-FR" sz="1900" dirty="0"/>
              <a:t>Move </a:t>
            </a:r>
            <a:r>
              <a:rPr lang="fr-FR" sz="1900" dirty="0" err="1"/>
              <a:t>from</a:t>
            </a:r>
            <a:r>
              <a:rPr lang="fr-FR" sz="1900" dirty="0"/>
              <a:t> </a:t>
            </a:r>
            <a:r>
              <a:rPr lang="fr-FR" sz="1900" dirty="0" err="1"/>
              <a:t>formal</a:t>
            </a:r>
            <a:r>
              <a:rPr lang="fr-FR" sz="1900" dirty="0"/>
              <a:t> compliance to </a:t>
            </a:r>
            <a:r>
              <a:rPr lang="fr-FR" sz="1900" dirty="0" err="1"/>
              <a:t>implementation</a:t>
            </a:r>
            <a:endParaRPr lang="fr-FR" sz="1900" dirty="0"/>
          </a:p>
          <a:p>
            <a:r>
              <a:rPr lang="fr-FR" sz="1900" dirty="0" err="1"/>
              <a:t>Protocols</a:t>
            </a:r>
            <a:r>
              <a:rPr lang="fr-FR" sz="1900" dirty="0"/>
              <a:t> must </a:t>
            </a:r>
            <a:r>
              <a:rPr lang="fr-FR" sz="1900" dirty="0" err="1"/>
              <a:t>be</a:t>
            </a:r>
            <a:r>
              <a:rPr lang="fr-FR" sz="1900" dirty="0"/>
              <a:t> </a:t>
            </a:r>
            <a:r>
              <a:rPr lang="fr-FR" sz="1900" dirty="0" err="1"/>
              <a:t>known</a:t>
            </a:r>
            <a:r>
              <a:rPr lang="fr-FR" sz="1900" dirty="0"/>
              <a:t>, </a:t>
            </a:r>
            <a:r>
              <a:rPr lang="fr-FR" sz="1900" dirty="0" err="1"/>
              <a:t>trusted</a:t>
            </a:r>
            <a:r>
              <a:rPr lang="fr-FR" sz="1900" dirty="0"/>
              <a:t> and </a:t>
            </a:r>
            <a:r>
              <a:rPr lang="fr-FR" sz="1900" dirty="0" err="1"/>
              <a:t>used</a:t>
            </a:r>
            <a:endParaRPr lang="fr-FR" sz="1900" dirty="0"/>
          </a:p>
          <a:p>
            <a:r>
              <a:rPr lang="fr-FR" sz="1900" dirty="0" err="1"/>
              <a:t>Protecting</a:t>
            </a:r>
            <a:r>
              <a:rPr lang="fr-FR" sz="1900" dirty="0"/>
              <a:t> </a:t>
            </a:r>
            <a:r>
              <a:rPr lang="fr-FR" sz="1900" dirty="0" err="1"/>
              <a:t>journalists</a:t>
            </a:r>
            <a:r>
              <a:rPr lang="fr-FR" sz="1900" dirty="0"/>
              <a:t> </a:t>
            </a:r>
            <a:r>
              <a:rPr lang="fr-FR" sz="1900" dirty="0" err="1"/>
              <a:t>protects</a:t>
            </a:r>
            <a:r>
              <a:rPr lang="fr-FR" sz="1900" dirty="0"/>
              <a:t> </a:t>
            </a:r>
            <a:r>
              <a:rPr lang="fr-FR" sz="1900" dirty="0" err="1"/>
              <a:t>democracy</a:t>
            </a:r>
            <a:endParaRPr lang="fr-FR" sz="1900" dirty="0"/>
          </a:p>
          <a:p>
            <a:r>
              <a:rPr lang="fr-FR" sz="1900" dirty="0"/>
              <a:t>A </a:t>
            </a:r>
            <a:r>
              <a:rPr lang="fr-FR" sz="1900" dirty="0" err="1"/>
              <a:t>monitory</a:t>
            </a:r>
            <a:r>
              <a:rPr lang="fr-FR" sz="1900" dirty="0"/>
              <a:t> </a:t>
            </a:r>
            <a:r>
              <a:rPr lang="fr-FR" sz="1900" dirty="0" err="1"/>
              <a:t>mechanism</a:t>
            </a:r>
            <a:r>
              <a:rPr lang="fr-FR" sz="1900" dirty="0"/>
              <a:t> ?</a:t>
            </a:r>
          </a:p>
        </p:txBody>
      </p:sp>
      <p:pic>
        <p:nvPicPr>
          <p:cNvPr id="4" name="Image 3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1F998561-49F5-3F4B-7107-577FB6CD4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5532216"/>
            <a:ext cx="989943" cy="9899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fr-FR" sz="4700"/>
              <a:t>Agenda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/>
          </a:bodyPr>
          <a:lstStyle/>
          <a:p>
            <a:r>
              <a:rPr lang="fr-FR" sz="1900" dirty="0"/>
              <a:t>1.  Introduction : </a:t>
            </a:r>
            <a:r>
              <a:rPr lang="fr-FR" sz="1900"/>
              <a:t>Why</a:t>
            </a:r>
            <a:r>
              <a:rPr lang="fr-FR" sz="1900" dirty="0"/>
              <a:t> </a:t>
            </a:r>
            <a:r>
              <a:rPr lang="fr-FR" sz="1900"/>
              <a:t>this</a:t>
            </a:r>
            <a:r>
              <a:rPr lang="fr-FR" sz="1900" dirty="0"/>
              <a:t> issue </a:t>
            </a:r>
            <a:r>
              <a:rPr lang="fr-FR" sz="1900"/>
              <a:t>matters</a:t>
            </a:r>
            <a:endParaRPr lang="fr-FR" sz="1900" dirty="0"/>
          </a:p>
          <a:p>
            <a:r>
              <a:rPr lang="fr-FR" sz="1900" dirty="0"/>
              <a:t>2. </a:t>
            </a:r>
            <a:r>
              <a:rPr lang="fr-FR" sz="1900"/>
              <a:t>Albania's</a:t>
            </a:r>
            <a:r>
              <a:rPr lang="fr-FR" sz="1900" dirty="0"/>
              <a:t> </a:t>
            </a:r>
            <a:r>
              <a:rPr lang="fr-FR" sz="1900"/>
              <a:t>progress</a:t>
            </a:r>
            <a:r>
              <a:rPr lang="fr-FR" sz="1900" dirty="0"/>
              <a:t> : </a:t>
            </a:r>
            <a:r>
              <a:rPr lang="fr-FR" sz="1900"/>
              <a:t>institutional</a:t>
            </a:r>
            <a:r>
              <a:rPr lang="fr-FR" sz="1900" dirty="0"/>
              <a:t> </a:t>
            </a:r>
            <a:r>
              <a:rPr lang="fr-FR" sz="1900"/>
              <a:t>frameworks</a:t>
            </a:r>
            <a:r>
              <a:rPr lang="fr-FR" sz="1900" dirty="0"/>
              <a:t> </a:t>
            </a:r>
            <a:r>
              <a:rPr lang="fr-FR" sz="1900"/>
              <a:t>exist</a:t>
            </a:r>
            <a:endParaRPr lang="fr-FR" sz="1900" dirty="0"/>
          </a:p>
          <a:p>
            <a:r>
              <a:rPr lang="fr-FR" sz="1900" dirty="0"/>
              <a:t>3. </a:t>
            </a:r>
            <a:r>
              <a:rPr lang="fr-FR" sz="1900"/>
              <a:t>Remaining</a:t>
            </a:r>
            <a:r>
              <a:rPr lang="fr-FR" sz="1900" dirty="0"/>
              <a:t> challenges : </a:t>
            </a:r>
            <a:r>
              <a:rPr lang="fr-FR" sz="1900"/>
              <a:t>moving</a:t>
            </a:r>
            <a:r>
              <a:rPr lang="fr-FR" sz="1900" dirty="0"/>
              <a:t> </a:t>
            </a:r>
            <a:r>
              <a:rPr lang="fr-FR" sz="1900"/>
              <a:t>from</a:t>
            </a:r>
            <a:r>
              <a:rPr lang="fr-FR" sz="1900" dirty="0"/>
              <a:t> </a:t>
            </a:r>
            <a:r>
              <a:rPr lang="fr-FR" sz="1900"/>
              <a:t>law</a:t>
            </a:r>
            <a:r>
              <a:rPr lang="fr-FR" sz="1900" dirty="0"/>
              <a:t> to practice</a:t>
            </a:r>
          </a:p>
          <a:p>
            <a:r>
              <a:rPr lang="fr-FR" sz="1900" dirty="0"/>
              <a:t>4. </a:t>
            </a:r>
            <a:r>
              <a:rPr lang="fr-FR" sz="1900"/>
              <a:t>European</a:t>
            </a:r>
            <a:r>
              <a:rPr lang="fr-FR" sz="1900" dirty="0"/>
              <a:t> good practices : </a:t>
            </a:r>
            <a:r>
              <a:rPr lang="fr-FR" sz="1900"/>
              <a:t>what</a:t>
            </a:r>
            <a:r>
              <a:rPr lang="fr-FR" sz="1900" dirty="0"/>
              <a:t> can </a:t>
            </a:r>
            <a:r>
              <a:rPr lang="fr-FR" sz="1900"/>
              <a:t>Albania</a:t>
            </a:r>
            <a:r>
              <a:rPr lang="fr-FR" sz="1900" dirty="0"/>
              <a:t> </a:t>
            </a:r>
            <a:r>
              <a:rPr lang="fr-FR" sz="1900"/>
              <a:t>learn</a:t>
            </a:r>
            <a:r>
              <a:rPr lang="fr-FR" sz="1900" dirty="0"/>
              <a:t> </a:t>
            </a:r>
            <a:r>
              <a:rPr lang="fr-FR" sz="1900"/>
              <a:t>from</a:t>
            </a:r>
            <a:r>
              <a:rPr lang="fr-FR" sz="1900" dirty="0"/>
              <a:t> </a:t>
            </a:r>
            <a:r>
              <a:rPr lang="fr-FR" sz="1900"/>
              <a:t>them</a:t>
            </a:r>
            <a:r>
              <a:rPr lang="fr-FR" sz="1900" dirty="0"/>
              <a:t> ?</a:t>
            </a:r>
          </a:p>
          <a:p>
            <a:r>
              <a:rPr lang="fr-FR" sz="1900" dirty="0"/>
              <a:t>5. </a:t>
            </a:r>
            <a:r>
              <a:rPr lang="fr-FR" sz="1900"/>
              <a:t>Recommendations</a:t>
            </a:r>
            <a:r>
              <a:rPr lang="fr-FR" sz="1900" dirty="0"/>
              <a:t> for </a:t>
            </a:r>
            <a:r>
              <a:rPr lang="fr-FR" sz="1900"/>
              <a:t>Albania</a:t>
            </a:r>
            <a:r>
              <a:rPr lang="fr-FR" sz="1900" dirty="0"/>
              <a:t> </a:t>
            </a:r>
          </a:p>
          <a:p>
            <a:r>
              <a:rPr lang="fr-FR" sz="1900" dirty="0"/>
              <a:t>6. Next </a:t>
            </a:r>
            <a:r>
              <a:rPr lang="fr-FR" sz="1900"/>
              <a:t>steps</a:t>
            </a:r>
            <a:r>
              <a:rPr lang="fr-FR" sz="1900" dirty="0"/>
              <a:t> : a monitoring </a:t>
            </a:r>
            <a:r>
              <a:rPr lang="fr-FR" sz="1900"/>
              <a:t>mechanism</a:t>
            </a:r>
            <a:r>
              <a:rPr lang="fr-FR" sz="1900" dirty="0"/>
              <a:t>  ?</a:t>
            </a:r>
          </a:p>
        </p:txBody>
      </p:sp>
      <p:pic>
        <p:nvPicPr>
          <p:cNvPr id="5" name="Image 4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4AC66C8A-3017-C90F-6A75-2A2A3DAFD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5532216"/>
            <a:ext cx="989943" cy="9899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fr-FR" sz="4700"/>
              <a:t>Introduction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/>
          </a:bodyPr>
          <a:lstStyle/>
          <a:p>
            <a:r>
              <a:rPr lang="fr-FR" sz="1900"/>
              <a:t>Rule of law, freedom of expression and democratic credibility</a:t>
            </a:r>
          </a:p>
          <a:p>
            <a:r>
              <a:rPr lang="fr-FR" sz="1900"/>
              <a:t>Public order vs. freedom of the press</a:t>
            </a:r>
          </a:p>
          <a:p>
            <a:r>
              <a:rPr lang="fr-FR" sz="1900"/>
              <a:t> Challenge: implementation, not only adoption of protocols</a:t>
            </a:r>
          </a:p>
        </p:txBody>
      </p:sp>
      <p:pic>
        <p:nvPicPr>
          <p:cNvPr id="4" name="Image 3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16063710-B74A-BE60-CB28-F56D1914C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5532216"/>
            <a:ext cx="989943" cy="98994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fr-FR" sz="4700"/>
              <a:t>Albania's Progress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/>
          </a:bodyPr>
          <a:lstStyle/>
          <a:p>
            <a:r>
              <a:rPr lang="fr-FR" sz="1900"/>
              <a:t>• Journalist safety guidelines adopted</a:t>
            </a:r>
          </a:p>
          <a:p>
            <a:r>
              <a:rPr lang="fr-FR" sz="1900"/>
              <a:t>• Designated contact points</a:t>
            </a:r>
          </a:p>
          <a:p>
            <a:r>
              <a:rPr lang="fr-FR" sz="1900"/>
              <a:t>• Specialized prosecutors</a:t>
            </a:r>
          </a:p>
          <a:p>
            <a:r>
              <a:rPr lang="fr-FR" sz="1900"/>
              <a:t>• Institutional progress deserves recognition</a:t>
            </a:r>
          </a:p>
        </p:txBody>
      </p:sp>
      <p:pic>
        <p:nvPicPr>
          <p:cNvPr id="4" name="Image 3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550FAE74-3604-B289-FE65-D7E58DA47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5532216"/>
            <a:ext cx="989943" cy="98994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fr-FR" sz="4700"/>
              <a:t>The Remaining Challenge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/>
          </a:bodyPr>
          <a:lstStyle/>
          <a:p>
            <a:r>
              <a:rPr lang="fr-FR" sz="1900"/>
              <a:t>• 42 violations recorded in 2025</a:t>
            </a:r>
          </a:p>
          <a:p>
            <a:r>
              <a:rPr lang="fr-FR" sz="1900"/>
              <a:t>• 40.6% reported threats/intimidation</a:t>
            </a:r>
          </a:p>
          <a:p>
            <a:r>
              <a:rPr lang="fr-FR" sz="1900"/>
              <a:t>• 68% reported reporting restrictions</a:t>
            </a:r>
          </a:p>
          <a:p>
            <a:r>
              <a:rPr lang="fr-FR" sz="1900"/>
              <a:t>• Low awareness and institutional trust</a:t>
            </a:r>
          </a:p>
        </p:txBody>
      </p:sp>
      <p:pic>
        <p:nvPicPr>
          <p:cNvPr id="4" name="Image 3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4A9BA3D3-B137-885D-82C4-83B7AB463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5532216"/>
            <a:ext cx="989943" cy="9899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fr-FR" sz="4700"/>
              <a:t>From Law to Practice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/>
          </a:bodyPr>
          <a:lstStyle/>
          <a:p>
            <a:r>
              <a:rPr lang="fr-FR" sz="1900"/>
              <a:t>• Are journalists identified correctly?</a:t>
            </a:r>
          </a:p>
          <a:p>
            <a:r>
              <a:rPr lang="fr-FR" sz="1900"/>
              <a:t>• Are liaison officers present?</a:t>
            </a:r>
          </a:p>
          <a:p>
            <a:r>
              <a:rPr lang="fr-FR" sz="1900"/>
              <a:t>• Are incidents investigated rapidly?</a:t>
            </a:r>
          </a:p>
          <a:p>
            <a:r>
              <a:rPr lang="fr-FR" sz="1900"/>
              <a:t>• Are women journalists adequately protected?</a:t>
            </a:r>
          </a:p>
        </p:txBody>
      </p:sp>
      <p:pic>
        <p:nvPicPr>
          <p:cNvPr id="4" name="Image 3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A3783E89-0458-E1BA-9B40-6750EE730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5532216"/>
            <a:ext cx="989943" cy="9899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fr-FR" sz="4700"/>
              <a:t>European Standards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/>
          </a:bodyPr>
          <a:lstStyle/>
          <a:p>
            <a:r>
              <a:rPr lang="fr-FR" sz="1900"/>
              <a:t>• Council of Europe CM/Rec(2016)4</a:t>
            </a:r>
          </a:p>
          <a:p>
            <a:r>
              <a:rPr lang="fr-FR" sz="1900"/>
              <a:t>• Journalists must not be confused with demonstrators</a:t>
            </a:r>
          </a:p>
          <a:p>
            <a:r>
              <a:rPr lang="fr-FR" sz="1900"/>
              <a:t>• Prevention, coordination and training are required</a:t>
            </a:r>
          </a:p>
        </p:txBody>
      </p:sp>
      <p:pic>
        <p:nvPicPr>
          <p:cNvPr id="4" name="Image 3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B6DC4A32-FB25-98E0-6329-52A388D2E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5532216"/>
            <a:ext cx="989943" cy="98994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Examples of Good Practices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28650" y="1929384"/>
            <a:ext cx="78867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/>
            </a:pPr>
            <a:r>
              <a:rPr lang="en-US" sz="1900"/>
              <a:t>Germany: specialised safety training for high-risk events.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/>
            </a:pPr>
            <a:r>
              <a:rPr lang="en-US" sz="1900"/>
              <a:t>Sweden: dialogue police and regular communication.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/>
            </a:pPr>
            <a:r>
              <a:rPr lang="en-US" sz="1900"/>
              <a:t>Netherlands: comprehensive support and incident reporting.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/>
            </a:pPr>
            <a:r>
              <a:rPr lang="en-US" sz="1900"/>
              <a:t>France: police liaison officers during demonstrations.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/>
            </a:pPr>
            <a:r>
              <a:rPr lang="en-US" sz="1900"/>
              <a:t>Croatia &amp; Ireland: clear protocols and dedicated contact points.</a:t>
            </a:r>
          </a:p>
        </p:txBody>
      </p:sp>
      <p:pic>
        <p:nvPicPr>
          <p:cNvPr id="4" name="Image 3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553AE175-8EA4-D1EB-C8E7-152771FB7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5532216"/>
            <a:ext cx="989943" cy="98994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Recommendations for Albania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28650" y="1929384"/>
            <a:ext cx="78867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/>
            </a:pPr>
            <a:r>
              <a:rPr lang="en-US" sz="1900" dirty="0"/>
              <a:t>Strengthen mandatory police training.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/>
            </a:pPr>
            <a:r>
              <a:rPr lang="en-US" sz="1900" dirty="0"/>
              <a:t>Create permanent police &amp; media liaison mechanisms.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/>
            </a:pPr>
            <a:r>
              <a:rPr lang="en-US" sz="1900" dirty="0"/>
              <a:t>Ensure rapid, transparent accountability for incidents.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/>
            </a:pPr>
            <a:r>
              <a:rPr lang="en-US" sz="1900" dirty="0"/>
              <a:t>Increase awareness of existing protection mechanisms.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/>
            </a:pPr>
            <a:r>
              <a:rPr lang="en-US" sz="1900" dirty="0"/>
              <a:t>Use the 2027 local elections as a practical readiness exercise.</a:t>
            </a:r>
          </a:p>
        </p:txBody>
      </p:sp>
      <p:pic>
        <p:nvPicPr>
          <p:cNvPr id="4" name="Image 3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D48CCD94-BFE0-7B13-2538-3BAE9A1EC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5532216"/>
            <a:ext cx="989943" cy="9899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373</Words>
  <Application>Microsoft Macintosh PowerPoint</Application>
  <PresentationFormat>Affichage à l'écran 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Protection of journalists in the context of Public order : European standards and practices   Pauline Adès-Mével</vt:lpstr>
      <vt:lpstr>Agenda</vt:lpstr>
      <vt:lpstr>Introduction</vt:lpstr>
      <vt:lpstr>Albania's Progress</vt:lpstr>
      <vt:lpstr>The Remaining Challenge</vt:lpstr>
      <vt:lpstr>From Law to Practice</vt:lpstr>
      <vt:lpstr>European Standards</vt:lpstr>
      <vt:lpstr>Examples of Good Practices</vt:lpstr>
      <vt:lpstr>Recommendations for Albania</vt:lpstr>
      <vt:lpstr>2027 Local Elections</vt:lpstr>
      <vt:lpstr>Conclusion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pauline ades</cp:lastModifiedBy>
  <cp:revision>3</cp:revision>
  <dcterms:created xsi:type="dcterms:W3CDTF">2013-01-27T09:14:16Z</dcterms:created>
  <dcterms:modified xsi:type="dcterms:W3CDTF">2026-06-09T05:51:34Z</dcterms:modified>
  <cp:category/>
</cp:coreProperties>
</file>