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5" r:id="rId4"/>
    <p:sldId id="259" r:id="rId5"/>
    <p:sldId id="261" r:id="rId6"/>
    <p:sldId id="260" r:id="rId7"/>
    <p:sldId id="258" r:id="rId8"/>
    <p:sldId id="262" r:id="rId9"/>
    <p:sldId id="263" r:id="rId10"/>
    <p:sldId id="264" r:id="rId11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15" d="100"/>
          <a:sy n="115" d="100"/>
        </p:scale>
        <p:origin x="3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89047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9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2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75720" y="1051560"/>
            <a:ext cx="201168" cy="201168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21290" y="1665810"/>
            <a:ext cx="201168" cy="201168"/>
          </a:xfrm>
          <a:prstGeom prst="rect">
            <a:avLst/>
          </a:prstGeom>
        </p:spPr>
      </p:pic>
      <p:pic>
        <p:nvPicPr>
          <p:cNvPr id="4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07040" y="1920240"/>
            <a:ext cx="201168" cy="201168"/>
          </a:xfrm>
          <a:prstGeom prst="rect">
            <a:avLst/>
          </a:prstGeom>
        </p:spPr>
      </p:pic>
      <p:pic>
        <p:nvPicPr>
          <p:cNvPr id="5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92790" y="1665810"/>
            <a:ext cx="201168" cy="201168"/>
          </a:xfrm>
          <a:prstGeom prst="rect">
            <a:avLst/>
          </a:prstGeom>
        </p:spPr>
      </p:pic>
      <p:pic>
        <p:nvPicPr>
          <p:cNvPr id="6" name="Image 4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38360" y="1051560"/>
            <a:ext cx="201168" cy="201168"/>
          </a:xfrm>
          <a:prstGeom prst="rect">
            <a:avLst/>
          </a:prstGeom>
        </p:spPr>
      </p:pic>
      <p:pic>
        <p:nvPicPr>
          <p:cNvPr id="7" name="Image 5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92790" y="437310"/>
            <a:ext cx="201168" cy="201168"/>
          </a:xfrm>
          <a:prstGeom prst="rect">
            <a:avLst/>
          </a:prstGeom>
        </p:spPr>
      </p:pic>
      <p:pic>
        <p:nvPicPr>
          <p:cNvPr id="8" name="Image 6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07040" y="182880"/>
            <a:ext cx="201168" cy="201168"/>
          </a:xfrm>
          <a:prstGeom prst="rect">
            <a:avLst/>
          </a:prstGeom>
        </p:spPr>
      </p:pic>
      <p:pic>
        <p:nvPicPr>
          <p:cNvPr id="9" name="Image 7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21290" y="437310"/>
            <a:ext cx="201168" cy="201168"/>
          </a:xfrm>
          <a:prstGeom prst="rect">
            <a:avLst/>
          </a:prstGeom>
        </p:spPr>
      </p:pic>
      <p:sp>
        <p:nvSpPr>
          <p:cNvPr id="10" name="Text 0"/>
          <p:cNvSpPr/>
          <p:nvPr/>
        </p:nvSpPr>
        <p:spPr>
          <a:xfrm>
            <a:off x="822960" y="10515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30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POLICY BRIEF  ·  MAY 2026</a:t>
            </a:r>
            <a:endParaRPr lang="en-US" sz="1400" dirty="0"/>
          </a:p>
        </p:txBody>
      </p:sp>
      <p:sp>
        <p:nvSpPr>
          <p:cNvPr id="11" name="Text 1"/>
          <p:cNvSpPr/>
          <p:nvPr/>
        </p:nvSpPr>
        <p:spPr>
          <a:xfrm>
            <a:off x="777240" y="1554480"/>
            <a:ext cx="96012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5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AI in Public Procurement</a:t>
            </a:r>
            <a:endParaRPr lang="en-US" sz="500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5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 Albania</a:t>
            </a:r>
            <a:endParaRPr lang="en-US" sz="5000" dirty="0"/>
          </a:p>
        </p:txBody>
      </p:sp>
      <p:sp>
        <p:nvSpPr>
          <p:cNvPr id="12" name="Shape 2"/>
          <p:cNvSpPr/>
          <p:nvPr/>
        </p:nvSpPr>
        <p:spPr>
          <a:xfrm>
            <a:off x="822960" y="3657600"/>
            <a:ext cx="502920" cy="54864"/>
          </a:xfrm>
          <a:prstGeom prst="rect">
            <a:avLst/>
          </a:prstGeom>
          <a:solidFill>
            <a:srgbClr val="D62828"/>
          </a:solidFill>
          <a:ln/>
        </p:spPr>
      </p:sp>
      <p:sp>
        <p:nvSpPr>
          <p:cNvPr id="13" name="Text 3"/>
          <p:cNvSpPr/>
          <p:nvPr/>
        </p:nvSpPr>
        <p:spPr>
          <a:xfrm>
            <a:off x="822960" y="3840480"/>
            <a:ext cx="9601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i="1" dirty="0">
                <a:solidFill>
                  <a:srgbClr val="CAD3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roadmap for balanced innovation in public policy</a:t>
            </a:r>
            <a:endParaRPr lang="en-US" sz="2100" dirty="0"/>
          </a:p>
        </p:txBody>
      </p:sp>
      <p:sp>
        <p:nvSpPr>
          <p:cNvPr id="14" name="Text 4"/>
          <p:cNvSpPr/>
          <p:nvPr/>
        </p:nvSpPr>
        <p:spPr>
          <a:xfrm>
            <a:off x="822960" y="5989320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Alba Brojka</a:t>
            </a:r>
            <a:r>
              <a:rPr lang="en-US" sz="1400" dirty="0">
                <a:solidFill>
                  <a:srgbClr val="9FAF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·   European Movement Albania (EMA)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10972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21A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roadmap: get the foundations right first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640080" y="1078992"/>
            <a:ext cx="10972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Don’t deploy AI in public decision-making until the regulatory framework is operational.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640080" y="1783080"/>
            <a:ext cx="5166360" cy="4526280"/>
          </a:xfrm>
          <a:prstGeom prst="roundRect">
            <a:avLst>
              <a:gd name="adj" fmla="val 1616"/>
            </a:avLst>
          </a:prstGeom>
          <a:solidFill>
            <a:srgbClr val="F4F6FA"/>
          </a:solidFill>
          <a:ln w="12700">
            <a:solidFill>
              <a:srgbClr val="DCE2EC"/>
            </a:solidFill>
            <a:prstDash val="solid"/>
          </a:ln>
          <a:effectLst>
            <a:outerShdw blurRad="88900" dist="38100" dir="5400000" algn="bl" rotWithShape="0">
              <a:srgbClr val="8C97AB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1005840" y="2057400"/>
            <a:ext cx="777240" cy="777240"/>
          </a:xfrm>
          <a:prstGeom prst="ellipse">
            <a:avLst/>
          </a:prstGeom>
          <a:solidFill>
            <a:srgbClr val="D62828"/>
          </a:solidFill>
          <a:ln/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7922" y="2259482"/>
            <a:ext cx="373075" cy="373075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920240" y="2103120"/>
            <a:ext cx="37033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21A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For public procurement (PPA)</a:t>
            </a:r>
            <a:endParaRPr lang="en-US" sz="1700" dirty="0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4128" y="3099816"/>
            <a:ext cx="292608" cy="292608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481328" y="3063240"/>
            <a:ext cx="40233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280" dirty="0">
                <a:solidFill>
                  <a:srgbClr val="2A3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Adopt the National AI Strategy before any deployment.</a:t>
            </a:r>
            <a:endParaRPr lang="en-US" sz="1280" dirty="0"/>
          </a:p>
        </p:txBody>
      </p:sp>
      <p:pic>
        <p:nvPicPr>
          <p:cNvPr id="10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4128" y="3721608"/>
            <a:ext cx="292608" cy="292608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1481328" y="3685032"/>
            <a:ext cx="40233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280" dirty="0">
                <a:solidFill>
                  <a:srgbClr val="2A3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data quality &amp; quantity; filter out corrupt tender records.</a:t>
            </a:r>
            <a:endParaRPr lang="en-US" sz="1280" dirty="0"/>
          </a:p>
        </p:txBody>
      </p:sp>
      <p:pic>
        <p:nvPicPr>
          <p:cNvPr id="12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4128" y="4343400"/>
            <a:ext cx="292608" cy="292608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1481328" y="4306824"/>
            <a:ext cx="40233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280" dirty="0">
                <a:solidFill>
                  <a:srgbClr val="2A3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Draft a data collection, management &amp; storage protocol.</a:t>
            </a:r>
            <a:endParaRPr lang="en-US" sz="1280" dirty="0"/>
          </a:p>
        </p:txBody>
      </p:sp>
      <p:pic>
        <p:nvPicPr>
          <p:cNvPr id="14" name="Image 4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4128" y="4965192"/>
            <a:ext cx="292608" cy="292608"/>
          </a:xfrm>
          <a:prstGeom prst="rect">
            <a:avLst/>
          </a:prstGeom>
        </p:spPr>
      </p:pic>
      <p:sp>
        <p:nvSpPr>
          <p:cNvPr id="15" name="Text 8"/>
          <p:cNvSpPr/>
          <p:nvPr/>
        </p:nvSpPr>
        <p:spPr>
          <a:xfrm>
            <a:off x="1481328" y="4928616"/>
            <a:ext cx="40233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280" dirty="0">
                <a:solidFill>
                  <a:srgbClr val="2A3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 PPA staff to use, monitor and question the tool.</a:t>
            </a:r>
            <a:endParaRPr lang="en-US" sz="1280" dirty="0"/>
          </a:p>
        </p:txBody>
      </p:sp>
      <p:pic>
        <p:nvPicPr>
          <p:cNvPr id="16" name="Image 5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4128" y="5586984"/>
            <a:ext cx="292608" cy="292608"/>
          </a:xfrm>
          <a:prstGeom prst="rect">
            <a:avLst/>
          </a:prstGeom>
        </p:spPr>
      </p:pic>
      <p:sp>
        <p:nvSpPr>
          <p:cNvPr id="17" name="Text 9"/>
          <p:cNvSpPr/>
          <p:nvPr/>
        </p:nvSpPr>
        <p:spPr>
          <a:xfrm>
            <a:off x="1481328" y="5550408"/>
            <a:ext cx="40233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280" dirty="0">
                <a:solidFill>
                  <a:srgbClr val="2A3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 continuously; publish a mid-term performance review.</a:t>
            </a:r>
            <a:endParaRPr lang="en-US" sz="1280" dirty="0"/>
          </a:p>
        </p:txBody>
      </p:sp>
      <p:sp>
        <p:nvSpPr>
          <p:cNvPr id="18" name="Shape 10"/>
          <p:cNvSpPr/>
          <p:nvPr/>
        </p:nvSpPr>
        <p:spPr>
          <a:xfrm>
            <a:off x="6355080" y="1783080"/>
            <a:ext cx="5166360" cy="4526280"/>
          </a:xfrm>
          <a:prstGeom prst="roundRect">
            <a:avLst>
              <a:gd name="adj" fmla="val 1616"/>
            </a:avLst>
          </a:prstGeom>
          <a:solidFill>
            <a:srgbClr val="EEF1F7"/>
          </a:solidFill>
          <a:ln w="12700">
            <a:solidFill>
              <a:srgbClr val="DCE2EC"/>
            </a:solidFill>
            <a:prstDash val="solid"/>
          </a:ln>
          <a:effectLst>
            <a:outerShdw blurRad="88900" dist="38100" dir="5400000" algn="bl" rotWithShape="0">
              <a:srgbClr val="8C97AB">
                <a:alpha val="12000"/>
              </a:srgbClr>
            </a:outerShdw>
          </a:effectLst>
        </p:spPr>
      </p:sp>
      <p:sp>
        <p:nvSpPr>
          <p:cNvPr id="19" name="Shape 11"/>
          <p:cNvSpPr/>
          <p:nvPr/>
        </p:nvSpPr>
        <p:spPr>
          <a:xfrm>
            <a:off x="6720840" y="2057400"/>
            <a:ext cx="777240" cy="777240"/>
          </a:xfrm>
          <a:prstGeom prst="ellipse">
            <a:avLst/>
          </a:prstGeom>
          <a:solidFill>
            <a:srgbClr val="3E5C76"/>
          </a:solidFill>
          <a:ln/>
        </p:spPr>
      </p:sp>
      <p:pic>
        <p:nvPicPr>
          <p:cNvPr id="20" name="Image 6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22922" y="2259482"/>
            <a:ext cx="373075" cy="373075"/>
          </a:xfrm>
          <a:prstGeom prst="rect">
            <a:avLst/>
          </a:prstGeom>
        </p:spPr>
      </p:pic>
      <p:sp>
        <p:nvSpPr>
          <p:cNvPr id="21" name="Text 12"/>
          <p:cNvSpPr/>
          <p:nvPr/>
        </p:nvSpPr>
        <p:spPr>
          <a:xfrm>
            <a:off x="7635240" y="2103120"/>
            <a:ext cx="37033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21A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For public policy more broadly</a:t>
            </a:r>
            <a:endParaRPr lang="en-US" sz="1700" dirty="0"/>
          </a:p>
        </p:txBody>
      </p:sp>
      <p:pic>
        <p:nvPicPr>
          <p:cNvPr id="22" name="Image 7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39128" y="3099816"/>
            <a:ext cx="292608" cy="292608"/>
          </a:xfrm>
          <a:prstGeom prst="rect">
            <a:avLst/>
          </a:prstGeom>
        </p:spPr>
      </p:pic>
      <p:sp>
        <p:nvSpPr>
          <p:cNvPr id="23" name="Text 13"/>
          <p:cNvSpPr/>
          <p:nvPr/>
        </p:nvSpPr>
        <p:spPr>
          <a:xfrm>
            <a:off x="7196328" y="3063240"/>
            <a:ext cx="40233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280" dirty="0">
                <a:solidFill>
                  <a:srgbClr val="2A3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Legislate AI use in alignment with the EU AI Act.</a:t>
            </a:r>
            <a:endParaRPr lang="en-US" sz="1280" dirty="0"/>
          </a:p>
        </p:txBody>
      </p:sp>
      <p:pic>
        <p:nvPicPr>
          <p:cNvPr id="24" name="Image 8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39128" y="3721608"/>
            <a:ext cx="292608" cy="292608"/>
          </a:xfrm>
          <a:prstGeom prst="rect">
            <a:avLst/>
          </a:prstGeom>
        </p:spPr>
      </p:pic>
      <p:sp>
        <p:nvSpPr>
          <p:cNvPr id="25" name="Text 14"/>
          <p:cNvSpPr/>
          <p:nvPr/>
        </p:nvSpPr>
        <p:spPr>
          <a:xfrm>
            <a:off x="7196328" y="3685032"/>
            <a:ext cx="40233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280" dirty="0">
                <a:solidFill>
                  <a:srgbClr val="2A3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Issue guidelines &amp; roadmaps before deploying AI.</a:t>
            </a:r>
            <a:endParaRPr lang="en-US" sz="1280" dirty="0"/>
          </a:p>
        </p:txBody>
      </p:sp>
      <p:pic>
        <p:nvPicPr>
          <p:cNvPr id="26" name="Image 9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39128" y="4343400"/>
            <a:ext cx="292608" cy="292608"/>
          </a:xfrm>
          <a:prstGeom prst="rect">
            <a:avLst/>
          </a:prstGeom>
        </p:spPr>
      </p:pic>
      <p:sp>
        <p:nvSpPr>
          <p:cNvPr id="27" name="Text 15"/>
          <p:cNvSpPr/>
          <p:nvPr/>
        </p:nvSpPr>
        <p:spPr>
          <a:xfrm>
            <a:off x="7196328" y="4306824"/>
            <a:ext cx="40233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280" dirty="0">
                <a:solidFill>
                  <a:srgbClr val="2A3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Assess risk and public benefit up front.</a:t>
            </a:r>
            <a:endParaRPr lang="en-US" sz="1280" dirty="0"/>
          </a:p>
        </p:txBody>
      </p:sp>
      <p:pic>
        <p:nvPicPr>
          <p:cNvPr id="28" name="Image 1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39128" y="4965192"/>
            <a:ext cx="292608" cy="292608"/>
          </a:xfrm>
          <a:prstGeom prst="rect">
            <a:avLst/>
          </a:prstGeom>
        </p:spPr>
      </p:pic>
      <p:sp>
        <p:nvSpPr>
          <p:cNvPr id="29" name="Text 16"/>
          <p:cNvSpPr/>
          <p:nvPr/>
        </p:nvSpPr>
        <p:spPr>
          <a:xfrm>
            <a:off x="7196328" y="4928616"/>
            <a:ext cx="40233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280" dirty="0">
                <a:solidFill>
                  <a:srgbClr val="2A3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Communicate openly: why, how and where AI is used.</a:t>
            </a:r>
            <a:endParaRPr lang="en-US" sz="1280" dirty="0"/>
          </a:p>
        </p:txBody>
      </p:sp>
      <p:pic>
        <p:nvPicPr>
          <p:cNvPr id="30" name="Image 1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39128" y="5586984"/>
            <a:ext cx="292608" cy="292608"/>
          </a:xfrm>
          <a:prstGeom prst="rect">
            <a:avLst/>
          </a:prstGeom>
        </p:spPr>
      </p:pic>
      <p:sp>
        <p:nvSpPr>
          <p:cNvPr id="31" name="Text 17"/>
          <p:cNvSpPr/>
          <p:nvPr/>
        </p:nvSpPr>
        <p:spPr>
          <a:xfrm>
            <a:off x="7196328" y="5550408"/>
            <a:ext cx="40233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280" dirty="0">
                <a:solidFill>
                  <a:srgbClr val="2A3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 via cross-sectoral teams (IT + the sector).</a:t>
            </a:r>
            <a:endParaRPr lang="en-US" sz="128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21A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Albania: a digital frontrunner that outran its rulebook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640080" y="1143000"/>
            <a:ext cx="10972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country embraced AI in public policy faster than it built the legal, institutional and technical foundations to govern it.</a:t>
            </a:r>
            <a:endParaRPr lang="en-US" sz="1500" dirty="0"/>
          </a:p>
        </p:txBody>
      </p:sp>
      <p:sp>
        <p:nvSpPr>
          <p:cNvPr id="4" name="Shape 2"/>
          <p:cNvSpPr/>
          <p:nvPr/>
        </p:nvSpPr>
        <p:spPr>
          <a:xfrm>
            <a:off x="640080" y="2011680"/>
            <a:ext cx="2606040" cy="3566160"/>
          </a:xfrm>
          <a:prstGeom prst="roundRect">
            <a:avLst>
              <a:gd name="adj" fmla="val 3509"/>
            </a:avLst>
          </a:prstGeom>
          <a:solidFill>
            <a:srgbClr val="F4F6FA"/>
          </a:solidFill>
          <a:ln w="12700">
            <a:solidFill>
              <a:srgbClr val="DCE2EC"/>
            </a:solidFill>
            <a:prstDash val="solid"/>
          </a:ln>
          <a:effectLst>
            <a:outerShdw blurRad="88900" dist="38100" dir="5400000" algn="bl" rotWithShape="0">
              <a:srgbClr val="8C97AB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960120" y="2377440"/>
            <a:ext cx="868680" cy="868680"/>
          </a:xfrm>
          <a:prstGeom prst="ellipse">
            <a:avLst/>
          </a:prstGeom>
          <a:solidFill>
            <a:srgbClr val="3E5C76"/>
          </a:solidFill>
          <a:ln/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5977" y="2603297"/>
            <a:ext cx="416966" cy="416966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914400" y="3429000"/>
            <a:ext cx="2057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121A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95%</a:t>
            </a:r>
            <a:endParaRPr lang="en-US" sz="4000" dirty="0"/>
          </a:p>
        </p:txBody>
      </p:sp>
      <p:sp>
        <p:nvSpPr>
          <p:cNvPr id="8" name="Text 5"/>
          <p:cNvSpPr/>
          <p:nvPr/>
        </p:nvSpPr>
        <p:spPr>
          <a:xfrm>
            <a:off x="914400" y="4297680"/>
            <a:ext cx="20574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3341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public services delivered digitally via the e-Albania portal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3520440" y="2011680"/>
            <a:ext cx="2606040" cy="3566160"/>
          </a:xfrm>
          <a:prstGeom prst="roundRect">
            <a:avLst>
              <a:gd name="adj" fmla="val 3509"/>
            </a:avLst>
          </a:prstGeom>
          <a:solidFill>
            <a:srgbClr val="F4F6FA"/>
          </a:solidFill>
          <a:ln w="12700">
            <a:solidFill>
              <a:srgbClr val="DCE2EC"/>
            </a:solidFill>
            <a:prstDash val="solid"/>
          </a:ln>
          <a:effectLst>
            <a:outerShdw blurRad="88900" dist="38100" dir="5400000" algn="bl" rotWithShape="0">
              <a:srgbClr val="8C97AB">
                <a:alpha val="12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3840480" y="2377440"/>
            <a:ext cx="868680" cy="868680"/>
          </a:xfrm>
          <a:prstGeom prst="ellipse">
            <a:avLst/>
          </a:prstGeom>
          <a:solidFill>
            <a:srgbClr val="121A2E"/>
          </a:solidFill>
          <a:ln/>
        </p:spPr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66337" y="2603297"/>
            <a:ext cx="416966" cy="416966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3794760" y="3429000"/>
            <a:ext cx="2057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21A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Sept 2025</a:t>
            </a:r>
            <a:endParaRPr lang="en-US" sz="2800" dirty="0"/>
          </a:p>
        </p:txBody>
      </p:sp>
      <p:sp>
        <p:nvSpPr>
          <p:cNvPr id="13" name="Text 9"/>
          <p:cNvSpPr/>
          <p:nvPr/>
        </p:nvSpPr>
        <p:spPr>
          <a:xfrm>
            <a:off x="3794760" y="4297680"/>
            <a:ext cx="20574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3341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“Diella” named the world’s first AI minister — set to oversee public procurement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6400800" y="2011680"/>
            <a:ext cx="2606040" cy="3566160"/>
          </a:xfrm>
          <a:prstGeom prst="roundRect">
            <a:avLst>
              <a:gd name="adj" fmla="val 3509"/>
            </a:avLst>
          </a:prstGeom>
          <a:solidFill>
            <a:srgbClr val="F4F6FA"/>
          </a:solidFill>
          <a:ln w="12700">
            <a:solidFill>
              <a:srgbClr val="DCE2EC"/>
            </a:solidFill>
            <a:prstDash val="solid"/>
          </a:ln>
          <a:effectLst>
            <a:outerShdw blurRad="88900" dist="38100" dir="5400000" algn="bl" rotWithShape="0">
              <a:srgbClr val="8C97AB">
                <a:alpha val="12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6720840" y="2377440"/>
            <a:ext cx="868680" cy="868680"/>
          </a:xfrm>
          <a:prstGeom prst="ellipse">
            <a:avLst/>
          </a:prstGeom>
          <a:solidFill>
            <a:srgbClr val="D62828"/>
          </a:solidFill>
          <a:ln/>
        </p:spPr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46697" y="2603297"/>
            <a:ext cx="416966" cy="416966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6675120" y="3429000"/>
            <a:ext cx="2057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21A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91 / 182</a:t>
            </a:r>
            <a:endParaRPr lang="en-US" sz="2800" dirty="0"/>
          </a:p>
        </p:txBody>
      </p:sp>
      <p:sp>
        <p:nvSpPr>
          <p:cNvPr id="18" name="Text 13"/>
          <p:cNvSpPr/>
          <p:nvPr/>
        </p:nvSpPr>
        <p:spPr>
          <a:xfrm>
            <a:off x="6675120" y="4297680"/>
            <a:ext cx="20574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3341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Albania’s rank on the Corruption Perceptions Index</a:t>
            </a:r>
            <a:endParaRPr lang="en-US" sz="1300" dirty="0"/>
          </a:p>
        </p:txBody>
      </p:sp>
      <p:sp>
        <p:nvSpPr>
          <p:cNvPr id="22" name="Text 16"/>
          <p:cNvSpPr/>
          <p:nvPr/>
        </p:nvSpPr>
        <p:spPr>
          <a:xfrm>
            <a:off x="9555480" y="3429000"/>
            <a:ext cx="2057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2800" dirty="0"/>
          </a:p>
        </p:txBody>
      </p:sp>
      <p:sp>
        <p:nvSpPr>
          <p:cNvPr id="24" name="Text 18"/>
          <p:cNvSpPr/>
          <p:nvPr/>
        </p:nvSpPr>
        <p:spPr>
          <a:xfrm>
            <a:off x="640080" y="61722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e-Albania / Digital Agenda 2022–2026; Transparency International CPI; SPAK / Reporter.al, cited in the policy brief.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2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7772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30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BOTTOM LINE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822960" y="1234440"/>
            <a:ext cx="10515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4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AI belongs in public procurement only with five safeguards in place.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822960" y="3017520"/>
            <a:ext cx="2057400" cy="1828800"/>
          </a:xfrm>
          <a:prstGeom prst="roundRect">
            <a:avLst>
              <a:gd name="adj" fmla="val 4500"/>
            </a:avLst>
          </a:prstGeom>
          <a:solidFill>
            <a:srgbClr val="1B2540"/>
          </a:solidFill>
          <a:ln w="12700">
            <a:solidFill>
              <a:srgbClr val="2C3A5E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485900" y="3337560"/>
            <a:ext cx="731520" cy="731520"/>
          </a:xfrm>
          <a:prstGeom prst="ellipse">
            <a:avLst/>
          </a:prstGeom>
          <a:solidFill>
            <a:srgbClr val="3E5C76"/>
          </a:solidFill>
          <a:ln/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6095" y="3527755"/>
            <a:ext cx="351130" cy="35113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987552" y="4160520"/>
            <a:ext cx="1728216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functioning framework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3044952" y="3017520"/>
            <a:ext cx="2057400" cy="1828800"/>
          </a:xfrm>
          <a:prstGeom prst="roundRect">
            <a:avLst>
              <a:gd name="adj" fmla="val 4500"/>
            </a:avLst>
          </a:prstGeom>
          <a:solidFill>
            <a:srgbClr val="1B2540"/>
          </a:solidFill>
          <a:ln w="12700">
            <a:solidFill>
              <a:srgbClr val="2C3A5E"/>
            </a:solidFill>
            <a:prstDash val="solid"/>
          </a:ln>
        </p:spPr>
      </p:sp>
      <p:sp>
        <p:nvSpPr>
          <p:cNvPr id="9" name="Shape 6"/>
          <p:cNvSpPr/>
          <p:nvPr/>
        </p:nvSpPr>
        <p:spPr>
          <a:xfrm>
            <a:off x="3707892" y="3337560"/>
            <a:ext cx="731520" cy="731520"/>
          </a:xfrm>
          <a:prstGeom prst="ellipse">
            <a:avLst/>
          </a:prstGeom>
          <a:solidFill>
            <a:srgbClr val="3E5C76"/>
          </a:solidFill>
          <a:ln/>
        </p:spPr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98087" y="3527755"/>
            <a:ext cx="351130" cy="35113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3209544" y="4160520"/>
            <a:ext cx="1728216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Unbiased training data</a:t>
            </a:r>
            <a:endParaRPr lang="en-US" sz="1300" dirty="0"/>
          </a:p>
        </p:txBody>
      </p:sp>
      <p:sp>
        <p:nvSpPr>
          <p:cNvPr id="12" name="Shape 8"/>
          <p:cNvSpPr/>
          <p:nvPr/>
        </p:nvSpPr>
        <p:spPr>
          <a:xfrm>
            <a:off x="5266944" y="3017520"/>
            <a:ext cx="2057400" cy="1828800"/>
          </a:xfrm>
          <a:prstGeom prst="roundRect">
            <a:avLst>
              <a:gd name="adj" fmla="val 4500"/>
            </a:avLst>
          </a:prstGeom>
          <a:solidFill>
            <a:srgbClr val="1B2540"/>
          </a:solidFill>
          <a:ln w="12700">
            <a:solidFill>
              <a:srgbClr val="2C3A5E"/>
            </a:solidFill>
            <a:prstDash val="solid"/>
          </a:ln>
        </p:spPr>
      </p:sp>
      <p:sp>
        <p:nvSpPr>
          <p:cNvPr id="13" name="Shape 9"/>
          <p:cNvSpPr/>
          <p:nvPr/>
        </p:nvSpPr>
        <p:spPr>
          <a:xfrm>
            <a:off x="5929884" y="3337560"/>
            <a:ext cx="731520" cy="731520"/>
          </a:xfrm>
          <a:prstGeom prst="ellipse">
            <a:avLst/>
          </a:prstGeom>
          <a:solidFill>
            <a:srgbClr val="3E5C76"/>
          </a:solidFill>
          <a:ln/>
        </p:spPr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20079" y="3527755"/>
            <a:ext cx="351130" cy="35113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5431536" y="4160520"/>
            <a:ext cx="1728216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Transparent processes</a:t>
            </a:r>
            <a:endParaRPr lang="en-US" sz="1300" dirty="0"/>
          </a:p>
        </p:txBody>
      </p:sp>
      <p:sp>
        <p:nvSpPr>
          <p:cNvPr id="16" name="Shape 11"/>
          <p:cNvSpPr/>
          <p:nvPr/>
        </p:nvSpPr>
        <p:spPr>
          <a:xfrm>
            <a:off x="7488936" y="3017520"/>
            <a:ext cx="2057400" cy="1828800"/>
          </a:xfrm>
          <a:prstGeom prst="roundRect">
            <a:avLst>
              <a:gd name="adj" fmla="val 4500"/>
            </a:avLst>
          </a:prstGeom>
          <a:solidFill>
            <a:srgbClr val="1B2540"/>
          </a:solidFill>
          <a:ln w="12700">
            <a:solidFill>
              <a:srgbClr val="2C3A5E"/>
            </a:solidFill>
            <a:prstDash val="solid"/>
          </a:ln>
        </p:spPr>
      </p:sp>
      <p:sp>
        <p:nvSpPr>
          <p:cNvPr id="17" name="Shape 12"/>
          <p:cNvSpPr/>
          <p:nvPr/>
        </p:nvSpPr>
        <p:spPr>
          <a:xfrm>
            <a:off x="8151876" y="3337560"/>
            <a:ext cx="731520" cy="731520"/>
          </a:xfrm>
          <a:prstGeom prst="ellipse">
            <a:avLst/>
          </a:prstGeom>
          <a:solidFill>
            <a:srgbClr val="3E5C76"/>
          </a:solidFill>
          <a:ln/>
        </p:spPr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42071" y="3527755"/>
            <a:ext cx="351130" cy="351130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7653528" y="4160520"/>
            <a:ext cx="1728216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Trained staff</a:t>
            </a:r>
            <a:endParaRPr lang="en-US" sz="1300" dirty="0"/>
          </a:p>
        </p:txBody>
      </p:sp>
      <p:sp>
        <p:nvSpPr>
          <p:cNvPr id="20" name="Shape 14"/>
          <p:cNvSpPr/>
          <p:nvPr/>
        </p:nvSpPr>
        <p:spPr>
          <a:xfrm>
            <a:off x="9710928" y="3017520"/>
            <a:ext cx="2057400" cy="1828800"/>
          </a:xfrm>
          <a:prstGeom prst="roundRect">
            <a:avLst>
              <a:gd name="adj" fmla="val 4500"/>
            </a:avLst>
          </a:prstGeom>
          <a:solidFill>
            <a:srgbClr val="1B2540"/>
          </a:solidFill>
          <a:ln w="12700">
            <a:solidFill>
              <a:srgbClr val="2C3A5E"/>
            </a:solidFill>
            <a:prstDash val="solid"/>
          </a:ln>
        </p:spPr>
      </p:sp>
      <p:sp>
        <p:nvSpPr>
          <p:cNvPr id="21" name="Shape 15"/>
          <p:cNvSpPr/>
          <p:nvPr/>
        </p:nvSpPr>
        <p:spPr>
          <a:xfrm>
            <a:off x="10373868" y="3337560"/>
            <a:ext cx="731520" cy="731520"/>
          </a:xfrm>
          <a:prstGeom prst="ellipse">
            <a:avLst/>
          </a:prstGeom>
          <a:solidFill>
            <a:srgbClr val="D62828"/>
          </a:solidFill>
          <a:ln/>
        </p:spPr>
      </p:sp>
      <p:pic>
        <p:nvPicPr>
          <p:cNvPr id="22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564063" y="3527755"/>
            <a:ext cx="351130" cy="351130"/>
          </a:xfrm>
          <a:prstGeom prst="rect">
            <a:avLst/>
          </a:prstGeom>
        </p:spPr>
      </p:pic>
      <p:sp>
        <p:nvSpPr>
          <p:cNvPr id="23" name="Text 16"/>
          <p:cNvSpPr/>
          <p:nvPr/>
        </p:nvSpPr>
        <p:spPr>
          <a:xfrm>
            <a:off x="9875520" y="4160520"/>
            <a:ext cx="1728216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Continuous human oversight</a:t>
            </a:r>
            <a:endParaRPr lang="en-US" sz="1300" dirty="0"/>
          </a:p>
        </p:txBody>
      </p:sp>
      <p:sp>
        <p:nvSpPr>
          <p:cNvPr id="24" name="Text 17"/>
          <p:cNvSpPr/>
          <p:nvPr/>
        </p:nvSpPr>
        <p:spPr>
          <a:xfrm>
            <a:off x="822960" y="5166360"/>
            <a:ext cx="10515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CAD3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Without them, AI risks replicating corruption and discrimination — not remedying them.</a:t>
            </a:r>
            <a:endParaRPr lang="en-US" sz="1600" dirty="0"/>
          </a:p>
        </p:txBody>
      </p:sp>
      <p:sp>
        <p:nvSpPr>
          <p:cNvPr id="25" name="Text 18"/>
          <p:cNvSpPr/>
          <p:nvPr/>
        </p:nvSpPr>
        <p:spPr>
          <a:xfrm>
            <a:off x="822960" y="6172200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8294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Policy Brief by Alba Brojka  ·  European Movement Albania (EMA)  ·  May 2026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10972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21A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Where AI actually fits in the procurement cycle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640080" y="1078992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2025 OECD mapping shows AI is concentrated up front — and barely touches the operational, post-award stage.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777240" y="2011680"/>
            <a:ext cx="3383280" cy="3200400"/>
          </a:xfrm>
          <a:prstGeom prst="roundRect">
            <a:avLst>
              <a:gd name="adj" fmla="val 2571"/>
            </a:avLst>
          </a:prstGeom>
          <a:solidFill>
            <a:srgbClr val="F4F6FA"/>
          </a:solidFill>
          <a:ln w="12700">
            <a:solidFill>
              <a:srgbClr val="DCE2EC"/>
            </a:solidFill>
            <a:prstDash val="solid"/>
          </a:ln>
          <a:effectLst>
            <a:outerShdw blurRad="88900" dist="38100" dir="5400000" algn="bl" rotWithShape="0">
              <a:srgbClr val="8C97AB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1097280" y="228600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3E5C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1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051560" y="2560320"/>
            <a:ext cx="28346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400" b="1" dirty="0">
                <a:solidFill>
                  <a:srgbClr val="3E5C7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54%</a:t>
            </a:r>
            <a:endParaRPr lang="en-US" sz="5400" dirty="0"/>
          </a:p>
        </p:txBody>
      </p:sp>
      <p:sp>
        <p:nvSpPr>
          <p:cNvPr id="7" name="Text 5"/>
          <p:cNvSpPr/>
          <p:nvPr/>
        </p:nvSpPr>
        <p:spPr>
          <a:xfrm>
            <a:off x="1097280" y="361188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deployed AI tools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1097280" y="397764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21A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Pre-tendering &amp; planning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1097280" y="4462272"/>
            <a:ext cx="27432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4000"/>
              </a:lnSpc>
              <a:buNone/>
            </a:pPr>
            <a:r>
              <a:rPr lang="en-US" sz="1200" dirty="0">
                <a:solidFill>
                  <a:srgbClr val="3341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Drafting requests, categorising &amp; analysing spend, real-time legal updates.</a:t>
            </a:r>
            <a:endParaRPr lang="en-US" sz="1200" dirty="0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1960" y="3447288"/>
            <a:ext cx="329184" cy="329184"/>
          </a:xfrm>
          <a:prstGeom prst="rect">
            <a:avLst/>
          </a:prstGeom>
        </p:spPr>
      </p:pic>
      <p:sp>
        <p:nvSpPr>
          <p:cNvPr id="11" name="Shape 8"/>
          <p:cNvSpPr/>
          <p:nvPr/>
        </p:nvSpPr>
        <p:spPr>
          <a:xfrm>
            <a:off x="4663440" y="2011680"/>
            <a:ext cx="3383280" cy="3200400"/>
          </a:xfrm>
          <a:prstGeom prst="roundRect">
            <a:avLst>
              <a:gd name="adj" fmla="val 2571"/>
            </a:avLst>
          </a:prstGeom>
          <a:solidFill>
            <a:srgbClr val="F4F6FA"/>
          </a:solidFill>
          <a:ln w="12700">
            <a:solidFill>
              <a:srgbClr val="DCE2EC"/>
            </a:solidFill>
            <a:prstDash val="solid"/>
          </a:ln>
          <a:effectLst>
            <a:outerShdw blurRad="88900" dist="38100" dir="5400000" algn="bl" rotWithShape="0">
              <a:srgbClr val="8C97AB">
                <a:alpha val="12000"/>
              </a:srgbClr>
            </a:outerShdw>
          </a:effectLst>
        </p:spPr>
      </p:sp>
      <p:sp>
        <p:nvSpPr>
          <p:cNvPr id="12" name="Text 9"/>
          <p:cNvSpPr/>
          <p:nvPr/>
        </p:nvSpPr>
        <p:spPr>
          <a:xfrm>
            <a:off x="4983480" y="228600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12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2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4937760" y="2560320"/>
            <a:ext cx="28346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400" b="1" dirty="0">
                <a:solidFill>
                  <a:srgbClr val="121A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31%</a:t>
            </a:r>
            <a:endParaRPr lang="en-US" sz="5400" dirty="0"/>
          </a:p>
        </p:txBody>
      </p:sp>
      <p:sp>
        <p:nvSpPr>
          <p:cNvPr id="14" name="Text 11"/>
          <p:cNvSpPr/>
          <p:nvPr/>
        </p:nvSpPr>
        <p:spPr>
          <a:xfrm>
            <a:off x="4983480" y="361188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deployed AI tools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4983480" y="397764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21A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Tendering</a:t>
            </a:r>
            <a:endParaRPr lang="en-US" sz="1700" dirty="0"/>
          </a:p>
        </p:txBody>
      </p:sp>
      <p:sp>
        <p:nvSpPr>
          <p:cNvPr id="16" name="Text 13"/>
          <p:cNvSpPr/>
          <p:nvPr/>
        </p:nvSpPr>
        <p:spPr>
          <a:xfrm>
            <a:off x="4983480" y="4462272"/>
            <a:ext cx="27432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4000"/>
              </a:lnSpc>
              <a:buNone/>
            </a:pPr>
            <a:r>
              <a:rPr lang="en-US" sz="1200" dirty="0">
                <a:solidFill>
                  <a:srgbClr val="3341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Automating compliance checks, red-flagging irregularities, supplier chatbots.</a:t>
            </a:r>
            <a:endParaRPr lang="en-US" sz="1200" dirty="0"/>
          </a:p>
        </p:txBody>
      </p:sp>
      <p:pic>
        <p:nvPicPr>
          <p:cNvPr id="17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8160" y="3447288"/>
            <a:ext cx="329184" cy="329184"/>
          </a:xfrm>
          <a:prstGeom prst="rect">
            <a:avLst/>
          </a:prstGeom>
        </p:spPr>
      </p:pic>
      <p:sp>
        <p:nvSpPr>
          <p:cNvPr id="18" name="Shape 14"/>
          <p:cNvSpPr/>
          <p:nvPr/>
        </p:nvSpPr>
        <p:spPr>
          <a:xfrm>
            <a:off x="8549640" y="2011680"/>
            <a:ext cx="3383280" cy="3200400"/>
          </a:xfrm>
          <a:prstGeom prst="roundRect">
            <a:avLst>
              <a:gd name="adj" fmla="val 2571"/>
            </a:avLst>
          </a:prstGeom>
          <a:solidFill>
            <a:srgbClr val="F4F6FA"/>
          </a:solidFill>
          <a:ln w="12700">
            <a:solidFill>
              <a:srgbClr val="DCE2EC"/>
            </a:solidFill>
            <a:prstDash val="solid"/>
          </a:ln>
          <a:effectLst>
            <a:outerShdw blurRad="88900" dist="38100" dir="5400000" algn="bl" rotWithShape="0">
              <a:srgbClr val="8C97AB">
                <a:alpha val="12000"/>
              </a:srgbClr>
            </a:outerShdw>
          </a:effectLst>
        </p:spPr>
      </p:sp>
      <p:sp>
        <p:nvSpPr>
          <p:cNvPr id="19" name="Text 15"/>
          <p:cNvSpPr/>
          <p:nvPr/>
        </p:nvSpPr>
        <p:spPr>
          <a:xfrm>
            <a:off x="8869680" y="228600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D628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3</a:t>
            </a:r>
            <a:endParaRPr lang="en-US" sz="1200" dirty="0"/>
          </a:p>
        </p:txBody>
      </p:sp>
      <p:sp>
        <p:nvSpPr>
          <p:cNvPr id="20" name="Text 16"/>
          <p:cNvSpPr/>
          <p:nvPr/>
        </p:nvSpPr>
        <p:spPr>
          <a:xfrm>
            <a:off x="8823960" y="2560320"/>
            <a:ext cx="28346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400" b="1" dirty="0">
                <a:solidFill>
                  <a:srgbClr val="D6282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4%</a:t>
            </a:r>
            <a:endParaRPr lang="en-US" sz="5400" dirty="0"/>
          </a:p>
        </p:txBody>
      </p:sp>
      <p:sp>
        <p:nvSpPr>
          <p:cNvPr id="21" name="Text 17"/>
          <p:cNvSpPr/>
          <p:nvPr/>
        </p:nvSpPr>
        <p:spPr>
          <a:xfrm>
            <a:off x="8869680" y="361188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deployed AI tools</a:t>
            </a:r>
            <a:endParaRPr lang="en-US" sz="1200" dirty="0"/>
          </a:p>
        </p:txBody>
      </p:sp>
      <p:sp>
        <p:nvSpPr>
          <p:cNvPr id="22" name="Text 18"/>
          <p:cNvSpPr/>
          <p:nvPr/>
        </p:nvSpPr>
        <p:spPr>
          <a:xfrm>
            <a:off x="8869680" y="397764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21A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Post-award &amp; operations</a:t>
            </a:r>
            <a:endParaRPr lang="en-US" sz="1700" dirty="0"/>
          </a:p>
        </p:txBody>
      </p:sp>
      <p:sp>
        <p:nvSpPr>
          <p:cNvPr id="23" name="Text 19"/>
          <p:cNvSpPr/>
          <p:nvPr/>
        </p:nvSpPr>
        <p:spPr>
          <a:xfrm>
            <a:off x="8869680" y="4462272"/>
            <a:ext cx="27432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4000"/>
              </a:lnSpc>
              <a:buNone/>
            </a:pPr>
            <a:r>
              <a:rPr lang="en-US" sz="1200" dirty="0">
                <a:solidFill>
                  <a:srgbClr val="3341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Auditing, contract-execution monitoring, transparency dashboards.</a:t>
            </a:r>
            <a:endParaRPr lang="en-US" sz="1200" dirty="0"/>
          </a:p>
        </p:txBody>
      </p:sp>
      <p:sp>
        <p:nvSpPr>
          <p:cNvPr id="24" name="Text 20"/>
          <p:cNvSpPr/>
          <p:nvPr/>
        </p:nvSpPr>
        <p:spPr>
          <a:xfrm>
            <a:off x="777240" y="5532120"/>
            <a:ext cx="10607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i="1" dirty="0">
                <a:solidFill>
                  <a:srgbClr val="12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Albania’s 2024 amendments target exactly these early phases — efficiency for the administration, not new public scrutiny.</a:t>
            </a:r>
            <a:endParaRPr lang="en-US" sz="1350" dirty="0"/>
          </a:p>
        </p:txBody>
      </p:sp>
      <p:sp>
        <p:nvSpPr>
          <p:cNvPr id="25" name="Text 21"/>
          <p:cNvSpPr/>
          <p:nvPr/>
        </p:nvSpPr>
        <p:spPr>
          <a:xfrm>
            <a:off x="777240" y="6172200"/>
            <a:ext cx="10058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OECD, “Governing with Artificial Intelligence” (2025), as cited in the brief.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10972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21A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Three risks that decide whether AI helps — or harms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640080" y="1078992"/>
            <a:ext cx="10972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 these wrong and the system simply automates the status quo.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640080" y="1828800"/>
            <a:ext cx="3520440" cy="3246120"/>
          </a:xfrm>
          <a:prstGeom prst="roundRect">
            <a:avLst>
              <a:gd name="adj" fmla="val 2535"/>
            </a:avLst>
          </a:prstGeom>
          <a:solidFill>
            <a:srgbClr val="F4F6FA"/>
          </a:solidFill>
          <a:ln w="12700">
            <a:solidFill>
              <a:srgbClr val="DCE2EC"/>
            </a:solidFill>
            <a:prstDash val="solid"/>
          </a:ln>
          <a:effectLst>
            <a:outerShdw blurRad="88900" dist="38100" dir="5400000" algn="bl" rotWithShape="0">
              <a:srgbClr val="8C97AB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1005840" y="2240280"/>
            <a:ext cx="914400" cy="914400"/>
          </a:xfrm>
          <a:prstGeom prst="ellipse">
            <a:avLst/>
          </a:prstGeom>
          <a:solidFill>
            <a:srgbClr val="D62828"/>
          </a:solidFill>
          <a:ln/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3584" y="2478024"/>
            <a:ext cx="438912" cy="43891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3154680" y="2148840"/>
            <a:ext cx="822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3400" b="1" dirty="0">
                <a:solidFill>
                  <a:srgbClr val="DCE2E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01</a:t>
            </a:r>
            <a:endParaRPr lang="en-US" sz="3400" dirty="0"/>
          </a:p>
        </p:txBody>
      </p:sp>
      <p:sp>
        <p:nvSpPr>
          <p:cNvPr id="8" name="Text 5"/>
          <p:cNvSpPr/>
          <p:nvPr/>
        </p:nvSpPr>
        <p:spPr>
          <a:xfrm>
            <a:off x="1005840" y="3337560"/>
            <a:ext cx="2788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21A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Data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1005840" y="3977640"/>
            <a:ext cx="2788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6000"/>
              </a:lnSpc>
              <a:buNone/>
            </a:pPr>
            <a:r>
              <a:rPr lang="en-US" sz="1250" dirty="0">
                <a:solidFill>
                  <a:srgbClr val="3341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Skewed or corrupted training data makes the model favour the same bidders. AI then launders bias instead of removing it. Avoid vendor- and data-lock-in.</a:t>
            </a:r>
            <a:endParaRPr lang="en-US" sz="1250" dirty="0"/>
          </a:p>
        </p:txBody>
      </p:sp>
      <p:sp>
        <p:nvSpPr>
          <p:cNvPr id="10" name="Shape 7"/>
          <p:cNvSpPr/>
          <p:nvPr/>
        </p:nvSpPr>
        <p:spPr>
          <a:xfrm>
            <a:off x="4434840" y="1828800"/>
            <a:ext cx="3520440" cy="3246120"/>
          </a:xfrm>
          <a:prstGeom prst="roundRect">
            <a:avLst>
              <a:gd name="adj" fmla="val 2535"/>
            </a:avLst>
          </a:prstGeom>
          <a:solidFill>
            <a:srgbClr val="F4F6FA"/>
          </a:solidFill>
          <a:ln w="12700">
            <a:solidFill>
              <a:srgbClr val="DCE2EC"/>
            </a:solidFill>
            <a:prstDash val="solid"/>
          </a:ln>
          <a:effectLst>
            <a:outerShdw blurRad="88900" dist="38100" dir="5400000" algn="bl" rotWithShape="0">
              <a:srgbClr val="8C97AB">
                <a:alpha val="12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4800600" y="2240280"/>
            <a:ext cx="914400" cy="914400"/>
          </a:xfrm>
          <a:prstGeom prst="ellipse">
            <a:avLst/>
          </a:prstGeom>
          <a:solidFill>
            <a:srgbClr val="3E5C76"/>
          </a:solidFill>
          <a:ln/>
        </p:spPr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38344" y="2478024"/>
            <a:ext cx="438912" cy="438912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6949440" y="2148840"/>
            <a:ext cx="822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3400" b="1" dirty="0">
                <a:solidFill>
                  <a:srgbClr val="DCE2E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02</a:t>
            </a:r>
            <a:endParaRPr lang="en-US" sz="3400" dirty="0"/>
          </a:p>
        </p:txBody>
      </p:sp>
      <p:sp>
        <p:nvSpPr>
          <p:cNvPr id="14" name="Text 10"/>
          <p:cNvSpPr/>
          <p:nvPr/>
        </p:nvSpPr>
        <p:spPr>
          <a:xfrm>
            <a:off x="4800600" y="3337560"/>
            <a:ext cx="2788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21A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Transparency &amp; explainability</a:t>
            </a:r>
            <a:endParaRPr lang="en-US" sz="1800" dirty="0"/>
          </a:p>
        </p:txBody>
      </p:sp>
      <p:sp>
        <p:nvSpPr>
          <p:cNvPr id="15" name="Text 11"/>
          <p:cNvSpPr/>
          <p:nvPr/>
        </p:nvSpPr>
        <p:spPr>
          <a:xfrm>
            <a:off x="4800600" y="3977640"/>
            <a:ext cx="2788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6000"/>
              </a:lnSpc>
              <a:buNone/>
            </a:pPr>
            <a:r>
              <a:rPr lang="en-US" sz="1250" dirty="0">
                <a:solidFill>
                  <a:srgbClr val="3341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Buy only models whose logic can be understood, traced and audited. Citizens are subject to these decisions and deserve an explanation.</a:t>
            </a:r>
            <a:endParaRPr lang="en-US" sz="1250" dirty="0"/>
          </a:p>
        </p:txBody>
      </p:sp>
      <p:sp>
        <p:nvSpPr>
          <p:cNvPr id="16" name="Shape 12"/>
          <p:cNvSpPr/>
          <p:nvPr/>
        </p:nvSpPr>
        <p:spPr>
          <a:xfrm>
            <a:off x="8229600" y="1828800"/>
            <a:ext cx="3520440" cy="3246120"/>
          </a:xfrm>
          <a:prstGeom prst="roundRect">
            <a:avLst>
              <a:gd name="adj" fmla="val 2535"/>
            </a:avLst>
          </a:prstGeom>
          <a:solidFill>
            <a:srgbClr val="F4F6FA"/>
          </a:solidFill>
          <a:ln w="12700">
            <a:solidFill>
              <a:srgbClr val="DCE2EC"/>
            </a:solidFill>
            <a:prstDash val="solid"/>
          </a:ln>
          <a:effectLst>
            <a:outerShdw blurRad="88900" dist="38100" dir="5400000" algn="bl" rotWithShape="0">
              <a:srgbClr val="8C97AB">
                <a:alpha val="12000"/>
              </a:srgbClr>
            </a:outerShdw>
          </a:effectLst>
        </p:spPr>
      </p:sp>
      <p:sp>
        <p:nvSpPr>
          <p:cNvPr id="17" name="Shape 13"/>
          <p:cNvSpPr/>
          <p:nvPr/>
        </p:nvSpPr>
        <p:spPr>
          <a:xfrm>
            <a:off x="8595360" y="2240280"/>
            <a:ext cx="914400" cy="914400"/>
          </a:xfrm>
          <a:prstGeom prst="ellipse">
            <a:avLst/>
          </a:prstGeom>
          <a:solidFill>
            <a:srgbClr val="3E5C76"/>
          </a:solidFill>
          <a:ln/>
        </p:spPr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33104" y="2478024"/>
            <a:ext cx="438912" cy="438912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10744200" y="2148840"/>
            <a:ext cx="822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3400" b="1" dirty="0">
                <a:solidFill>
                  <a:srgbClr val="DCE2E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03</a:t>
            </a:r>
            <a:endParaRPr lang="en-US" sz="3400" dirty="0"/>
          </a:p>
        </p:txBody>
      </p:sp>
      <p:sp>
        <p:nvSpPr>
          <p:cNvPr id="20" name="Text 15"/>
          <p:cNvSpPr/>
          <p:nvPr/>
        </p:nvSpPr>
        <p:spPr>
          <a:xfrm>
            <a:off x="8595360" y="3337560"/>
            <a:ext cx="2788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21A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Monitoring &amp; audit</a:t>
            </a:r>
            <a:endParaRPr lang="en-US" sz="1800" dirty="0"/>
          </a:p>
        </p:txBody>
      </p:sp>
      <p:sp>
        <p:nvSpPr>
          <p:cNvPr id="21" name="Text 16"/>
          <p:cNvSpPr/>
          <p:nvPr/>
        </p:nvSpPr>
        <p:spPr>
          <a:xfrm>
            <a:off x="8595360" y="3977640"/>
            <a:ext cx="2788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6000"/>
              </a:lnSpc>
              <a:buNone/>
            </a:pPr>
            <a:r>
              <a:rPr lang="en-US" sz="1250" dirty="0">
                <a:solidFill>
                  <a:srgbClr val="3341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Institutions need in-house skills to detect anomalies, demand error margins from suppliers, and keep humans in the loop throughout.</a:t>
            </a:r>
            <a:endParaRPr lang="en-US" sz="1250" dirty="0"/>
          </a:p>
        </p:txBody>
      </p:sp>
      <p:sp>
        <p:nvSpPr>
          <p:cNvPr id="22" name="Shape 17"/>
          <p:cNvSpPr/>
          <p:nvPr/>
        </p:nvSpPr>
        <p:spPr>
          <a:xfrm>
            <a:off x="640080" y="5394960"/>
            <a:ext cx="10899648" cy="868680"/>
          </a:xfrm>
          <a:prstGeom prst="roundRect">
            <a:avLst>
              <a:gd name="adj" fmla="val 8421"/>
            </a:avLst>
          </a:prstGeom>
          <a:solidFill>
            <a:srgbClr val="FCEBEB"/>
          </a:solidFill>
          <a:ln w="12700">
            <a:solidFill>
              <a:srgbClr val="F3C9C9"/>
            </a:solidFill>
            <a:prstDash val="solid"/>
          </a:ln>
        </p:spPr>
      </p:sp>
      <p:sp>
        <p:nvSpPr>
          <p:cNvPr id="23" name="Shape 18"/>
          <p:cNvSpPr/>
          <p:nvPr/>
        </p:nvSpPr>
        <p:spPr>
          <a:xfrm>
            <a:off x="868680" y="5559552"/>
            <a:ext cx="548640" cy="548640"/>
          </a:xfrm>
          <a:prstGeom prst="ellipse">
            <a:avLst/>
          </a:prstGeom>
          <a:solidFill>
            <a:srgbClr val="D62828"/>
          </a:solidFill>
          <a:ln/>
        </p:spPr>
      </p:sp>
      <p:pic>
        <p:nvPicPr>
          <p:cNvPr id="24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11326" y="5702198"/>
            <a:ext cx="263347" cy="263347"/>
          </a:xfrm>
          <a:prstGeom prst="rect">
            <a:avLst/>
          </a:prstGeom>
        </p:spPr>
      </p:pic>
      <p:sp>
        <p:nvSpPr>
          <p:cNvPr id="25" name="Text 19"/>
          <p:cNvSpPr/>
          <p:nvPr/>
        </p:nvSpPr>
        <p:spPr>
          <a:xfrm>
            <a:off x="1600200" y="5394960"/>
            <a:ext cx="96926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i="1" dirty="0">
                <a:solidFill>
                  <a:srgbClr val="8A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Trained on hidden corruption, AI will replicate it — legitimising the very practices it was meant to stop.</a:t>
            </a:r>
            <a:endParaRPr lang="en-US" sz="14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111556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121A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EU AI Act: a risk-based pyramid Albania must align with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40080" y="1078992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an EU candidate, Albania is obliged to progressively adopt the AI acquis — and capacitate its institutions to apply it.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 flipV="1">
            <a:off x="2423160" y="1965960"/>
            <a:ext cx="2194560" cy="841248"/>
          </a:xfrm>
          <a:prstGeom prst="trapezoid">
            <a:avLst/>
          </a:prstGeom>
          <a:solidFill>
            <a:srgbClr val="D62828"/>
          </a:solidFill>
          <a:ln/>
        </p:spPr>
      </p:sp>
      <p:sp>
        <p:nvSpPr>
          <p:cNvPr id="5" name="Text 3"/>
          <p:cNvSpPr/>
          <p:nvPr/>
        </p:nvSpPr>
        <p:spPr>
          <a:xfrm>
            <a:off x="2423160" y="2075688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Unacceptable risk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2148840" y="242316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Prohibited in the EU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 flipV="1">
            <a:off x="1828800" y="2916936"/>
            <a:ext cx="3383280" cy="841248"/>
          </a:xfrm>
          <a:prstGeom prst="trapezoid">
            <a:avLst/>
          </a:prstGeom>
          <a:solidFill>
            <a:srgbClr val="E76F51"/>
          </a:solidFill>
          <a:ln/>
        </p:spPr>
      </p:sp>
      <p:sp>
        <p:nvSpPr>
          <p:cNvPr id="8" name="Text 6"/>
          <p:cNvSpPr/>
          <p:nvPr/>
        </p:nvSpPr>
        <p:spPr>
          <a:xfrm>
            <a:off x="1828800" y="3026664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High-risk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554480" y="3374136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Allowed but tightly regulated (Ch. III)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 flipV="1">
            <a:off x="1234440" y="3867912"/>
            <a:ext cx="4572000" cy="841248"/>
          </a:xfrm>
          <a:prstGeom prst="trapezoid">
            <a:avLst/>
          </a:prstGeom>
          <a:solidFill>
            <a:srgbClr val="E9C46A"/>
          </a:solidFill>
          <a:ln/>
        </p:spPr>
      </p:sp>
      <p:sp>
        <p:nvSpPr>
          <p:cNvPr id="11" name="Text 9"/>
          <p:cNvSpPr/>
          <p:nvPr/>
        </p:nvSpPr>
        <p:spPr>
          <a:xfrm>
            <a:off x="1234440" y="397764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21A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Limited risk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960120" y="4325112"/>
            <a:ext cx="5120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5A4B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Allowed — lighter transparency duties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 flipV="1">
            <a:off x="640080" y="4818888"/>
            <a:ext cx="5760720" cy="841248"/>
          </a:xfrm>
          <a:prstGeom prst="trapezoid">
            <a:avLst/>
          </a:prstGeom>
          <a:solidFill>
            <a:srgbClr val="6B9080"/>
          </a:solidFill>
          <a:ln/>
        </p:spPr>
      </p:sp>
      <p:sp>
        <p:nvSpPr>
          <p:cNvPr id="14" name="Text 12"/>
          <p:cNvSpPr/>
          <p:nvPr/>
        </p:nvSpPr>
        <p:spPr>
          <a:xfrm>
            <a:off x="640080" y="4928616"/>
            <a:ext cx="5760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Minimal risk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365760" y="5276088"/>
            <a:ext cx="6309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Allowed and unregulated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7315200" y="1965960"/>
            <a:ext cx="4160520" cy="3703320"/>
          </a:xfrm>
          <a:prstGeom prst="roundRect">
            <a:avLst>
              <a:gd name="adj" fmla="val 1975"/>
            </a:avLst>
          </a:prstGeom>
          <a:solidFill>
            <a:srgbClr val="121A2E"/>
          </a:solidFill>
          <a:ln/>
          <a:effectLst>
            <a:outerShdw blurRad="88900" dist="38100" dir="5400000" algn="bl" rotWithShape="0">
              <a:srgbClr val="8C97AB">
                <a:alpha val="16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7680960" y="2313432"/>
            <a:ext cx="731520" cy="731520"/>
          </a:xfrm>
          <a:prstGeom prst="ellipse">
            <a:avLst/>
          </a:prstGeom>
          <a:solidFill>
            <a:srgbClr val="D62828"/>
          </a:solidFill>
          <a:ln/>
        </p:spPr>
      </p:sp>
      <p:pic>
        <p:nvPicPr>
          <p:cNvPr id="1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71155" y="2503627"/>
            <a:ext cx="351130" cy="351130"/>
          </a:xfrm>
          <a:prstGeom prst="rect">
            <a:avLst/>
          </a:prstGeom>
        </p:spPr>
      </p:pic>
      <p:sp>
        <p:nvSpPr>
          <p:cNvPr id="19" name="Text 16"/>
          <p:cNvSpPr/>
          <p:nvPr/>
        </p:nvSpPr>
        <p:spPr>
          <a:xfrm>
            <a:off x="8549640" y="2377440"/>
            <a:ext cx="2697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this means for procurement</a:t>
            </a:r>
            <a:endParaRPr lang="en-US" sz="1600" dirty="0"/>
          </a:p>
        </p:txBody>
      </p:sp>
      <p:sp>
        <p:nvSpPr>
          <p:cNvPr id="20" name="Text 17"/>
          <p:cNvSpPr/>
          <p:nvPr/>
        </p:nvSpPr>
        <p:spPr>
          <a:xfrm>
            <a:off x="7726680" y="3200400"/>
            <a:ext cx="333756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06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D5DC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that judges access to essential public services is high-risk — and must be listed in the EU high-risk database.</a:t>
            </a:r>
            <a:endParaRPr lang="en-US" sz="1300" dirty="0"/>
          </a:p>
          <a:p>
            <a:pPr marL="342900" indent="-342900">
              <a:lnSpc>
                <a:spcPct val="106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D5DC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Narrow procedural or preparatory tools, reviewed by a human, may fall outside the high-risk tier.</a:t>
            </a:r>
            <a:endParaRPr lang="en-US" sz="1300" dirty="0"/>
          </a:p>
          <a:p>
            <a:pPr marL="342900" indent="-342900">
              <a:lnSpc>
                <a:spcPct val="106000"/>
              </a:lnSpc>
              <a:buSzPct val="100000"/>
              <a:buChar char="•"/>
            </a:pPr>
            <a:r>
              <a:rPr lang="en-US" sz="1300" dirty="0">
                <a:solidFill>
                  <a:srgbClr val="D5DC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Procurement also stays bound by EU Directive 2014/24 — so two layers of law apply at once.</a:t>
            </a:r>
            <a:endParaRPr lang="en-US" sz="1300" dirty="0"/>
          </a:p>
        </p:txBody>
      </p:sp>
      <p:sp>
        <p:nvSpPr>
          <p:cNvPr id="21" name="Text 18"/>
          <p:cNvSpPr/>
          <p:nvPr/>
        </p:nvSpPr>
        <p:spPr>
          <a:xfrm>
            <a:off x="640080" y="6217920"/>
            <a:ext cx="10058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European Commission — EU AI Act risk classification.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2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7772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30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CORE ARGUMENT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822960" y="1234440"/>
            <a:ext cx="1042416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Ambition has outpaced the </a:t>
            </a:r>
            <a:r>
              <a:rPr lang="en-US" sz="3200" b="1" dirty="0">
                <a:solidFill>
                  <a:srgbClr val="FF8A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legal, institutional and technical foundations</a:t>
            </a:r>
            <a:r>
              <a:rPr lang="en-US" sz="3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 needed for safe, accountable AI in public procurement.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822960" y="3246120"/>
            <a:ext cx="3383280" cy="2697480"/>
          </a:xfrm>
          <a:prstGeom prst="roundRect">
            <a:avLst>
              <a:gd name="adj" fmla="val 3051"/>
            </a:avLst>
          </a:prstGeom>
          <a:solidFill>
            <a:srgbClr val="1B2540"/>
          </a:solidFill>
          <a:ln w="12700">
            <a:solidFill>
              <a:srgbClr val="2C3A5E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143000" y="3566160"/>
            <a:ext cx="777240" cy="777240"/>
          </a:xfrm>
          <a:prstGeom prst="ellipse">
            <a:avLst/>
          </a:prstGeom>
          <a:solidFill>
            <a:srgbClr val="D62828"/>
          </a:solidFill>
          <a:ln/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5082" y="3768242"/>
            <a:ext cx="373075" cy="373075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143000" y="4526280"/>
            <a:ext cx="2743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No functioning rulebook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1143000" y="5074920"/>
            <a:ext cx="2743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B9C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approved National AI Strategy; procurement-law clauses are permissive but non-specific.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4526280" y="3246120"/>
            <a:ext cx="3383280" cy="2697480"/>
          </a:xfrm>
          <a:prstGeom prst="roundRect">
            <a:avLst>
              <a:gd name="adj" fmla="val 3051"/>
            </a:avLst>
          </a:prstGeom>
          <a:solidFill>
            <a:srgbClr val="1B2540"/>
          </a:solidFill>
          <a:ln w="12700">
            <a:solidFill>
              <a:srgbClr val="2C3A5E"/>
            </a:solidFill>
            <a:prstDash val="solid"/>
          </a:ln>
        </p:spPr>
      </p:sp>
      <p:sp>
        <p:nvSpPr>
          <p:cNvPr id="10" name="Shape 7"/>
          <p:cNvSpPr/>
          <p:nvPr/>
        </p:nvSpPr>
        <p:spPr>
          <a:xfrm>
            <a:off x="4846320" y="3566160"/>
            <a:ext cx="777240" cy="777240"/>
          </a:xfrm>
          <a:prstGeom prst="ellipse">
            <a:avLst/>
          </a:prstGeom>
          <a:solidFill>
            <a:srgbClr val="D62828"/>
          </a:solidFill>
          <a:ln/>
        </p:spPr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48402" y="3768242"/>
            <a:ext cx="373075" cy="373075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4846320" y="4526280"/>
            <a:ext cx="2743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No oversight capacity</a:t>
            </a:r>
            <a:endParaRPr lang="en-US" sz="1800" dirty="0"/>
          </a:p>
        </p:txBody>
      </p:sp>
      <p:sp>
        <p:nvSpPr>
          <p:cNvPr id="13" name="Text 9"/>
          <p:cNvSpPr/>
          <p:nvPr/>
        </p:nvSpPr>
        <p:spPr>
          <a:xfrm>
            <a:off x="4846320" y="5074920"/>
            <a:ext cx="2743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B9C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Institutions lack the skills to monitor, audit and explain AI used in public decisions.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8229600" y="3246120"/>
            <a:ext cx="3383280" cy="2697480"/>
          </a:xfrm>
          <a:prstGeom prst="roundRect">
            <a:avLst>
              <a:gd name="adj" fmla="val 3051"/>
            </a:avLst>
          </a:prstGeom>
          <a:solidFill>
            <a:srgbClr val="1B2540"/>
          </a:solidFill>
          <a:ln w="12700">
            <a:solidFill>
              <a:srgbClr val="2C3A5E"/>
            </a:solidFill>
            <a:prstDash val="solid"/>
          </a:ln>
        </p:spPr>
      </p:sp>
      <p:sp>
        <p:nvSpPr>
          <p:cNvPr id="15" name="Shape 11"/>
          <p:cNvSpPr/>
          <p:nvPr/>
        </p:nvSpPr>
        <p:spPr>
          <a:xfrm>
            <a:off x="8549640" y="3566160"/>
            <a:ext cx="777240" cy="777240"/>
          </a:xfrm>
          <a:prstGeom prst="ellipse">
            <a:avLst/>
          </a:prstGeom>
          <a:solidFill>
            <a:srgbClr val="D62828"/>
          </a:solidFill>
          <a:ln/>
        </p:spPr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51722" y="3768242"/>
            <a:ext cx="373075" cy="373075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8549640" y="4526280"/>
            <a:ext cx="2743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No assured data base</a:t>
            </a:r>
            <a:endParaRPr lang="en-US" sz="1800" dirty="0"/>
          </a:p>
        </p:txBody>
      </p:sp>
      <p:sp>
        <p:nvSpPr>
          <p:cNvPr id="18" name="Text 13"/>
          <p:cNvSpPr/>
          <p:nvPr/>
        </p:nvSpPr>
        <p:spPr>
          <a:xfrm>
            <a:off x="8549640" y="5074920"/>
            <a:ext cx="2743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B9C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Historical procurement data is incomplete and partly non-digital — a quality bottleneck.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" y="457200"/>
            <a:ext cx="502920" cy="502920"/>
          </a:xfrm>
          <a:prstGeom prst="ellipse">
            <a:avLst/>
          </a:prstGeom>
          <a:solidFill>
            <a:srgbClr val="D62828"/>
          </a:solidFill>
          <a:ln/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8096" y="585216"/>
            <a:ext cx="246888" cy="24688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325880" y="438912"/>
            <a:ext cx="10058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121A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Inside the law: what Albania actually authorised</a:t>
            </a:r>
            <a:endParaRPr lang="en-US" sz="2700" dirty="0"/>
          </a:p>
        </p:txBody>
      </p:sp>
      <p:sp>
        <p:nvSpPr>
          <p:cNvPr id="5" name="Text 2"/>
          <p:cNvSpPr/>
          <p:nvPr/>
        </p:nvSpPr>
        <p:spPr>
          <a:xfrm>
            <a:off x="640080" y="1188720"/>
            <a:ext cx="10972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Procurement Law 162/2020, amended in 2024, permits AI in four places across the tender cycle:</a:t>
            </a:r>
            <a:endParaRPr lang="en-US" sz="1400" dirty="0"/>
          </a:p>
        </p:txBody>
      </p:sp>
      <p:sp>
        <p:nvSpPr>
          <p:cNvPr id="6" name="Shape 3"/>
          <p:cNvSpPr/>
          <p:nvPr/>
        </p:nvSpPr>
        <p:spPr>
          <a:xfrm>
            <a:off x="640080" y="1783080"/>
            <a:ext cx="5349240" cy="1417320"/>
          </a:xfrm>
          <a:prstGeom prst="roundRect">
            <a:avLst>
              <a:gd name="adj" fmla="val 5161"/>
            </a:avLst>
          </a:prstGeom>
          <a:solidFill>
            <a:srgbClr val="F4F6FA"/>
          </a:solidFill>
          <a:ln w="12700">
            <a:solidFill>
              <a:srgbClr val="DCE2EC"/>
            </a:solidFill>
            <a:prstDash val="solid"/>
          </a:ln>
          <a:effectLst>
            <a:outerShdw blurRad="88900" dist="38100" dir="5400000" algn="bl" rotWithShape="0">
              <a:srgbClr val="8C97AB">
                <a:alpha val="12000"/>
              </a:srgbClr>
            </a:outerShdw>
          </a:effectLst>
        </p:spPr>
      </p:sp>
      <p:sp>
        <p:nvSpPr>
          <p:cNvPr id="7" name="Shape 4"/>
          <p:cNvSpPr/>
          <p:nvPr/>
        </p:nvSpPr>
        <p:spPr>
          <a:xfrm>
            <a:off x="914400" y="2167128"/>
            <a:ext cx="658368" cy="658368"/>
          </a:xfrm>
          <a:prstGeom prst="ellipse">
            <a:avLst/>
          </a:prstGeom>
          <a:solidFill>
            <a:srgbClr val="121A2E"/>
          </a:solidFill>
          <a:ln/>
        </p:spPr>
      </p:sp>
      <p:sp>
        <p:nvSpPr>
          <p:cNvPr id="8" name="Text 5"/>
          <p:cNvSpPr/>
          <p:nvPr/>
        </p:nvSpPr>
        <p:spPr>
          <a:xfrm>
            <a:off x="914400" y="2167128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</a:t>
            </a:r>
            <a:endParaRPr lang="en-US" sz="1900" dirty="0"/>
          </a:p>
        </p:txBody>
      </p:sp>
      <p:sp>
        <p:nvSpPr>
          <p:cNvPr id="9" name="Text 6"/>
          <p:cNvSpPr/>
          <p:nvPr/>
        </p:nvSpPr>
        <p:spPr>
          <a:xfrm>
            <a:off x="1737360" y="2039112"/>
            <a:ext cx="4023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50" b="1" dirty="0">
                <a:solidFill>
                  <a:srgbClr val="121A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Drafting requests for proposals</a:t>
            </a:r>
            <a:endParaRPr lang="en-US" sz="1650" dirty="0"/>
          </a:p>
        </p:txBody>
      </p:sp>
      <p:sp>
        <p:nvSpPr>
          <p:cNvPr id="10" name="Text 7"/>
          <p:cNvSpPr/>
          <p:nvPr/>
        </p:nvSpPr>
        <p:spPr>
          <a:xfrm>
            <a:off x="1737360" y="2532888"/>
            <a:ext cx="4023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4000"/>
              </a:lnSpc>
              <a:buNone/>
            </a:pPr>
            <a:r>
              <a:rPr lang="en-US" sz="1250" dirty="0">
                <a:solidFill>
                  <a:srgbClr val="3341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support in the pre-tendering phase.</a:t>
            </a:r>
            <a:endParaRPr lang="en-US" sz="1250" dirty="0"/>
          </a:p>
        </p:txBody>
      </p:sp>
      <p:sp>
        <p:nvSpPr>
          <p:cNvPr id="11" name="Shape 8"/>
          <p:cNvSpPr/>
          <p:nvPr/>
        </p:nvSpPr>
        <p:spPr>
          <a:xfrm>
            <a:off x="6309360" y="1783080"/>
            <a:ext cx="5349240" cy="1417320"/>
          </a:xfrm>
          <a:prstGeom prst="roundRect">
            <a:avLst>
              <a:gd name="adj" fmla="val 5161"/>
            </a:avLst>
          </a:prstGeom>
          <a:solidFill>
            <a:srgbClr val="F4F6FA"/>
          </a:solidFill>
          <a:ln w="12700">
            <a:solidFill>
              <a:srgbClr val="DCE2EC"/>
            </a:solidFill>
            <a:prstDash val="solid"/>
          </a:ln>
          <a:effectLst>
            <a:outerShdw blurRad="88900" dist="38100" dir="5400000" algn="bl" rotWithShape="0">
              <a:srgbClr val="8C97AB">
                <a:alpha val="12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6583680" y="2167128"/>
            <a:ext cx="658368" cy="658368"/>
          </a:xfrm>
          <a:prstGeom prst="ellipse">
            <a:avLst/>
          </a:prstGeom>
          <a:solidFill>
            <a:srgbClr val="121A2E"/>
          </a:solidFill>
          <a:ln/>
        </p:spPr>
      </p:sp>
      <p:sp>
        <p:nvSpPr>
          <p:cNvPr id="13" name="Text 10"/>
          <p:cNvSpPr/>
          <p:nvPr/>
        </p:nvSpPr>
        <p:spPr>
          <a:xfrm>
            <a:off x="6583680" y="2167128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ii</a:t>
            </a:r>
            <a:endParaRPr lang="en-US" sz="1900" dirty="0"/>
          </a:p>
        </p:txBody>
      </p:sp>
      <p:sp>
        <p:nvSpPr>
          <p:cNvPr id="14" name="Text 11"/>
          <p:cNvSpPr/>
          <p:nvPr/>
        </p:nvSpPr>
        <p:spPr>
          <a:xfrm>
            <a:off x="7406640" y="2039112"/>
            <a:ext cx="4023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50" b="1" dirty="0">
                <a:solidFill>
                  <a:srgbClr val="121A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Dynamic purchasing &amp; e-auctions</a:t>
            </a:r>
            <a:endParaRPr lang="en-US" sz="1650" dirty="0"/>
          </a:p>
        </p:txBody>
      </p:sp>
      <p:sp>
        <p:nvSpPr>
          <p:cNvPr id="15" name="Text 12"/>
          <p:cNvSpPr/>
          <p:nvPr/>
        </p:nvSpPr>
        <p:spPr>
          <a:xfrm>
            <a:off x="7406640" y="2532888"/>
            <a:ext cx="4023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4000"/>
              </a:lnSpc>
              <a:buNone/>
            </a:pPr>
            <a:r>
              <a:rPr lang="en-US" sz="1250" dirty="0">
                <a:solidFill>
                  <a:srgbClr val="3341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EU and international principles — echoes SIGMA’s 2025 advice for Albania.</a:t>
            </a:r>
            <a:endParaRPr lang="en-US" sz="1250" dirty="0"/>
          </a:p>
        </p:txBody>
      </p:sp>
      <p:sp>
        <p:nvSpPr>
          <p:cNvPr id="16" name="Shape 13"/>
          <p:cNvSpPr/>
          <p:nvPr/>
        </p:nvSpPr>
        <p:spPr>
          <a:xfrm>
            <a:off x="640080" y="3456432"/>
            <a:ext cx="5349240" cy="1417320"/>
          </a:xfrm>
          <a:prstGeom prst="roundRect">
            <a:avLst>
              <a:gd name="adj" fmla="val 5161"/>
            </a:avLst>
          </a:prstGeom>
          <a:solidFill>
            <a:srgbClr val="F4F6FA"/>
          </a:solidFill>
          <a:ln w="12700">
            <a:solidFill>
              <a:srgbClr val="DCE2EC"/>
            </a:solidFill>
            <a:prstDash val="solid"/>
          </a:ln>
          <a:effectLst>
            <a:outerShdw blurRad="88900" dist="38100" dir="5400000" algn="bl" rotWithShape="0">
              <a:srgbClr val="8C97AB">
                <a:alpha val="12000"/>
              </a:srgbClr>
            </a:outerShdw>
          </a:effectLst>
        </p:spPr>
      </p:sp>
      <p:sp>
        <p:nvSpPr>
          <p:cNvPr id="17" name="Shape 14"/>
          <p:cNvSpPr/>
          <p:nvPr/>
        </p:nvSpPr>
        <p:spPr>
          <a:xfrm>
            <a:off x="914400" y="3840480"/>
            <a:ext cx="658368" cy="658368"/>
          </a:xfrm>
          <a:prstGeom prst="ellipse">
            <a:avLst/>
          </a:prstGeom>
          <a:solidFill>
            <a:srgbClr val="121A2E"/>
          </a:solidFill>
          <a:ln/>
        </p:spPr>
      </p:sp>
      <p:sp>
        <p:nvSpPr>
          <p:cNvPr id="18" name="Text 15"/>
          <p:cNvSpPr/>
          <p:nvPr/>
        </p:nvSpPr>
        <p:spPr>
          <a:xfrm>
            <a:off x="914400" y="3840480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iii</a:t>
            </a:r>
            <a:endParaRPr lang="en-US" sz="1900" dirty="0"/>
          </a:p>
        </p:txBody>
      </p:sp>
      <p:sp>
        <p:nvSpPr>
          <p:cNvPr id="19" name="Text 16"/>
          <p:cNvSpPr/>
          <p:nvPr/>
        </p:nvSpPr>
        <p:spPr>
          <a:xfrm>
            <a:off x="1737360" y="3712464"/>
            <a:ext cx="4023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50" b="1" dirty="0">
                <a:solidFill>
                  <a:srgbClr val="121A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Digital Complaint System</a:t>
            </a:r>
            <a:endParaRPr lang="en-US" sz="1650" dirty="0"/>
          </a:p>
        </p:txBody>
      </p:sp>
      <p:sp>
        <p:nvSpPr>
          <p:cNvPr id="20" name="Text 17"/>
          <p:cNvSpPr/>
          <p:nvPr/>
        </p:nvSpPr>
        <p:spPr>
          <a:xfrm>
            <a:off x="1737360" y="4206240"/>
            <a:ext cx="4023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4000"/>
              </a:lnSpc>
              <a:buNone/>
            </a:pPr>
            <a:r>
              <a:rPr lang="en-US" sz="1250" dirty="0">
                <a:solidFill>
                  <a:srgbClr val="3341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Automating the freeze / unfreeze of a tender based on the complaint file.</a:t>
            </a:r>
            <a:endParaRPr lang="en-US" sz="1250" dirty="0"/>
          </a:p>
        </p:txBody>
      </p:sp>
      <p:sp>
        <p:nvSpPr>
          <p:cNvPr id="21" name="Shape 18"/>
          <p:cNvSpPr/>
          <p:nvPr/>
        </p:nvSpPr>
        <p:spPr>
          <a:xfrm>
            <a:off x="6309360" y="3456432"/>
            <a:ext cx="5349240" cy="1417320"/>
          </a:xfrm>
          <a:prstGeom prst="roundRect">
            <a:avLst>
              <a:gd name="adj" fmla="val 5161"/>
            </a:avLst>
          </a:prstGeom>
          <a:solidFill>
            <a:srgbClr val="F4F6FA"/>
          </a:solidFill>
          <a:ln w="12700">
            <a:solidFill>
              <a:srgbClr val="DCE2EC"/>
            </a:solidFill>
            <a:prstDash val="solid"/>
          </a:ln>
          <a:effectLst>
            <a:outerShdw blurRad="88900" dist="38100" dir="5400000" algn="bl" rotWithShape="0">
              <a:srgbClr val="8C97AB">
                <a:alpha val="12000"/>
              </a:srgbClr>
            </a:outerShdw>
          </a:effectLst>
        </p:spPr>
      </p:sp>
      <p:sp>
        <p:nvSpPr>
          <p:cNvPr id="22" name="Shape 19"/>
          <p:cNvSpPr/>
          <p:nvPr/>
        </p:nvSpPr>
        <p:spPr>
          <a:xfrm>
            <a:off x="6583680" y="3840480"/>
            <a:ext cx="658368" cy="658368"/>
          </a:xfrm>
          <a:prstGeom prst="ellipse">
            <a:avLst/>
          </a:prstGeom>
          <a:solidFill>
            <a:srgbClr val="121A2E"/>
          </a:solidFill>
          <a:ln/>
        </p:spPr>
      </p:sp>
      <p:sp>
        <p:nvSpPr>
          <p:cNvPr id="23" name="Text 20"/>
          <p:cNvSpPr/>
          <p:nvPr/>
        </p:nvSpPr>
        <p:spPr>
          <a:xfrm>
            <a:off x="6583680" y="3840480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iv</a:t>
            </a:r>
            <a:endParaRPr lang="en-US" sz="1900" dirty="0"/>
          </a:p>
        </p:txBody>
      </p:sp>
      <p:sp>
        <p:nvSpPr>
          <p:cNvPr id="24" name="Text 21"/>
          <p:cNvSpPr/>
          <p:nvPr/>
        </p:nvSpPr>
        <p:spPr>
          <a:xfrm>
            <a:off x="7406640" y="3712464"/>
            <a:ext cx="4023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50" b="1" dirty="0">
                <a:solidFill>
                  <a:srgbClr val="121A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Contract-execution monitoring</a:t>
            </a:r>
            <a:endParaRPr lang="en-US" sz="1650" dirty="0"/>
          </a:p>
        </p:txBody>
      </p:sp>
      <p:sp>
        <p:nvSpPr>
          <p:cNvPr id="25" name="Text 22"/>
          <p:cNvSpPr/>
          <p:nvPr/>
        </p:nvSpPr>
        <p:spPr>
          <a:xfrm>
            <a:off x="7406640" y="4206240"/>
            <a:ext cx="4023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4000"/>
              </a:lnSpc>
              <a:buNone/>
            </a:pPr>
            <a:r>
              <a:rPr lang="en-US" sz="1250" dirty="0">
                <a:solidFill>
                  <a:srgbClr val="3341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Tracking statistical and deadline compliance post-award.</a:t>
            </a:r>
            <a:endParaRPr lang="en-US" sz="1250" dirty="0"/>
          </a:p>
        </p:txBody>
      </p:sp>
      <p:sp>
        <p:nvSpPr>
          <p:cNvPr id="26" name="Shape 23"/>
          <p:cNvSpPr/>
          <p:nvPr/>
        </p:nvSpPr>
        <p:spPr>
          <a:xfrm>
            <a:off x="640080" y="5349240"/>
            <a:ext cx="10899648" cy="914400"/>
          </a:xfrm>
          <a:prstGeom prst="roundRect">
            <a:avLst>
              <a:gd name="adj" fmla="val 8000"/>
            </a:avLst>
          </a:prstGeom>
          <a:solidFill>
            <a:srgbClr val="121A2E"/>
          </a:solidFill>
          <a:ln/>
        </p:spPr>
      </p:sp>
      <p:sp>
        <p:nvSpPr>
          <p:cNvPr id="27" name="Shape 24"/>
          <p:cNvSpPr/>
          <p:nvPr/>
        </p:nvSpPr>
        <p:spPr>
          <a:xfrm>
            <a:off x="868680" y="5532120"/>
            <a:ext cx="548640" cy="548640"/>
          </a:xfrm>
          <a:prstGeom prst="ellipse">
            <a:avLst/>
          </a:prstGeom>
          <a:solidFill>
            <a:srgbClr val="C9A227"/>
          </a:solidFill>
          <a:ln/>
        </p:spPr>
      </p:sp>
      <p:pic>
        <p:nvPicPr>
          <p:cNvPr id="2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1326" y="5674766"/>
            <a:ext cx="263347" cy="263347"/>
          </a:xfrm>
          <a:prstGeom prst="rect">
            <a:avLst/>
          </a:prstGeom>
        </p:spPr>
      </p:pic>
      <p:sp>
        <p:nvSpPr>
          <p:cNvPr id="29" name="Text 25"/>
          <p:cNvSpPr/>
          <p:nvPr/>
        </p:nvSpPr>
        <p:spPr>
          <a:xfrm>
            <a:off x="1600200" y="5349240"/>
            <a:ext cx="9692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4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Still missing: </a:t>
            </a:r>
            <a:r>
              <a:rPr lang="en-US" sz="1400" dirty="0">
                <a:solidFill>
                  <a:srgbClr val="D5DC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approved National AI Strategy. A draft went to public consultation only in August 2025 — and the procurement law never references the Personal Data Protection Law.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7772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21A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gaps beneath the headline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640080" y="1078992"/>
            <a:ext cx="6675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4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amendments name where AI may be used — but not why, with what data, or who is accountable.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640080" y="1920240"/>
            <a:ext cx="6446520" cy="713232"/>
          </a:xfrm>
          <a:prstGeom prst="roundRect">
            <a:avLst>
              <a:gd name="adj" fmla="val 7692"/>
            </a:avLst>
          </a:prstGeom>
          <a:solidFill>
            <a:srgbClr val="F4F6FA"/>
          </a:solidFill>
          <a:ln w="12700">
            <a:solidFill>
              <a:srgbClr val="DCE2E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41248" y="2075688"/>
            <a:ext cx="402336" cy="402336"/>
          </a:xfrm>
          <a:prstGeom prst="ellipse">
            <a:avLst/>
          </a:prstGeom>
          <a:solidFill>
            <a:srgbClr val="3E5C76"/>
          </a:solidFill>
          <a:ln/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5855" y="2180295"/>
            <a:ext cx="193121" cy="193121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426464" y="1920240"/>
            <a:ext cx="54406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2A3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Permissive but non-specific — no AI type, no procurement method, no liability defined.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640080" y="2761488"/>
            <a:ext cx="6446520" cy="713232"/>
          </a:xfrm>
          <a:prstGeom prst="roundRect">
            <a:avLst>
              <a:gd name="adj" fmla="val 7692"/>
            </a:avLst>
          </a:prstGeom>
          <a:solidFill>
            <a:srgbClr val="F4F6FA"/>
          </a:solidFill>
          <a:ln w="12700">
            <a:solidFill>
              <a:srgbClr val="DCE2EC"/>
            </a:solidFill>
            <a:prstDash val="solid"/>
          </a:ln>
        </p:spPr>
      </p:sp>
      <p:sp>
        <p:nvSpPr>
          <p:cNvPr id="9" name="Shape 6"/>
          <p:cNvSpPr/>
          <p:nvPr/>
        </p:nvSpPr>
        <p:spPr>
          <a:xfrm>
            <a:off x="841248" y="2916936"/>
            <a:ext cx="402336" cy="402336"/>
          </a:xfrm>
          <a:prstGeom prst="ellipse">
            <a:avLst/>
          </a:prstGeom>
          <a:solidFill>
            <a:srgbClr val="3E5C76"/>
          </a:solidFill>
          <a:ln/>
        </p:spPr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5855" y="3021543"/>
            <a:ext cx="193121" cy="193121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1426464" y="2761488"/>
            <a:ext cx="54406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2A3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public-benefit or risk analysis; the problem to be solved is never defined.</a:t>
            </a:r>
            <a:endParaRPr lang="en-US" sz="1300" dirty="0"/>
          </a:p>
        </p:txBody>
      </p:sp>
      <p:sp>
        <p:nvSpPr>
          <p:cNvPr id="12" name="Shape 8"/>
          <p:cNvSpPr/>
          <p:nvPr/>
        </p:nvSpPr>
        <p:spPr>
          <a:xfrm>
            <a:off x="640080" y="3602736"/>
            <a:ext cx="6446520" cy="713232"/>
          </a:xfrm>
          <a:prstGeom prst="roundRect">
            <a:avLst>
              <a:gd name="adj" fmla="val 7692"/>
            </a:avLst>
          </a:prstGeom>
          <a:solidFill>
            <a:srgbClr val="F4F6FA"/>
          </a:solidFill>
          <a:ln w="12700">
            <a:solidFill>
              <a:srgbClr val="DCE2EC"/>
            </a:solidFill>
            <a:prstDash val="solid"/>
          </a:ln>
        </p:spPr>
      </p:sp>
      <p:sp>
        <p:nvSpPr>
          <p:cNvPr id="13" name="Shape 9"/>
          <p:cNvSpPr/>
          <p:nvPr/>
        </p:nvSpPr>
        <p:spPr>
          <a:xfrm>
            <a:off x="841248" y="3758184"/>
            <a:ext cx="402336" cy="402336"/>
          </a:xfrm>
          <a:prstGeom prst="ellipse">
            <a:avLst/>
          </a:prstGeom>
          <a:solidFill>
            <a:srgbClr val="3E5C76"/>
          </a:solidFill>
          <a:ln/>
        </p:spPr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5855" y="3862791"/>
            <a:ext cx="193121" cy="193121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1426464" y="3602736"/>
            <a:ext cx="54406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2A3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bottleneck: historical tender data is incomplete and partly non-digital.</a:t>
            </a:r>
            <a:endParaRPr lang="en-US" sz="1300" dirty="0"/>
          </a:p>
        </p:txBody>
      </p:sp>
      <p:sp>
        <p:nvSpPr>
          <p:cNvPr id="16" name="Shape 11"/>
          <p:cNvSpPr/>
          <p:nvPr/>
        </p:nvSpPr>
        <p:spPr>
          <a:xfrm>
            <a:off x="640080" y="4443984"/>
            <a:ext cx="6446520" cy="713232"/>
          </a:xfrm>
          <a:prstGeom prst="roundRect">
            <a:avLst>
              <a:gd name="adj" fmla="val 7692"/>
            </a:avLst>
          </a:prstGeom>
          <a:solidFill>
            <a:srgbClr val="F4F6FA"/>
          </a:solidFill>
          <a:ln w="12700">
            <a:solidFill>
              <a:srgbClr val="DCE2EC"/>
            </a:solidFill>
            <a:prstDash val="solid"/>
          </a:ln>
        </p:spPr>
      </p:sp>
      <p:sp>
        <p:nvSpPr>
          <p:cNvPr id="17" name="Shape 12"/>
          <p:cNvSpPr/>
          <p:nvPr/>
        </p:nvSpPr>
        <p:spPr>
          <a:xfrm>
            <a:off x="841248" y="4599432"/>
            <a:ext cx="402336" cy="402336"/>
          </a:xfrm>
          <a:prstGeom prst="ellipse">
            <a:avLst/>
          </a:prstGeom>
          <a:solidFill>
            <a:srgbClr val="3E5C76"/>
          </a:solidFill>
          <a:ln/>
        </p:spPr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5855" y="4704039"/>
            <a:ext cx="193121" cy="193121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1426464" y="4443984"/>
            <a:ext cx="54406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2A3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Skills gap at the Public Procurement Agency to monitor and audit AI.</a:t>
            </a:r>
            <a:endParaRPr lang="en-US" sz="1300" dirty="0"/>
          </a:p>
        </p:txBody>
      </p:sp>
      <p:sp>
        <p:nvSpPr>
          <p:cNvPr id="20" name="Shape 14"/>
          <p:cNvSpPr/>
          <p:nvPr/>
        </p:nvSpPr>
        <p:spPr>
          <a:xfrm>
            <a:off x="640080" y="5285232"/>
            <a:ext cx="6446520" cy="713232"/>
          </a:xfrm>
          <a:prstGeom prst="roundRect">
            <a:avLst>
              <a:gd name="adj" fmla="val 7692"/>
            </a:avLst>
          </a:prstGeom>
          <a:solidFill>
            <a:srgbClr val="F4F6FA"/>
          </a:solidFill>
          <a:ln w="12700">
            <a:solidFill>
              <a:srgbClr val="DCE2EC"/>
            </a:solidFill>
            <a:prstDash val="solid"/>
          </a:ln>
        </p:spPr>
      </p:sp>
      <p:sp>
        <p:nvSpPr>
          <p:cNvPr id="21" name="Shape 15"/>
          <p:cNvSpPr/>
          <p:nvPr/>
        </p:nvSpPr>
        <p:spPr>
          <a:xfrm>
            <a:off x="841248" y="5440680"/>
            <a:ext cx="402336" cy="402336"/>
          </a:xfrm>
          <a:prstGeom prst="ellipse">
            <a:avLst/>
          </a:prstGeom>
          <a:solidFill>
            <a:srgbClr val="3E5C76"/>
          </a:solidFill>
          <a:ln/>
        </p:spPr>
      </p:sp>
      <p:pic>
        <p:nvPicPr>
          <p:cNvPr id="22" name="Image 4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5855" y="5545287"/>
            <a:ext cx="193121" cy="193121"/>
          </a:xfrm>
          <a:prstGeom prst="rect">
            <a:avLst/>
          </a:prstGeom>
        </p:spPr>
      </p:pic>
      <p:sp>
        <p:nvSpPr>
          <p:cNvPr id="23" name="Text 16"/>
          <p:cNvSpPr/>
          <p:nvPr/>
        </p:nvSpPr>
        <p:spPr>
          <a:xfrm>
            <a:off x="1426464" y="5285232"/>
            <a:ext cx="54406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2A3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data-protection reference — unclear how citizen &amp; business data will flow.</a:t>
            </a:r>
            <a:endParaRPr lang="en-US" sz="1300" dirty="0"/>
          </a:p>
        </p:txBody>
      </p:sp>
      <p:sp>
        <p:nvSpPr>
          <p:cNvPr id="24" name="Shape 17"/>
          <p:cNvSpPr/>
          <p:nvPr/>
        </p:nvSpPr>
        <p:spPr>
          <a:xfrm>
            <a:off x="7406640" y="1920240"/>
            <a:ext cx="4114800" cy="4114800"/>
          </a:xfrm>
          <a:prstGeom prst="roundRect">
            <a:avLst>
              <a:gd name="adj" fmla="val 2000"/>
            </a:avLst>
          </a:prstGeom>
          <a:solidFill>
            <a:srgbClr val="121A2E"/>
          </a:solidFill>
          <a:ln/>
          <a:effectLst>
            <a:outerShdw blurRad="88900" dist="38100" dir="5400000" algn="bl" rotWithShape="0">
              <a:srgbClr val="8C97AB">
                <a:alpha val="18000"/>
              </a:srgbClr>
            </a:outerShdw>
          </a:effectLst>
        </p:spPr>
      </p:sp>
      <p:sp>
        <p:nvSpPr>
          <p:cNvPr id="25" name="Shape 18"/>
          <p:cNvSpPr/>
          <p:nvPr/>
        </p:nvSpPr>
        <p:spPr>
          <a:xfrm>
            <a:off x="8961120" y="2331720"/>
            <a:ext cx="1005840" cy="1005840"/>
          </a:xfrm>
          <a:prstGeom prst="ellipse">
            <a:avLst/>
          </a:prstGeom>
          <a:solidFill>
            <a:srgbClr val="D62828"/>
          </a:solidFill>
          <a:ln/>
        </p:spPr>
      </p:sp>
      <p:pic>
        <p:nvPicPr>
          <p:cNvPr id="26" name="Image 5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22638" y="2593238"/>
            <a:ext cx="482803" cy="482803"/>
          </a:xfrm>
          <a:prstGeom prst="rect">
            <a:avLst/>
          </a:prstGeom>
        </p:spPr>
      </p:pic>
      <p:sp>
        <p:nvSpPr>
          <p:cNvPr id="27" name="Text 19"/>
          <p:cNvSpPr/>
          <p:nvPr/>
        </p:nvSpPr>
        <p:spPr>
          <a:xfrm>
            <a:off x="7680960" y="3474720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Diella verdict</a:t>
            </a:r>
            <a:endParaRPr lang="en-US" sz="2200" dirty="0"/>
          </a:p>
        </p:txBody>
      </p:sp>
      <p:sp>
        <p:nvSpPr>
          <p:cNvPr id="28" name="Text 20"/>
          <p:cNvSpPr/>
          <p:nvPr/>
        </p:nvSpPr>
        <p:spPr>
          <a:xfrm>
            <a:off x="7818120" y="4069080"/>
            <a:ext cx="3291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400" dirty="0">
                <a:solidFill>
                  <a:srgbClr val="D5DC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AI minister “overseeing” procurement is political — even borderline PR — communication, followed by unquestioned administrative steps.</a:t>
            </a:r>
            <a:endParaRPr lang="en-US" sz="1400" dirty="0"/>
          </a:p>
        </p:txBody>
      </p:sp>
      <p:sp>
        <p:nvSpPr>
          <p:cNvPr id="29" name="Shape 21"/>
          <p:cNvSpPr/>
          <p:nvPr/>
        </p:nvSpPr>
        <p:spPr>
          <a:xfrm>
            <a:off x="8046720" y="5166360"/>
            <a:ext cx="2834640" cy="0"/>
          </a:xfrm>
          <a:prstGeom prst="line">
            <a:avLst/>
          </a:prstGeom>
          <a:noFill/>
          <a:ln w="12700">
            <a:solidFill>
              <a:srgbClr val="33415C"/>
            </a:solidFill>
            <a:prstDash val="solid"/>
          </a:ln>
        </p:spPr>
      </p:sp>
      <p:sp>
        <p:nvSpPr>
          <p:cNvPr id="30" name="Text 22"/>
          <p:cNvSpPr/>
          <p:nvPr/>
        </p:nvSpPr>
        <p:spPr>
          <a:xfrm>
            <a:off x="7818120" y="5303520"/>
            <a:ext cx="3291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5000"/>
              </a:lnSpc>
              <a:buNone/>
            </a:pPr>
            <a:r>
              <a:rPr lang="en-US" sz="1350" b="1" i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claim that AI will cut corruption is, as written, unsubstantiated.</a:t>
            </a:r>
            <a:endParaRPr lang="en-US" sz="13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1036</Words>
  <Application>Microsoft Macintosh PowerPoint</Application>
  <PresentationFormat>Widescreen</PresentationFormat>
  <Paragraphs>126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Cambria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in Public Procurement in Albania</dc:title>
  <dc:subject>PptxGenJS Presentation</dc:subject>
  <dc:creator>European Movement Albania (EMA)</dc:creator>
  <cp:lastModifiedBy>BROJKA Alba</cp:lastModifiedBy>
  <cp:revision>2</cp:revision>
  <dcterms:created xsi:type="dcterms:W3CDTF">2026-06-18T08:54:32Z</dcterms:created>
  <dcterms:modified xsi:type="dcterms:W3CDTF">2026-06-18T09:01:49Z</dcterms:modified>
</cp:coreProperties>
</file>