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handoutMasterIdLst>
    <p:handoutMasterId r:id="rId14"/>
  </p:handoutMasterIdLst>
  <p:sldIdLst>
    <p:sldId id="587" r:id="rId4"/>
    <p:sldId id="647" r:id="rId5"/>
    <p:sldId id="653" r:id="rId6"/>
    <p:sldId id="657" r:id="rId7"/>
    <p:sldId id="652" r:id="rId8"/>
    <p:sldId id="654" r:id="rId9"/>
    <p:sldId id="649" r:id="rId10"/>
    <p:sldId id="658" r:id="rId11"/>
    <p:sldId id="529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da Kashta" initials="RK" lastIdx="4" clrIdx="0">
    <p:extLst>
      <p:ext uri="{19B8F6BF-5375-455C-9EA6-DF929625EA0E}">
        <p15:presenceInfo xmlns:p15="http://schemas.microsoft.com/office/powerpoint/2012/main" userId="Reida Kash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 snapToGrid="0">
      <p:cViewPr varScale="1">
        <p:scale>
          <a:sx n="81" d="100"/>
          <a:sy n="81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EB819-47B3-4C73-B50A-A1BE0470BD1A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33245-C9D6-4559-9F84-B461B76AE5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57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A23418-7244-4C7E-A0B3-F32685ECAAC8}" type="datetimeFigureOut">
              <a:rPr lang="en-US" smtClean="0"/>
              <a:t>6/16/2026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D3F90B-27F4-4D1D-B989-41638D2E57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1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372CD-C357-4300-BA7E-6A4475633C99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76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9F1F-A400-4CB7-86BD-BA02540876A6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99273-26B0-4B10-B5D5-ED443543819A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660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76CEF9-E4E9-4642-9EA8-10EEAD8079CC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4F46B9-7CFC-42E3-BF1C-03F7B73D83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5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9C80BD-35B9-4855-B42D-1F1256833078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091FDE-2CDA-4640-975D-FFC799ACFAB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6266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1B7E3C-3ADE-4DB9-A205-9C075CA641D8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BF3EED-BE5B-4C13-B228-48AF8288C5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18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2054BC-E11B-4534-8B40-C98E5C49B93F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203BE0-5AB5-4558-826A-4A0824E7D8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598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44D2C3-8F15-4847-80BF-BBF7BAD77A0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FA9B6D-4847-4DB2-98B7-18D0CE62F9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777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8074EF-FF61-492B-AA16-E5084E563136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44BE9F-97FD-4A78-A969-82F17DF82AD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973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5AD33F-0191-4ADC-81F0-BE9643ECDAA1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3F72AF-ED2E-4240-9D32-59A38DCBBB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154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F26FEE-B974-4B02-B39B-F42435D8B797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C83E18-5D8D-40D2-9318-894799B257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12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9D05-986B-4EB2-98D0-5FF5DA8F765F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3090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584F2-8FA7-4A6B-9EBD-1D21EAF66AC5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AEB56-5179-45ED-BB32-2EE9176E5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307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C88DAE-2AF3-4538-8940-471006529342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331525-5802-4129-ACE7-AB24F07B688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607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EC9C03-39A9-4817-8151-C443F10FE7E4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533ED7-4926-4006-97C2-2AA94205C6F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3659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3177-537B-4AF1-8FA7-AF03A27AA9FC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150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522DE-A0CC-4493-9A51-68620946ED8F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5664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207F4-F400-42AC-9950-0A88DA0B4037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581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EA883-A699-47F6-81F0-56ECAF168F88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624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59C3-ECCC-4E7D-A9CD-CDA94ECF14F7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8616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4906-BED5-40FB-A5B9-8B2D87E00C7C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4932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13C0F-02C4-4CEE-8D42-AC0048695BCE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0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AC2B-8A52-4B71-B292-0C955953F0D1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929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881D9-2339-4131-A0B9-89BD6A721F28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583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0D7CF-DDD5-4C5B-A242-F36E02FDA01D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4726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7BB5-69EE-4314-90CB-73602A8B5304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47295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ECE4-A022-4E37-A647-D40293CF0DC2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56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B7694-B65A-4980-80A2-76BDA6F38B2D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49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33FF-29F0-4396-8EF8-97243D5C2B21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85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FB74-6D5C-4B29-AD76-C29D940755D2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82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9CB7-41BE-4586-B0CC-0C8B6E547403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83F7F-45F0-4E94-B8E4-67D965C85C56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4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63D1-1ECB-4000-92E7-19632A9133FC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23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4C823-DAC7-446F-9127-84653B23D1A0}" type="datetime1">
              <a:rPr lang="en-US" smtClean="0"/>
              <a:t>6/16/2026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EB9D6-4013-4642-B081-11F25EBBB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BB9113-E59C-4D94-9DFD-E17472367699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16/06/2026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984FA5-3C70-4AB7-84B7-20E3F47D75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43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FC57-D432-4E51-9576-F19229D070E8}" type="datetime1">
              <a:rPr lang="en-US" smtClean="0"/>
              <a:t>6/16/2026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18B8-0CA5-4CEA-99E7-662A460060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83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B1334-57F6-48BA-8230-7DF86545D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9374" y="2719270"/>
            <a:ext cx="7772400" cy="1985342"/>
          </a:xfrm>
        </p:spPr>
        <p:txBody>
          <a:bodyPr>
            <a:normAutofit fontScale="90000"/>
          </a:bodyPr>
          <a:lstStyle/>
          <a:p>
            <a:pPr fontAlgn="base">
              <a:spcAft>
                <a:spcPct val="0"/>
              </a:spcAft>
              <a:defRPr/>
            </a:pP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PËRMBUSHJA E PIKETAVE TË PËRKOHSHME PËRMBYLLËSE PËR </a:t>
            </a: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KAPITULLIN 5 - PROKURIMI PUBLIK</a:t>
            </a: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br>
              <a:rPr lang="en-US" sz="2800" b="1" dirty="0">
                <a:solidFill>
                  <a:srgbClr val="002060"/>
                </a:solidFill>
                <a:cs typeface="Arial" charset="0"/>
              </a:rPr>
            </a:b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EC3E1-A7A9-437A-9249-0CA2FF2E6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1039" y="5255194"/>
            <a:ext cx="8159922" cy="1283727"/>
          </a:xfrm>
        </p:spPr>
        <p:txBody>
          <a:bodyPr>
            <a:normAutofit/>
          </a:bodyPr>
          <a:lstStyle/>
          <a:p>
            <a:pPr marL="814388" indent="-450850">
              <a:spcBef>
                <a:spcPts val="0"/>
              </a:spcBef>
              <a:defRPr/>
            </a:pPr>
            <a:r>
              <a:rPr lang="en-ZW" sz="2000">
                <a:solidFill>
                  <a:srgbClr val="002060"/>
                </a:solidFill>
                <a:cs typeface="Arial" charset="0"/>
              </a:rPr>
              <a:t>Xhoana Ristani,</a:t>
            </a:r>
            <a:endParaRPr lang="en-ZW" sz="2000" dirty="0">
              <a:solidFill>
                <a:srgbClr val="002060"/>
              </a:solidFill>
              <a:cs typeface="Arial" charset="0"/>
            </a:endParaRPr>
          </a:p>
          <a:p>
            <a:pPr marL="814388" indent="-450850">
              <a:spcBef>
                <a:spcPts val="0"/>
              </a:spcBef>
              <a:defRPr/>
            </a:pP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Drejtor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Drejtoria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e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Zbatimit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të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Politikave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Strategjike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dhe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Integrimit</a:t>
            </a:r>
            <a:endParaRPr lang="en-ZW" sz="2000" dirty="0">
              <a:solidFill>
                <a:srgbClr val="002060"/>
              </a:solidFill>
              <a:cs typeface="Arial" charset="0"/>
            </a:endParaRPr>
          </a:p>
          <a:p>
            <a:pPr marL="814388" indent="-450850">
              <a:spcBef>
                <a:spcPts val="0"/>
              </a:spcBef>
              <a:defRPr/>
            </a:pP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Agjencia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e </a:t>
            </a:r>
            <a:r>
              <a:rPr lang="en-ZW" sz="2000" dirty="0" err="1">
                <a:solidFill>
                  <a:srgbClr val="002060"/>
                </a:solidFill>
                <a:cs typeface="Arial" charset="0"/>
              </a:rPr>
              <a:t>Prokurimit</a:t>
            </a:r>
            <a:r>
              <a:rPr lang="en-ZW" sz="2000" dirty="0">
                <a:solidFill>
                  <a:srgbClr val="002060"/>
                </a:solidFill>
                <a:cs typeface="Arial" charset="0"/>
              </a:rPr>
              <a:t> Publik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6FCFFA0-4917-4D19-865C-084CDC2E4FD5}"/>
              </a:ext>
            </a:extLst>
          </p:cNvPr>
          <p:cNvGrpSpPr/>
          <p:nvPr/>
        </p:nvGrpSpPr>
        <p:grpSpPr>
          <a:xfrm>
            <a:off x="1524000" y="170279"/>
            <a:ext cx="9144000" cy="1312119"/>
            <a:chOff x="0" y="170279"/>
            <a:chExt cx="9144000" cy="131211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593714C-4F72-4EE8-AC20-23C2D9BDAC16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D7941A3-9AFB-4C93-B2BE-45650EE6B30D}"/>
                </a:ext>
              </a:extLst>
            </p:cNvPr>
            <p:cNvGrpSpPr/>
            <p:nvPr/>
          </p:nvGrpSpPr>
          <p:grpSpPr>
            <a:xfrm>
              <a:off x="3081556" y="170279"/>
              <a:ext cx="3020037" cy="1312119"/>
              <a:chOff x="3078956" y="-56710"/>
              <a:chExt cx="3310743" cy="1443557"/>
            </a:xfrm>
            <a:solidFill>
              <a:schemeClr val="bg1"/>
            </a:solidFill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FAE4B240-0089-4758-9690-3AFE4E9C644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8251"/>
              <a:stretch/>
            </p:blipFill>
            <p:spPr>
              <a:xfrm>
                <a:off x="3665669" y="-56710"/>
                <a:ext cx="1812662" cy="1043095"/>
              </a:xfrm>
              <a:prstGeom prst="rect">
                <a:avLst/>
              </a:prstGeom>
              <a:grpFill/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EEE7BAE-E41A-4900-9074-C2BAD9F188CD}"/>
                  </a:ext>
                </a:extLst>
              </p:cNvPr>
              <p:cNvSpPr/>
              <p:nvPr/>
            </p:nvSpPr>
            <p:spPr>
              <a:xfrm>
                <a:off x="3078956" y="946657"/>
                <a:ext cx="3310743" cy="44019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ZW" sz="1000" b="1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REPUBLIKA E SHQIPËRISË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ZW" sz="1000" b="1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AGJENCIA E PROKURIMIT PUBLIK</a:t>
                </a:r>
                <a:endPara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2C00E-1FBE-427D-BA97-30F088E34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4F46B9-7CFC-42E3-BF1C-03F7B73D83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06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7BD53-2524-5DF1-DDD9-7666E2890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A53FF4-4E24-4425-CE77-671831290CD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4E5AF4B-0511-D060-1E56-424487ECB3BD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9811EC2-A8E8-7AFA-575A-26A98F317137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9F236E-B1C9-4F5C-7B58-C34FCAB67F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EEC3116A-6535-6C9B-C5C9-CBCFB0E5E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D221B-4715-ED15-D44D-4A921EC3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3517" y="1825625"/>
            <a:ext cx="12085607" cy="4351338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që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6003EEF-C45E-AFAA-8C6D-71709B6B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2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7058ED-EC94-85E6-4A7D-F19E57ADD164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132411"/>
              </p:ext>
            </p:extLst>
          </p:nvPr>
        </p:nvGraphicFramePr>
        <p:xfrm>
          <a:off x="33417" y="3073451"/>
          <a:ext cx="12125166" cy="310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2583">
                  <a:extLst>
                    <a:ext uri="{9D8B030D-6E8A-4147-A177-3AD203B41FA5}">
                      <a16:colId xmlns:a16="http://schemas.microsoft.com/office/drawing/2014/main" val="1386570497"/>
                    </a:ext>
                  </a:extLst>
                </a:gridCol>
                <a:gridCol w="6062583">
                  <a:extLst>
                    <a:ext uri="{9D8B030D-6E8A-4147-A177-3AD203B41FA5}">
                      <a16:colId xmlns:a16="http://schemas.microsoft.com/office/drawing/2014/main" val="1361919394"/>
                    </a:ext>
                  </a:extLst>
                </a:gridCol>
              </a:tblGrid>
              <a:tr h="322249">
                <a:tc>
                  <a:txBody>
                    <a:bodyPr/>
                    <a:lstStyle/>
                    <a:p>
                      <a:r>
                        <a:rPr lang="en-US" sz="1700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Statusi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11309"/>
                  </a:ext>
                </a:extLst>
              </a:tr>
              <a:tr h="556210">
                <a:tc>
                  <a:txBody>
                    <a:bodyPr/>
                    <a:lstStyle/>
                    <a:p>
                      <a:r>
                        <a:rPr lang="en-US" sz="1700" dirty="0" err="1"/>
                        <a:t>Amendim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162/2020 “Për </a:t>
                      </a:r>
                      <a:r>
                        <a:rPr lang="en-US" sz="1700" baseline="0" dirty="0" err="1"/>
                        <a:t>prokurimin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publik</a:t>
                      </a:r>
                      <a:r>
                        <a:rPr lang="en-US" sz="1700" baseline="0" dirty="0"/>
                        <a:t>”, </a:t>
                      </a:r>
                      <a:r>
                        <a:rPr lang="en-US" sz="1700" baseline="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ndryshuar</a:t>
                      </a:r>
                      <a:r>
                        <a:rPr lang="en-US" sz="1700" baseline="0" dirty="0"/>
                        <a:t>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Ka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nisur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puna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ndryshimet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në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Ligjin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nr.162/2020. Është duke u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finalizuar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një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draft në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konsultim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SIGMA.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Drafti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pritet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të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publikohet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Konsultim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Publik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dhe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të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dërgohet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në KE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22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qershor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42059"/>
                  </a:ext>
                </a:extLst>
              </a:tr>
              <a:tr h="451015">
                <a:tc>
                  <a:txBody>
                    <a:bodyPr/>
                    <a:lstStyle/>
                    <a:p>
                      <a:r>
                        <a:rPr lang="en-US" sz="1700" dirty="0" err="1"/>
                        <a:t>Miratimi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të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ri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për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koncesionet</a:t>
                      </a:r>
                      <a:r>
                        <a:rPr lang="en-US" sz="1700" baseline="0" dirty="0"/>
                        <a:t>/PPP.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Miratuar në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Kuvend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Ligji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nr. 88,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datë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12.12.2025 “Për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koncesionet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partneritetin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publik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privat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”.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085569"/>
                  </a:ext>
                </a:extLst>
              </a:tr>
              <a:tr h="1271337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ligjit</a:t>
                      </a:r>
                      <a:r>
                        <a:rPr lang="en-US" sz="1700" baseline="0" dirty="0"/>
                        <a:t> 36/2020 “Për </a:t>
                      </a:r>
                      <a:r>
                        <a:rPr lang="en-US" sz="1700" baseline="0" dirty="0" err="1"/>
                        <a:t>prokurimet</a:t>
                      </a:r>
                      <a:r>
                        <a:rPr lang="en-US" sz="1700" baseline="0" dirty="0"/>
                        <a:t> në </a:t>
                      </a:r>
                      <a:r>
                        <a:rPr lang="en-US" sz="1700" baseline="0" dirty="0" err="1"/>
                        <a:t>fushën</a:t>
                      </a:r>
                      <a:r>
                        <a:rPr lang="en-US" sz="1700" baseline="0" dirty="0"/>
                        <a:t> e </a:t>
                      </a:r>
                      <a:r>
                        <a:rPr lang="en-US" sz="1700" baseline="0" dirty="0" err="1"/>
                        <a:t>mbrojtjes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dhe</a:t>
                      </a:r>
                      <a:r>
                        <a:rPr lang="en-US" sz="1700" baseline="0" dirty="0"/>
                        <a:t> </a:t>
                      </a:r>
                      <a:r>
                        <a:rPr lang="en-US" sz="1700" baseline="0" dirty="0" err="1"/>
                        <a:t>sigurisë</a:t>
                      </a:r>
                      <a:r>
                        <a:rPr lang="en-US" sz="1700" baseline="0" dirty="0"/>
                        <a:t>”.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9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prill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2026, KE ka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paraqitur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komentet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e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saj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mbi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projektligjin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. Puna ka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vazhduar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të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reflektuar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gjetjet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e SIGMA-s.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Një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draft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i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finalizuar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pritet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brenda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muajit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Korrik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2026.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39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38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175D-CAC9-378B-153E-F0B5FD1E9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D1FD116-48A1-0FD6-FF18-300B827879CB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6806D59-8758-F2AD-8D4D-8F422F48FAC8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4E9EA6B-C178-0301-0B0D-C3B5F54FA13C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5B69A66-2348-131E-3B6F-56B0E7B7B1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D46D4059-CA72-7EB1-6250-3EA9ABF8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9A881-586E-7E34-865D-4F113905E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3517" y="1825625"/>
            <a:ext cx="12085607" cy="4351338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që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947F1B-1DB9-91F1-09EC-4484AA73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3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B876D0-62C7-72A3-88E3-A218E39C347E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EFC105-2C72-7991-5668-9CD16D458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442162"/>
              </p:ext>
            </p:extLst>
          </p:nvPr>
        </p:nvGraphicFramePr>
        <p:xfrm>
          <a:off x="52991" y="3024162"/>
          <a:ext cx="12125166" cy="3713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2583">
                  <a:extLst>
                    <a:ext uri="{9D8B030D-6E8A-4147-A177-3AD203B41FA5}">
                      <a16:colId xmlns:a16="http://schemas.microsoft.com/office/drawing/2014/main" val="1386570497"/>
                    </a:ext>
                  </a:extLst>
                </a:gridCol>
                <a:gridCol w="6062583">
                  <a:extLst>
                    <a:ext uri="{9D8B030D-6E8A-4147-A177-3AD203B41FA5}">
                      <a16:colId xmlns:a16="http://schemas.microsoft.com/office/drawing/2014/main" val="1361919394"/>
                    </a:ext>
                  </a:extLst>
                </a:gridCol>
              </a:tblGrid>
              <a:tr h="311540">
                <a:tc>
                  <a:txBody>
                    <a:bodyPr/>
                    <a:lstStyle/>
                    <a:p>
                      <a:r>
                        <a:rPr lang="en-US" sz="1700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Statusi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11309"/>
                  </a:ext>
                </a:extLst>
              </a:tr>
              <a:tr h="1232616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Ndryshime</a:t>
                      </a:r>
                      <a:r>
                        <a:rPr lang="en-US" sz="1700" dirty="0"/>
                        <a:t> në VKM nr. 291,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15.5.2024 "P331 date15.05.2026r </a:t>
                      </a:r>
                      <a:r>
                        <a:rPr lang="en-US" sz="1700" dirty="0" err="1"/>
                        <a:t>përcaktimin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kufijve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monetarë</a:t>
                      </a:r>
                      <a:r>
                        <a:rPr lang="en-US" sz="1700" dirty="0"/>
                        <a:t> në procedurat e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“.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Miratuar VKM nr. 331,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datë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15.05.2026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42059"/>
                  </a:ext>
                </a:extLst>
              </a:tr>
              <a:tr h="1002348">
                <a:tc>
                  <a:txBody>
                    <a:bodyPr/>
                    <a:lstStyle/>
                    <a:p>
                      <a:r>
                        <a:rPr lang="en-US" sz="1700" dirty="0" err="1"/>
                        <a:t>Ndryshime</a:t>
                      </a:r>
                      <a:r>
                        <a:rPr lang="en-US" sz="1700" dirty="0"/>
                        <a:t> në </a:t>
                      </a:r>
                      <a:r>
                        <a:rPr lang="en-US" sz="1700" dirty="0" err="1"/>
                        <a:t>Vendimin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Këshillit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Ministrave</a:t>
                      </a:r>
                      <a:r>
                        <a:rPr lang="en-US" sz="1700" dirty="0"/>
                        <a:t> Nr. 457,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09.08.2021 “Për </a:t>
                      </a:r>
                      <a:r>
                        <a:rPr lang="en-US" sz="1700" dirty="0" err="1"/>
                        <a:t>miratimin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fjalorit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përbashkët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prokurimit</a:t>
                      </a:r>
                      <a:r>
                        <a:rPr lang="en-US" sz="1700" dirty="0"/>
                        <a:t>”,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korrigjuar</a:t>
                      </a:r>
                      <a:r>
                        <a:rPr lang="en-US" sz="1700" dirty="0"/>
                        <a:t>“.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Miratuar VKM nr. 419, </a:t>
                      </a:r>
                      <a:r>
                        <a:rPr kumimoji="0" lang="en-US" sz="1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datë</a:t>
                      </a: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10.06.2026</a:t>
                      </a:r>
                    </a:p>
                    <a:p>
                      <a:endParaRPr lang="en-US" sz="17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399547"/>
                  </a:ext>
                </a:extLst>
              </a:tr>
              <a:tr h="812714">
                <a:tc>
                  <a:txBody>
                    <a:bodyPr/>
                    <a:lstStyle/>
                    <a:p>
                      <a:r>
                        <a:rPr lang="en-US" dirty="0" err="1"/>
                        <a:t>Projektvendim</a:t>
                      </a:r>
                      <a:r>
                        <a:rPr lang="en-US" dirty="0"/>
                        <a:t> “Për </a:t>
                      </a:r>
                      <a:r>
                        <a:rPr lang="en-US" dirty="0" err="1"/>
                        <a:t>miratimin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rregullave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vlerësimin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dhënien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ndryshimin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transferimin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kontratave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koncesionit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partneritet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publik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privat</a:t>
                      </a:r>
                      <a:r>
                        <a:rPr lang="en-US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Është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përgatitur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një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projektvendim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,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i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cili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ka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marrë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komentet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e SIGMA-s. I është ridërguar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16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qershor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me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reflektime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drejtuar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SIGMA-s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vlerësimin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pozitiv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.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Pritet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t'i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dërgohet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KE-së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më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 18 </a:t>
                      </a:r>
                      <a:r>
                        <a:rPr lang="en-US" sz="1700" dirty="0" err="1">
                          <a:solidFill>
                            <a:srgbClr val="FFC000"/>
                          </a:solidFill>
                        </a:rPr>
                        <a:t>Qershor</a:t>
                      </a:r>
                      <a:r>
                        <a:rPr lang="en-US" sz="1700" dirty="0">
                          <a:solidFill>
                            <a:srgbClr val="FFC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70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0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D8CD5-51EF-B7AA-6A55-BD885F65F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FFBFA4-3263-7324-4029-1C116EC16F47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EA5FE20-82A1-A0E4-9968-9DC23F08389C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236B431-0394-91DF-54E1-829193DB3C0F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367CE66-06BB-6FF8-0CFB-BF73EA88824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BF9D2611-7882-F5FD-2F97-B6049DD4C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9ED3B-C802-D5D8-B755-D27722DF9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3517" y="1825625"/>
            <a:ext cx="12085607" cy="4351338"/>
          </a:xfr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përafron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plotësisht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kuadrin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ligjor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kombëtar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gjitha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fushat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duke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përfshirë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saj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koncesionet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partneritetet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-private,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marrëveshjet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ndërkombëtare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që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përjashtojnë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nga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rregullat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në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përputhje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Traktatin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legjislacionin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dispozita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tjera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përkatëse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acquis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BE-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5CCE14-2BAD-90A4-4710-5D6B9FA5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4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D7F59D-07F4-689E-B06E-599CC0F235F8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C896A1-4C10-DB31-A06F-D06CB2355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072920"/>
              </p:ext>
            </p:extLst>
          </p:nvPr>
        </p:nvGraphicFramePr>
        <p:xfrm>
          <a:off x="0" y="2438399"/>
          <a:ext cx="12125166" cy="1794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2583">
                  <a:extLst>
                    <a:ext uri="{9D8B030D-6E8A-4147-A177-3AD203B41FA5}">
                      <a16:colId xmlns:a16="http://schemas.microsoft.com/office/drawing/2014/main" val="1386570497"/>
                    </a:ext>
                  </a:extLst>
                </a:gridCol>
                <a:gridCol w="6062583">
                  <a:extLst>
                    <a:ext uri="{9D8B030D-6E8A-4147-A177-3AD203B41FA5}">
                      <a16:colId xmlns:a16="http://schemas.microsoft.com/office/drawing/2014/main" val="1361919394"/>
                    </a:ext>
                  </a:extLst>
                </a:gridCol>
              </a:tblGrid>
              <a:tr h="655039">
                <a:tc>
                  <a:txBody>
                    <a:bodyPr/>
                    <a:lstStyle/>
                    <a:p>
                      <a:r>
                        <a:rPr lang="en-US" sz="1700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Statusi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11309"/>
                  </a:ext>
                </a:extLst>
              </a:tr>
              <a:tr h="1139197">
                <a:tc>
                  <a:txBody>
                    <a:bodyPr/>
                    <a:lstStyle/>
                    <a:p>
                      <a:r>
                        <a:rPr lang="en-US" sz="1700" dirty="0" err="1"/>
                        <a:t>Projektvendim</a:t>
                      </a:r>
                      <a:r>
                        <a:rPr lang="en-US" sz="1700" dirty="0"/>
                        <a:t> “Për </a:t>
                      </a:r>
                      <a:r>
                        <a:rPr lang="en-US" sz="1700" dirty="0" err="1"/>
                        <a:t>përcaktimin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rregullave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pavlefshmërinë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kontratave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privat</a:t>
                      </a:r>
                      <a:r>
                        <a:rPr lang="en-US" sz="17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Drafti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është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finalizuar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është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dërguar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pranë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KE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vlerësim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.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Gjithashtu</a:t>
                      </a:r>
                      <a:r>
                        <a:rPr lang="en-US" sz="1700">
                          <a:solidFill>
                            <a:srgbClr val="00B050"/>
                          </a:solidFill>
                        </a:rPr>
                        <a:t>, 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është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dërguar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mendim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në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Ministritë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sz="1700" dirty="0" err="1">
                          <a:solidFill>
                            <a:srgbClr val="00B050"/>
                          </a:solidFill>
                        </a:rPr>
                        <a:t>linjës</a:t>
                      </a:r>
                      <a:r>
                        <a:rPr lang="en-US" sz="1700" dirty="0">
                          <a:solidFill>
                            <a:srgbClr val="00B05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42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085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8DAEC-337E-E81D-D534-63FB7A67B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9BF472-DB7C-901D-80D6-2EE656864BA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6499FA3-FE94-C4C9-8824-CE72046048E8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D7C77CD-2D76-0AF3-C83F-390A921016B0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0ADE60A-A400-6685-309F-A2CF89144D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C39DC5FB-8AB3-322A-E205-51F92450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4A071-DF19-9CB2-D66E-9A46B727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32" y="1825625"/>
            <a:ext cx="10867768" cy="435133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i="1" dirty="0" err="1"/>
              <a:t>Shqipëria</a:t>
            </a:r>
            <a:r>
              <a:rPr lang="en-US" sz="2000" b="1" i="1" dirty="0"/>
              <a:t> </a:t>
            </a:r>
            <a:r>
              <a:rPr lang="en-US" sz="2000" b="1" i="1" dirty="0" err="1"/>
              <a:t>vendos</a:t>
            </a:r>
            <a:r>
              <a:rPr lang="en-US" sz="2000" b="1" i="1" dirty="0"/>
              <a:t> </a:t>
            </a:r>
            <a:r>
              <a:rPr lang="en-US" sz="2000" b="1" i="1" dirty="0" err="1"/>
              <a:t>kapacitetet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administrative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institucionale</a:t>
            </a:r>
            <a:r>
              <a:rPr lang="en-US" sz="2000" b="1" i="1" dirty="0"/>
              <a:t> në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gjitha</a:t>
            </a:r>
            <a:r>
              <a:rPr lang="en-US" sz="2000" b="1" i="1" dirty="0"/>
              <a:t> </a:t>
            </a:r>
            <a:r>
              <a:rPr lang="en-US" sz="2000" b="1" i="1" dirty="0" err="1"/>
              <a:t>nivelet</a:t>
            </a:r>
            <a:r>
              <a:rPr lang="en-US" sz="2000" b="1" i="1" dirty="0"/>
              <a:t>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merr</a:t>
            </a:r>
            <a:r>
              <a:rPr lang="en-US" sz="2000" b="1" i="1" dirty="0"/>
              <a:t> </a:t>
            </a:r>
            <a:r>
              <a:rPr lang="en-US" sz="2000" b="1" i="1" dirty="0" err="1"/>
              <a:t>masat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</a:t>
            </a:r>
            <a:r>
              <a:rPr lang="en-US" sz="2000" b="1" i="1" dirty="0" err="1"/>
              <a:t>për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siguruar</a:t>
            </a:r>
            <a:r>
              <a:rPr lang="en-US" sz="2000" b="1" i="1" dirty="0"/>
              <a:t> </a:t>
            </a:r>
            <a:r>
              <a:rPr lang="en-US" sz="2000" b="1" i="1" dirty="0" err="1"/>
              <a:t>zbatimin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legjislacionit</a:t>
            </a:r>
            <a:r>
              <a:rPr lang="en-US" sz="2000" b="1" i="1" dirty="0"/>
              <a:t> </a:t>
            </a:r>
            <a:r>
              <a:rPr lang="en-US" sz="2000" b="1" i="1" dirty="0" err="1"/>
              <a:t>kombëtar</a:t>
            </a:r>
            <a:r>
              <a:rPr lang="en-US" sz="2000" b="1" i="1" dirty="0"/>
              <a:t> në </a:t>
            </a:r>
            <a:r>
              <a:rPr lang="en-US" sz="2000" b="1" i="1" dirty="0" err="1"/>
              <a:t>këtë</a:t>
            </a:r>
            <a:r>
              <a:rPr lang="en-US" sz="2000" b="1" i="1" dirty="0"/>
              <a:t> </a:t>
            </a:r>
            <a:r>
              <a:rPr lang="en-US" sz="2000" b="1" i="1" dirty="0" err="1"/>
              <a:t>fushë</a:t>
            </a:r>
            <a:r>
              <a:rPr lang="en-US" sz="2000" b="1" i="1" dirty="0"/>
              <a:t> në </a:t>
            </a:r>
            <a:r>
              <a:rPr lang="en-US" sz="2000" b="1" i="1" dirty="0" err="1"/>
              <a:t>kohën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përpara</a:t>
            </a:r>
            <a:r>
              <a:rPr lang="en-US" sz="2000" b="1" i="1" dirty="0"/>
              <a:t> </a:t>
            </a:r>
            <a:r>
              <a:rPr lang="en-US" sz="2000" b="1" i="1" dirty="0" err="1"/>
              <a:t>anëtarësimit</a:t>
            </a:r>
            <a:endParaRPr lang="en-US" sz="2000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DBF253-B72C-95CE-0D8E-B2D7B71F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5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D02770-BC60-B129-7B17-38CE6F20A980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9344"/>
              </p:ext>
            </p:extLst>
          </p:nvPr>
        </p:nvGraphicFramePr>
        <p:xfrm>
          <a:off x="403062" y="2735481"/>
          <a:ext cx="11385874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2937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5692937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85520">
                <a:tc>
                  <a:txBody>
                    <a:bodyPr/>
                    <a:lstStyle/>
                    <a:p>
                      <a:r>
                        <a:rPr lang="en-US" sz="1700" dirty="0"/>
                        <a:t>Vlerësim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nivelin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kapaciteteve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zbatuese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Në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vijim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takimit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shpjegues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me KE,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gjatë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cilit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u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kërkua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informacion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mbi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përmbushjen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Piketës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2, e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cila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lidhet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me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kapacitetet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zbatuese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, është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përgatitur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një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info-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notë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B050"/>
                          </a:solidFill>
                        </a:rPr>
                        <a:t>përkatëse</a:t>
                      </a:r>
                      <a:r>
                        <a:rPr lang="en-US" sz="1700" b="0" dirty="0">
                          <a:solidFill>
                            <a:srgbClr val="00B05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err="1"/>
                        <a:t>Profesionalizimi</a:t>
                      </a:r>
                      <a:r>
                        <a:rPr lang="en-US" dirty="0"/>
                        <a:t> në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APP-ja, në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bashkëpunim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ngushtë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vazhdueshëm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me ASPA-në, ka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vijuar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punën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për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koordinimin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organizimit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trajnimeve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testimeve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për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zyrtarët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Autoriteteve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Kontraktore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, me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qëllim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sigurimin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kapaciteteve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mjaftueshme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në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fushën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prokurimit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publik.Aktualisht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,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numri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I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certifikuarëve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rgbClr val="00B050"/>
                          </a:solidFill>
                        </a:rPr>
                        <a:t>gjithsej</a:t>
                      </a:r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 është 904.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802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68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8383-14F5-4B5B-EDB9-4F678D09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4BCC8F-9C58-A29A-82C4-1A6E4B0D1770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8AD266A-DF42-D143-7A11-718B9F2053CB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86002F-344F-144F-0831-70540FB2DED9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2DFF19D-D5F3-2670-48B9-A2919A90CD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40EFACF-DED1-CECB-8869-FE555EA8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0F455E-361A-860B-D848-C2A6C0CE7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32" y="1825625"/>
            <a:ext cx="10867768" cy="435133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i="1" dirty="0" err="1"/>
              <a:t>Shqipëria</a:t>
            </a:r>
            <a:r>
              <a:rPr lang="en-US" sz="2000" b="1" i="1" dirty="0"/>
              <a:t> </a:t>
            </a:r>
            <a:r>
              <a:rPr lang="en-US" sz="2000" b="1" i="1" dirty="0" err="1"/>
              <a:t>vendos</a:t>
            </a:r>
            <a:r>
              <a:rPr lang="en-US" sz="2000" b="1" i="1" dirty="0"/>
              <a:t> </a:t>
            </a:r>
            <a:r>
              <a:rPr lang="en-US" sz="2000" b="1" i="1" dirty="0" err="1"/>
              <a:t>kapacitetet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administrative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institucionale</a:t>
            </a:r>
            <a:r>
              <a:rPr lang="en-US" sz="2000" b="1" i="1" dirty="0"/>
              <a:t> në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gjitha</a:t>
            </a:r>
            <a:r>
              <a:rPr lang="en-US" sz="2000" b="1" i="1" dirty="0"/>
              <a:t> </a:t>
            </a:r>
            <a:r>
              <a:rPr lang="en-US" sz="2000" b="1" i="1" dirty="0" err="1"/>
              <a:t>nivelet</a:t>
            </a:r>
            <a:r>
              <a:rPr lang="en-US" sz="2000" b="1" i="1" dirty="0"/>
              <a:t> </a:t>
            </a:r>
            <a:r>
              <a:rPr lang="en-US" sz="2000" b="1" i="1" dirty="0" err="1"/>
              <a:t>dhe</a:t>
            </a:r>
            <a:r>
              <a:rPr lang="en-US" sz="2000" b="1" i="1" dirty="0"/>
              <a:t> </a:t>
            </a:r>
            <a:r>
              <a:rPr lang="en-US" sz="2000" b="1" i="1" dirty="0" err="1"/>
              <a:t>merr</a:t>
            </a:r>
            <a:r>
              <a:rPr lang="en-US" sz="2000" b="1" i="1" dirty="0"/>
              <a:t> </a:t>
            </a:r>
            <a:r>
              <a:rPr lang="en-US" sz="2000" b="1" i="1" dirty="0" err="1"/>
              <a:t>masat</a:t>
            </a:r>
            <a:r>
              <a:rPr lang="en-US" sz="2000" b="1" i="1" dirty="0"/>
              <a:t> e </a:t>
            </a:r>
            <a:r>
              <a:rPr lang="en-US" sz="2000" b="1" i="1" dirty="0" err="1"/>
              <a:t>duhura</a:t>
            </a:r>
            <a:r>
              <a:rPr lang="en-US" sz="2000" b="1" i="1" dirty="0"/>
              <a:t> </a:t>
            </a:r>
            <a:r>
              <a:rPr lang="en-US" sz="2000" b="1" i="1" dirty="0" err="1"/>
              <a:t>për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siguruar</a:t>
            </a:r>
            <a:r>
              <a:rPr lang="en-US" sz="2000" b="1" i="1" dirty="0"/>
              <a:t> </a:t>
            </a:r>
            <a:r>
              <a:rPr lang="en-US" sz="2000" b="1" i="1" dirty="0" err="1"/>
              <a:t>zbatimin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legjislacionit</a:t>
            </a:r>
            <a:r>
              <a:rPr lang="en-US" sz="2000" b="1" i="1" dirty="0"/>
              <a:t> </a:t>
            </a:r>
            <a:r>
              <a:rPr lang="en-US" sz="2000" b="1" i="1" dirty="0" err="1"/>
              <a:t>kombëtar</a:t>
            </a:r>
            <a:r>
              <a:rPr lang="en-US" sz="2000" b="1" i="1" dirty="0"/>
              <a:t> në </a:t>
            </a:r>
            <a:r>
              <a:rPr lang="en-US" sz="2000" b="1" i="1" dirty="0" err="1"/>
              <a:t>këtë</a:t>
            </a:r>
            <a:r>
              <a:rPr lang="en-US" sz="2000" b="1" i="1" dirty="0"/>
              <a:t> </a:t>
            </a:r>
            <a:r>
              <a:rPr lang="en-US" sz="2000" b="1" i="1" dirty="0" err="1"/>
              <a:t>fushë</a:t>
            </a:r>
            <a:r>
              <a:rPr lang="en-US" sz="2000" b="1" i="1" dirty="0"/>
              <a:t> në </a:t>
            </a:r>
            <a:r>
              <a:rPr lang="en-US" sz="2000" b="1" i="1" dirty="0" err="1"/>
              <a:t>kohën</a:t>
            </a:r>
            <a:r>
              <a:rPr lang="en-US" sz="2000" b="1" i="1" dirty="0"/>
              <a:t> e </a:t>
            </a:r>
            <a:r>
              <a:rPr lang="en-US" sz="2000" b="1" i="1" dirty="0" err="1"/>
              <a:t>duhur</a:t>
            </a:r>
            <a:r>
              <a:rPr lang="en-US" sz="2000" b="1" i="1" dirty="0"/>
              <a:t> </a:t>
            </a:r>
            <a:r>
              <a:rPr lang="en-US" sz="2000" b="1" i="1" dirty="0" err="1"/>
              <a:t>përpara</a:t>
            </a:r>
            <a:r>
              <a:rPr lang="en-US" sz="2000" b="1" i="1" dirty="0"/>
              <a:t> </a:t>
            </a:r>
            <a:r>
              <a:rPr lang="en-US" sz="2000" b="1" i="1" dirty="0" err="1"/>
              <a:t>anëtarësimit</a:t>
            </a:r>
            <a:endParaRPr lang="en-US" sz="2000" b="1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20DD73-3FED-07CD-359E-BD0AB207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FB7EB8-3F47-F36C-AE00-818242303563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E909CA9-2664-7A27-56AC-D09349ABB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263202"/>
              </p:ext>
            </p:extLst>
          </p:nvPr>
        </p:nvGraphicFramePr>
        <p:xfrm>
          <a:off x="403062" y="2735481"/>
          <a:ext cx="11385874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2937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5692937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85520">
                <a:tc>
                  <a:txBody>
                    <a:bodyPr/>
                    <a:lstStyle/>
                    <a:p>
                      <a:r>
                        <a:rPr lang="en-US" sz="1700" dirty="0" err="1"/>
                        <a:t>Ngritja</a:t>
                      </a:r>
                      <a:r>
                        <a:rPr lang="en-US" sz="1700" dirty="0"/>
                        <a:t> e </a:t>
                      </a:r>
                      <a:r>
                        <a:rPr lang="en-US" sz="1700" dirty="0" err="1"/>
                        <a:t>institucionit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përgjegjës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-private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/>
                        <a:t>Pritet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të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krijohet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një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institucion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ri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përgjegjës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për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publike</a:t>
                      </a:r>
                      <a:r>
                        <a:rPr lang="en-US" sz="1700" dirty="0"/>
                        <a:t> private, </a:t>
                      </a:r>
                      <a:r>
                        <a:rPr lang="en-US" sz="1700" dirty="0" err="1"/>
                        <a:t>siç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parashikohet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nga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Ligji</a:t>
                      </a:r>
                      <a:r>
                        <a:rPr lang="en-US" sz="1700" dirty="0"/>
                        <a:t> nr. 88, </a:t>
                      </a:r>
                      <a:r>
                        <a:rPr lang="en-US" sz="1700" dirty="0" err="1"/>
                        <a:t>datë</a:t>
                      </a:r>
                      <a:r>
                        <a:rPr lang="en-US" sz="1700" dirty="0"/>
                        <a:t> 12.12.2025 "Për </a:t>
                      </a:r>
                      <a:r>
                        <a:rPr lang="en-US" sz="1700" dirty="0" err="1"/>
                        <a:t>koncesionet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dhe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partneritetin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publik</a:t>
                      </a:r>
                      <a:r>
                        <a:rPr lang="en-US" sz="1700" dirty="0"/>
                        <a:t> </a:t>
                      </a:r>
                      <a:r>
                        <a:rPr lang="en-US" sz="1700" dirty="0" err="1"/>
                        <a:t>privat</a:t>
                      </a:r>
                      <a:r>
                        <a:rPr lang="en-US" sz="1700" dirty="0"/>
                        <a:t>.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Aktualisht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projevendimi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i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cili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do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të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ngrejë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këtë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institucion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,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pritet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të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finalizohet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së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shpejti.Dërguar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SIGMA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për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një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vlerësim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 </a:t>
                      </a:r>
                      <a:r>
                        <a:rPr lang="en-US" sz="1700" dirty="0" err="1">
                          <a:solidFill>
                            <a:schemeClr val="accent4"/>
                          </a:solidFill>
                        </a:rPr>
                        <a:t>pozitiv</a:t>
                      </a:r>
                      <a:r>
                        <a:rPr lang="en-US" sz="1700" dirty="0">
                          <a:solidFill>
                            <a:schemeClr val="accent4"/>
                          </a:solidFill>
                        </a:rPr>
                        <a:t>.</a:t>
                      </a:r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err="1"/>
                        <a:t>Rritja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kapaciteteve</a:t>
                      </a:r>
                      <a:r>
                        <a:rPr lang="en-US" dirty="0"/>
                        <a:t> në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koncesioneve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PPP-</a:t>
                      </a:r>
                      <a:r>
                        <a:rPr lang="en-US" dirty="0" err="1"/>
                        <a:t>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 </a:t>
                      </a:r>
                      <a:r>
                        <a:rPr lang="en-US" dirty="0" err="1"/>
                        <a:t>hyrjen</a:t>
                      </a:r>
                      <a:r>
                        <a:rPr lang="en-US" dirty="0"/>
                        <a:t> në </a:t>
                      </a:r>
                      <a:r>
                        <a:rPr lang="en-US" dirty="0" err="1"/>
                        <a:t>fuqi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Ligjit</a:t>
                      </a:r>
                      <a:r>
                        <a:rPr lang="en-US" dirty="0"/>
                        <a:t> 88/2025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ngritjen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institucionit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përgjegjës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koncesionet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partneritetin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publik-privat</a:t>
                      </a:r>
                      <a:r>
                        <a:rPr lang="en-US" dirty="0"/>
                        <a:t>, do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kryhet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vlerësim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nevojave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kapacitete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këtë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institucion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80212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Zhvillim </a:t>
                      </a:r>
                      <a:r>
                        <a:rPr lang="en-US" dirty="0" err="1"/>
                        <a:t>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analize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vlerësimit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nevojave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trajnim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stafit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baseline="0" dirty="0"/>
                        <a:t> MM, AKSIK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Zhvillimi pas </a:t>
                      </a:r>
                      <a:r>
                        <a:rPr lang="en-US" dirty="0" err="1"/>
                        <a:t>hyrjes</a:t>
                      </a:r>
                      <a:r>
                        <a:rPr lang="en-US" dirty="0"/>
                        <a:t> në </a:t>
                      </a:r>
                      <a:r>
                        <a:rPr lang="en-US" dirty="0" err="1"/>
                        <a:t>fuqi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ndryshimeve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Ligjit</a:t>
                      </a:r>
                      <a:r>
                        <a:rPr lang="en-US" baseline="0" dirty="0"/>
                        <a:t> 36/2020.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582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764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48CB0-7376-FAC4-2CF1-2D0B11DDE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51B75B0-48A8-58C3-D54E-CF95CAD4AC33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6C4994-333A-4AB0-C3B8-7147F6BAEACC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D5EC2A8-6D98-8128-CDA5-90FF393DDFD7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C2FC78-47E0-6E4F-97AA-C0D385E7A85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18205FB8-88D1-43B1-EC62-C62C0F5B8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 Light" panose="020F0302020204030204"/>
              </a:rPr>
              <a:t>PIKETA MBYLLËSE PËR KAPITULLIN 5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4FD8D-5477-51C8-346E-59CA260BB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820574"/>
            <a:ext cx="11654287" cy="635214"/>
          </a:xfrm>
        </p:spPr>
        <p:txBody>
          <a:bodyPr>
            <a:normAutofit lnSpcReduction="10000"/>
          </a:bodyPr>
          <a:lstStyle/>
          <a:p>
            <a:pPr marL="342900" marR="0" lvl="0" indent="-3429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Shqipëria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demonstron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dhëna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solide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një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prokurimi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publik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drejtë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transparent,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cili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ofron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vlerë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konkurrencë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dhe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mbrojtje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fortë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kundër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korrupsionit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C3ABBF-16F6-AA16-7AA8-3FF44E7B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7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4A7110-CB80-A07D-3919-C1F9B958E0C9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596899"/>
              </p:ext>
            </p:extLst>
          </p:nvPr>
        </p:nvGraphicFramePr>
        <p:xfrm>
          <a:off x="31678" y="2394407"/>
          <a:ext cx="12160322" cy="4499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0161">
                  <a:extLst>
                    <a:ext uri="{9D8B030D-6E8A-4147-A177-3AD203B41FA5}">
                      <a16:colId xmlns:a16="http://schemas.microsoft.com/office/drawing/2014/main" val="1509530655"/>
                    </a:ext>
                  </a:extLst>
                </a:gridCol>
                <a:gridCol w="6080161">
                  <a:extLst>
                    <a:ext uri="{9D8B030D-6E8A-4147-A177-3AD203B41FA5}">
                      <a16:colId xmlns:a16="http://schemas.microsoft.com/office/drawing/2014/main" val="156349351"/>
                    </a:ext>
                  </a:extLst>
                </a:gridCol>
              </a:tblGrid>
              <a:tr h="384538">
                <a:tc>
                  <a:txBody>
                    <a:bodyPr/>
                    <a:lstStyle/>
                    <a:p>
                      <a:r>
                        <a:rPr lang="en-US" dirty="0"/>
                        <a:t>Masa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Statusi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843"/>
                  </a:ext>
                </a:extLst>
              </a:tr>
              <a:tr h="948176">
                <a:tc>
                  <a:txBody>
                    <a:bodyPr/>
                    <a:lstStyle/>
                    <a:p>
                      <a:r>
                        <a:rPr lang="en-US" dirty="0" err="1"/>
                        <a:t>Finalizimi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</a:t>
                      </a:r>
                      <a:r>
                        <a:rPr lang="en-US" dirty="0" err="1"/>
                        <a:t>jë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raporti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statistikor</a:t>
                      </a:r>
                      <a:r>
                        <a:rPr lang="en-US" dirty="0"/>
                        <a:t> që </a:t>
                      </a:r>
                      <a:r>
                        <a:rPr lang="en-US" dirty="0" err="1"/>
                        <a:t>përmban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dhëna</a:t>
                      </a:r>
                      <a:r>
                        <a:rPr lang="en-US" dirty="0"/>
                        <a:t> mbi </a:t>
                      </a:r>
                      <a:r>
                        <a:rPr lang="en-US" dirty="0" err="1"/>
                        <a:t>performancën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sistemit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, procedurat në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mbrojtjes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sigurisë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ankimit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administrativ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rastet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korrupsionit</a:t>
                      </a:r>
                      <a:r>
                        <a:rPr lang="en-US" dirty="0"/>
                        <a:t> në </a:t>
                      </a:r>
                      <a:r>
                        <a:rPr lang="en-US" dirty="0" err="1"/>
                        <a:t>fushën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publik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vitet</a:t>
                      </a:r>
                      <a:r>
                        <a:rPr lang="en-US" dirty="0"/>
                        <a:t> 2022-2025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Është </a:t>
                      </a:r>
                      <a:r>
                        <a:rPr lang="en-US" dirty="0" err="1"/>
                        <a:t>përgatitur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dirty="0"/>
                        <a:t> info‑</a:t>
                      </a:r>
                      <a:r>
                        <a:rPr lang="en-US" dirty="0" err="1"/>
                        <a:t>notë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përkatëse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75817"/>
                  </a:ext>
                </a:extLst>
              </a:tr>
              <a:tr h="948176">
                <a:tc>
                  <a:txBody>
                    <a:bodyPr/>
                    <a:lstStyle/>
                    <a:p>
                      <a:r>
                        <a:rPr lang="en-US" dirty="0" err="1"/>
                        <a:t>Miratimi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një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metodologjie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për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vlerësimin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rriskut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korrupsionit</a:t>
                      </a:r>
                      <a:r>
                        <a:rPr lang="en-US" baseline="0" dirty="0"/>
                        <a:t> në 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Metodologjia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është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përfunduar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është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publikuar</a:t>
                      </a:r>
                      <a:r>
                        <a:rPr lang="en-US" baseline="0" dirty="0"/>
                        <a:t>.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Ndërkohë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është duke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vijuar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puna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për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vlerësimin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riskut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korrupsionit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në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nivel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makro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(e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cila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po 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kryen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APP duke u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bazuar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në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dhënat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marra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nga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Sistemi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i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Prokurimit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Elektronik),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si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dhe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në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nivel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mikro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duke 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pilotuar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atë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me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Operatorin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e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Blerjeve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të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00B050"/>
                          </a:solidFill>
                        </a:rPr>
                        <a:t>Përqendruara</a:t>
                      </a:r>
                      <a:r>
                        <a:rPr lang="en-US" baseline="0" dirty="0">
                          <a:solidFill>
                            <a:srgbClr val="00B050"/>
                          </a:solidFill>
                        </a:rPr>
                        <a:t>.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451680"/>
                  </a:ext>
                </a:extLst>
              </a:tr>
              <a:tr h="948176">
                <a:tc>
                  <a:txBody>
                    <a:bodyPr/>
                    <a:lstStyle/>
                    <a:p>
                      <a:r>
                        <a:rPr lang="en-US" dirty="0" err="1"/>
                        <a:t>Përfundimi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një</a:t>
                      </a:r>
                      <a:r>
                        <a:rPr lang="en-US" baseline="0" dirty="0"/>
                        <a:t> model </a:t>
                      </a:r>
                      <a:r>
                        <a:rPr lang="en-US" baseline="0" dirty="0" err="1"/>
                        <a:t>plani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integriteti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për</a:t>
                      </a:r>
                      <a:r>
                        <a:rPr lang="en-US" baseline="0" dirty="0"/>
                        <a:t> AK/EK me </a:t>
                      </a:r>
                      <a:r>
                        <a:rPr lang="en-US" baseline="0" dirty="0" err="1"/>
                        <a:t>një</a:t>
                      </a:r>
                      <a:r>
                        <a:rPr lang="en-US" baseline="0" dirty="0"/>
                        <a:t> focus </a:t>
                      </a:r>
                      <a:r>
                        <a:rPr lang="en-US" baseline="0" dirty="0" err="1"/>
                        <a:t>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veçantë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integriteti</a:t>
                      </a:r>
                      <a:r>
                        <a:rPr lang="en-US" baseline="0" dirty="0"/>
                        <a:t> në </a:t>
                      </a:r>
                      <a:r>
                        <a:rPr lang="en-US" baseline="0" dirty="0" err="1"/>
                        <a:t>proceset</a:t>
                      </a:r>
                      <a:r>
                        <a:rPr lang="en-US" baseline="0" dirty="0"/>
                        <a:t> e </a:t>
                      </a:r>
                      <a:r>
                        <a:rPr lang="en-US" baseline="0" dirty="0" err="1"/>
                        <a:t>prokurimit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 në </a:t>
                      </a:r>
                      <a:r>
                        <a:rPr lang="en-US" dirty="0" err="1"/>
                        <a:t>bashkëpunim</a:t>
                      </a:r>
                      <a:r>
                        <a:rPr lang="en-US" dirty="0"/>
                        <a:t> me MAPA </a:t>
                      </a:r>
                      <a:r>
                        <a:rPr lang="en-US" dirty="0" err="1"/>
                        <a:t>dhe</a:t>
                      </a:r>
                      <a:r>
                        <a:rPr lang="en-US" dirty="0"/>
                        <a:t> IDM është duke </a:t>
                      </a:r>
                      <a:r>
                        <a:rPr lang="en-US" dirty="0" err="1"/>
                        <a:t>punuar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për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hartimin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një</a:t>
                      </a:r>
                      <a:r>
                        <a:rPr lang="en-US" dirty="0"/>
                        <a:t> model </a:t>
                      </a:r>
                      <a:r>
                        <a:rPr lang="en-US" dirty="0" err="1"/>
                        <a:t>plani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integriteti</a:t>
                      </a:r>
                      <a:r>
                        <a:rPr lang="en-US" dirty="0"/>
                        <a:t> që </a:t>
                      </a:r>
                      <a:r>
                        <a:rPr lang="en-US" dirty="0" err="1"/>
                        <a:t>lidhet</a:t>
                      </a:r>
                      <a:r>
                        <a:rPr lang="en-US" dirty="0"/>
                        <a:t> me </a:t>
                      </a:r>
                      <a:r>
                        <a:rPr lang="en-US" dirty="0" err="1"/>
                        <a:t>zhvillimin</a:t>
                      </a:r>
                      <a:r>
                        <a:rPr lang="en-US" dirty="0"/>
                        <a:t> e </a:t>
                      </a:r>
                      <a:r>
                        <a:rPr lang="en-US" dirty="0" err="1"/>
                        <a:t>procedurave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të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prokurimit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autoritetet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kontraktore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869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0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9121B-580A-80D7-F585-D4F670795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3818193-FBB8-5250-CB0E-4D322A580DDC}"/>
              </a:ext>
            </a:extLst>
          </p:cNvPr>
          <p:cNvSpPr txBox="1">
            <a:spLocks/>
          </p:cNvSpPr>
          <p:nvPr/>
        </p:nvSpPr>
        <p:spPr bwMode="auto">
          <a:xfrm>
            <a:off x="403062" y="2081330"/>
            <a:ext cx="11129319" cy="4275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F5494"/>
              </a:buClr>
              <a:buSzPct val="120000"/>
              <a:buFont typeface="Arial" pitchFamily="34" charset="0"/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D54DD-2FFB-8AB7-A14A-94395AE37E15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01E1A14-ABFE-441B-5AE2-DFB3ABBEA0B6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6BA7FB1-7312-6083-9465-3DA5295BBF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B7573059-42A6-481B-D7B8-CDCA281D5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625"/>
            <a:ext cx="10515600" cy="36399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alibri Light" panose="020F0302020204030204"/>
              </a:rPr>
              <a:t>SFIDAT E ARDHSHME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75564-56BF-D5D4-B0B6-8328267F8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61" y="1980391"/>
            <a:ext cx="11129319" cy="4351338"/>
          </a:xfrm>
        </p:spPr>
        <p:txBody>
          <a:bodyPr>
            <a:norm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/>
              <a:t>Realizimi</a:t>
            </a:r>
            <a:r>
              <a:rPr lang="en-US" sz="2000" dirty="0"/>
              <a:t> e </a:t>
            </a:r>
            <a:r>
              <a:rPr lang="en-US" sz="2000" dirty="0" err="1"/>
              <a:t>ndryshimeve</a:t>
            </a:r>
            <a:r>
              <a:rPr lang="en-US" sz="2000" dirty="0"/>
              <a:t> </a:t>
            </a:r>
            <a:r>
              <a:rPr lang="en-US" sz="2000" dirty="0" err="1"/>
              <a:t>ligjore</a:t>
            </a:r>
            <a:r>
              <a:rPr lang="en-US" sz="2000" dirty="0"/>
              <a:t> në </a:t>
            </a:r>
            <a:r>
              <a:rPr lang="en-US" sz="2000" dirty="0" err="1"/>
              <a:t>fushën</a:t>
            </a:r>
            <a:r>
              <a:rPr lang="en-US" sz="2000" dirty="0"/>
              <a:t> e </a:t>
            </a:r>
            <a:r>
              <a:rPr lang="en-US" sz="2000" dirty="0" err="1"/>
              <a:t>prokurimit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, </a:t>
            </a:r>
            <a:r>
              <a:rPr lang="en-US" sz="2000" dirty="0" err="1"/>
              <a:t>koncesioneve</a:t>
            </a:r>
            <a:r>
              <a:rPr lang="en-US" sz="2000" dirty="0"/>
              <a:t>/PPP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prokurimeve</a:t>
            </a:r>
            <a:r>
              <a:rPr lang="en-US" sz="2000" dirty="0"/>
              <a:t> në </a:t>
            </a:r>
            <a:r>
              <a:rPr lang="en-US" sz="2000" dirty="0" err="1"/>
              <a:t>fushën</a:t>
            </a:r>
            <a:r>
              <a:rPr lang="en-US" sz="2000" dirty="0"/>
              <a:t> e </a:t>
            </a:r>
            <a:r>
              <a:rPr lang="en-US" sz="2000" dirty="0" err="1"/>
              <a:t>mbrojtjes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sigurisë</a:t>
            </a:r>
            <a:r>
              <a:rPr lang="en-US" sz="2000" dirty="0"/>
              <a:t>, me </a:t>
            </a:r>
            <a:r>
              <a:rPr lang="en-US" sz="2000" dirty="0" err="1"/>
              <a:t>dakordësinë</a:t>
            </a:r>
            <a:r>
              <a:rPr lang="en-US" sz="2000" dirty="0"/>
              <a:t> e KE, </a:t>
            </a:r>
            <a:r>
              <a:rPr lang="en-US" sz="2000" dirty="0" err="1"/>
              <a:t>brenda</a:t>
            </a:r>
            <a:r>
              <a:rPr lang="en-US" sz="2000" dirty="0"/>
              <a:t> </a:t>
            </a:r>
            <a:r>
              <a:rPr lang="en-US" sz="2000" dirty="0" err="1"/>
              <a:t>gjysmës</a:t>
            </a:r>
            <a:r>
              <a:rPr lang="en-US" sz="2000" dirty="0"/>
              <a:t> </a:t>
            </a:r>
            <a:r>
              <a:rPr lang="en-US" sz="2000" dirty="0" err="1"/>
              <a:t>së</a:t>
            </a:r>
            <a:r>
              <a:rPr lang="en-US" sz="2000" dirty="0"/>
              <a:t> pare </a:t>
            </a:r>
            <a:r>
              <a:rPr lang="en-US" sz="2000" dirty="0" err="1"/>
              <a:t>të</a:t>
            </a:r>
            <a:r>
              <a:rPr lang="en-US" sz="2000" dirty="0"/>
              <a:t> 2026.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/>
              <a:t>Vijimi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procesit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profesionalizimit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certifikimit</a:t>
            </a:r>
            <a:r>
              <a:rPr lang="en-US" sz="2000" dirty="0"/>
              <a:t> në </a:t>
            </a:r>
            <a:r>
              <a:rPr lang="en-US" sz="2000" dirty="0" err="1"/>
              <a:t>fushën</a:t>
            </a:r>
            <a:r>
              <a:rPr lang="en-US" sz="2000" dirty="0"/>
              <a:t> e </a:t>
            </a:r>
            <a:r>
              <a:rPr lang="en-US" sz="2000" dirty="0" err="1"/>
              <a:t>prokurimit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/>
              <a:t>Ngritja</a:t>
            </a:r>
            <a:r>
              <a:rPr lang="en-US" sz="2000" dirty="0"/>
              <a:t> e </a:t>
            </a:r>
            <a:r>
              <a:rPr lang="en-US" sz="2000" dirty="0" err="1"/>
              <a:t>një</a:t>
            </a:r>
            <a:r>
              <a:rPr lang="en-US" sz="2000" dirty="0"/>
              <a:t> </a:t>
            </a:r>
            <a:r>
              <a:rPr lang="en-US" sz="2000" dirty="0" err="1"/>
              <a:t>institucioni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ri</a:t>
            </a:r>
            <a:r>
              <a:rPr lang="en-US" sz="2000" dirty="0"/>
              <a:t> </a:t>
            </a:r>
            <a:r>
              <a:rPr lang="en-US" sz="2000" dirty="0" err="1"/>
              <a:t>përgjegjës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err="1"/>
              <a:t>koncesionet</a:t>
            </a:r>
            <a:r>
              <a:rPr lang="en-US" sz="2000" dirty="0"/>
              <a:t>/PPP në </a:t>
            </a:r>
            <a:r>
              <a:rPr lang="en-US" sz="2000" dirty="0" err="1"/>
              <a:t>zbatim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Ligjit</a:t>
            </a:r>
            <a:r>
              <a:rPr lang="en-US" sz="2000" dirty="0"/>
              <a:t> nr.88/2025.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/>
              <a:t>Hartimi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një</a:t>
            </a:r>
            <a:r>
              <a:rPr lang="en-US" sz="2000" dirty="0"/>
              <a:t> model </a:t>
            </a:r>
            <a:r>
              <a:rPr lang="en-US" sz="2000" dirty="0" err="1"/>
              <a:t>plani</a:t>
            </a:r>
            <a:r>
              <a:rPr lang="en-US" sz="2000" dirty="0"/>
              <a:t> </a:t>
            </a:r>
            <a:r>
              <a:rPr lang="en-US" sz="2000" dirty="0" err="1"/>
              <a:t>integriteti</a:t>
            </a:r>
            <a:r>
              <a:rPr lang="en-US" sz="2000" dirty="0"/>
              <a:t>, në </a:t>
            </a:r>
            <a:r>
              <a:rPr lang="en-US" sz="2000" dirty="0" err="1"/>
              <a:t>bashkëpunim</a:t>
            </a:r>
            <a:r>
              <a:rPr lang="en-US" sz="2000" dirty="0"/>
              <a:t> me MAPA.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sz="2000" dirty="0" err="1"/>
              <a:t>Anëtarësimi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Shqipërisë</a:t>
            </a:r>
            <a:r>
              <a:rPr lang="en-US" sz="2000" dirty="0"/>
              <a:t> në </a:t>
            </a:r>
            <a:r>
              <a:rPr lang="en-US" sz="2000" dirty="0" err="1"/>
              <a:t>Marrëveshjen</a:t>
            </a:r>
            <a:r>
              <a:rPr lang="en-US" sz="2000" dirty="0"/>
              <a:t> e OBT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err="1"/>
              <a:t>Prokurimin</a:t>
            </a:r>
            <a:r>
              <a:rPr lang="en-US" sz="2000" dirty="0"/>
              <a:t> </a:t>
            </a:r>
            <a:r>
              <a:rPr lang="en-US" sz="2000" dirty="0" err="1"/>
              <a:t>Qeveritar</a:t>
            </a:r>
            <a:r>
              <a:rPr lang="en-US" sz="2000" dirty="0"/>
              <a:t> (GPA).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0CF9CE-BB48-7402-4D0F-28CFF00F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EB9D6-4013-4642-B081-11F25EBBB0AE}" type="slidenum">
              <a:rPr lang="en-US" smtClean="0"/>
              <a:t>8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149534-06AE-E1FC-242D-7B226B40BEF9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REPUBLIKA E SHQIPËRISË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94836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>
            <a:extLst>
              <a:ext uri="{FF2B5EF4-FFF2-40B4-BE49-F238E27FC236}">
                <a16:creationId xmlns:a16="http://schemas.microsoft.com/office/drawing/2014/main" id="{1C37A325-8BA1-4914-A562-57ABE9A60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3991" y="2744620"/>
            <a:ext cx="533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Faleminderit</a:t>
            </a:r>
            <a:r>
              <a:rPr kumimoji="0" lang="sr-Latn-CS" sz="2800" b="0" i="1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CS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5818B8-0CA5-4CEA-99E7-662A460060A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955CAE2-82F8-4DA3-A4F9-CD0607587596}"/>
              </a:ext>
            </a:extLst>
          </p:cNvPr>
          <p:cNvGrpSpPr/>
          <p:nvPr/>
        </p:nvGrpSpPr>
        <p:grpSpPr>
          <a:xfrm>
            <a:off x="486032" y="170279"/>
            <a:ext cx="11129318" cy="1028626"/>
            <a:chOff x="0" y="170279"/>
            <a:chExt cx="9144000" cy="102862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73FD52D-B20A-4013-A784-6141D7934864}"/>
                </a:ext>
              </a:extLst>
            </p:cNvPr>
            <p:cNvCxnSpPr/>
            <p:nvPr/>
          </p:nvCxnSpPr>
          <p:spPr>
            <a:xfrm>
              <a:off x="0" y="1198905"/>
              <a:ext cx="9144000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</p:cxn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E8ABB4F-8492-4EC4-ADA6-7C7D5CBA21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251"/>
            <a:stretch/>
          </p:blipFill>
          <p:spPr>
            <a:xfrm>
              <a:off x="3616752" y="170279"/>
              <a:ext cx="1653498" cy="948119"/>
            </a:xfrm>
            <a:prstGeom prst="rect">
              <a:avLst/>
            </a:prstGeom>
            <a:solidFill>
              <a:sysClr val="window" lastClr="FFFFFF"/>
            </a:solidFill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2EEE7BAE-E41A-4900-9074-C2BAD9F188CD}"/>
              </a:ext>
            </a:extLst>
          </p:cNvPr>
          <p:cNvSpPr/>
          <p:nvPr/>
        </p:nvSpPr>
        <p:spPr>
          <a:xfrm>
            <a:off x="4605556" y="1082288"/>
            <a:ext cx="3020037" cy="400110"/>
          </a:xfrm>
          <a:prstGeom prst="rect">
            <a:avLst/>
          </a:prstGeom>
          <a:solidFill>
            <a:sysClr val="window" lastClr="FFFFFF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REPUBLIKA E SHQIPËRISË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1000" b="1" i="0" u="none" strike="noStrike" kern="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t>AGJENCIA E PROKURIMIT PUBLIK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78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4690</TotalTime>
  <Words>1231</Words>
  <Application>Microsoft Office PowerPoint</Application>
  <PresentationFormat>Widescreen</PresentationFormat>
  <Paragraphs>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Wingdings</vt:lpstr>
      <vt:lpstr>Office Theme</vt:lpstr>
      <vt:lpstr>2_Office Theme</vt:lpstr>
      <vt:lpstr>1_Office Theme</vt:lpstr>
      <vt:lpstr> PËRMBUSHJA E PIKETAVE TË PËRKOHSHME PËRMBYLLËSE PËR  KAPITULLIN 5 - PROKURIMI PUBLIK   </vt:lpstr>
      <vt:lpstr>PIKETA MBYLLËSE PËR KAPITULLIN 5</vt:lpstr>
      <vt:lpstr>PIKETA MBYLLËSE PËR KAPITULLIN 5</vt:lpstr>
      <vt:lpstr>PIKETA MBYLLËSE PËR KAPITULLIN 5</vt:lpstr>
      <vt:lpstr>PIKETA MBYLLËSE PËR KAPITULLIN 5</vt:lpstr>
      <vt:lpstr>PIKETA MBYLLËSE PËR KAPITULLIN 5</vt:lpstr>
      <vt:lpstr>PIKETA MBYLLËSE PËR KAPITULLIN 5</vt:lpstr>
      <vt:lpstr>SFIDAT E ARDHSHME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</dc:creator>
  <cp:lastModifiedBy>Geri Pilaca</cp:lastModifiedBy>
  <cp:revision>258</cp:revision>
  <cp:lastPrinted>2022-11-11T09:32:28Z</cp:lastPrinted>
  <dcterms:created xsi:type="dcterms:W3CDTF">2022-10-27T07:02:52Z</dcterms:created>
  <dcterms:modified xsi:type="dcterms:W3CDTF">2026-06-16T13:43:48Z</dcterms:modified>
</cp:coreProperties>
</file>