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1" r:id="rId4"/>
    <p:sldId id="258" r:id="rId5"/>
    <p:sldId id="259" r:id="rId6"/>
    <p:sldId id="260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2F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FF8DDF-F230-CA18-792E-A03515A4366D}" v="408" dt="2026-04-09T09:15:07.283"/>
    <p1510:client id="{F8C2B391-266F-AE2B-947F-DE70EEECE8F5}" v="42" dt="2026-04-09T09:57:01.3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E18F6E8B-15ED-43C7-94BA-91549A651C7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3363" y="577333"/>
            <a:ext cx="5150802" cy="557441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b="1" cap="all" dirty="0">
                <a:latin typeface="Bahnschrift Condensed"/>
              </a:rPr>
              <a:t>PROCESI I </a:t>
            </a:r>
            <a:br>
              <a:rPr lang="en-US" sz="4800" b="1" cap="all" dirty="0">
                <a:latin typeface="Bahnschrift Condensed"/>
              </a:rPr>
            </a:br>
            <a:r>
              <a:rPr lang="en-US" sz="4800" b="1" cap="all" dirty="0">
                <a:latin typeface="Bahnschrift Condensed"/>
              </a:rPr>
              <a:t>BASHKË-KRIJIMIT, </a:t>
            </a:r>
            <a:br>
              <a:rPr lang="en-US" sz="4800" b="1" cap="all" dirty="0">
                <a:latin typeface="Bahnschrift Condensed"/>
              </a:rPr>
            </a:br>
            <a:r>
              <a:rPr lang="en-US" sz="4800" b="1" cap="all" dirty="0">
                <a:latin typeface="Bahnschrift Condensed"/>
              </a:rPr>
              <a:t>PLANI KOMBËTAR I VEPRIMIT OGP </a:t>
            </a:r>
            <a:br>
              <a:rPr lang="en-US" sz="4800" b="1" cap="all" dirty="0">
                <a:latin typeface="Bahnschrift Condensed"/>
              </a:rPr>
            </a:br>
            <a:r>
              <a:rPr lang="en-US" sz="4800" b="1" cap="all" dirty="0">
                <a:latin typeface="Bahnschrift Condensed"/>
              </a:rPr>
              <a:t>2026-2030”- </a:t>
            </a:r>
            <a:br>
              <a:rPr lang="en-US" sz="4800" b="1" cap="all" dirty="0">
                <a:latin typeface="Bahnschrift Condensed"/>
              </a:rPr>
            </a:br>
            <a:r>
              <a:rPr lang="en-US" sz="4800" b="1" cap="all" dirty="0">
                <a:latin typeface="Bahnschrift Condensed"/>
              </a:rPr>
              <a:t>MINISTRIA E DREJTËSISË “AKSESI NË DREJTËSI”</a:t>
            </a:r>
            <a:endParaRPr lang="en-US" sz="4800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048031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Rectangle 39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089A89A-1E9C-4761-9DFF-53C275FBF87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0" y="257770"/>
            <a:ext cx="4837176" cy="297996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0" y="3462252"/>
            <a:ext cx="4837176" cy="297996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ack and white illustration of a building&#10;&#10;AI-generated content may be incorrect.">
            <a:extLst>
              <a:ext uri="{FF2B5EF4-FFF2-40B4-BE49-F238E27FC236}">
                <a16:creationId xmlns:a16="http://schemas.microsoft.com/office/drawing/2014/main" id="{8EB42B9D-7FE7-93E3-676B-D4F80CDA99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8977" y="578098"/>
            <a:ext cx="3335955" cy="2552007"/>
          </a:xfrm>
          <a:prstGeom prst="rect">
            <a:avLst/>
          </a:prstGeom>
        </p:spPr>
      </p:pic>
      <p:pic>
        <p:nvPicPr>
          <p:cNvPr id="5" name="Picture 4" descr="A black sign with white text&#10;&#10;AI-generated content may be incorrect.">
            <a:extLst>
              <a:ext uri="{FF2B5EF4-FFF2-40B4-BE49-F238E27FC236}">
                <a16:creationId xmlns:a16="http://schemas.microsoft.com/office/drawing/2014/main" id="{6FD911BD-F4B3-EEE4-8FEE-74941DCC5C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4539" y="3680169"/>
            <a:ext cx="2564831" cy="2552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0EC450-9276-73BE-FC24-B795DABF0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pPr algn="ctr"/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Bashkë-krijimit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Hartimin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Planit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Kombëtar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Veprimit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OGP 2026–2030,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komponentin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Aksesi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Drejtësi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0D99A-D17D-A2CB-2006-D75033A37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265" y="2586391"/>
            <a:ext cx="10793554" cy="389668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just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këtë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kontekst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është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përgatitur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pyetësori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përputhje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parimet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OGP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fushën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përgjegjësisë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Ministrisë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Drejtësisë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përbën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instrument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kyç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mbledhjen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sistematike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dhënave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duke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kombinuar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qasje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sasiore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cilësore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ofruar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panoramë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plotë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situatës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aktuale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prioriteteve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përmirësim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Nga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dhënave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rezulton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pyetësor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kanë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marrë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pjesë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gjithsej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98 </a:t>
            </a:r>
            <a:r>
              <a:rPr lang="en-US" sz="16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6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anketuar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shpërndarë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poshtë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Institucione</a:t>
            </a:r>
            <a:r>
              <a:rPr lang="en-US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publike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39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anketuar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accent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chemeClr val="accent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39.8%</a:t>
            </a:r>
            <a:r>
              <a:rPr lang="en-US" sz="1800" dirty="0">
                <a:solidFill>
                  <a:schemeClr val="accent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Organizata</a:t>
            </a:r>
            <a:r>
              <a:rPr lang="en-US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shoqërisë</a:t>
            </a:r>
            <a:r>
              <a:rPr lang="en-US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civile (OSHC)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28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anketuar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accent2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chemeClr val="accent2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28.6%</a:t>
            </a:r>
            <a:r>
              <a:rPr lang="en-US" sz="1800" dirty="0">
                <a:solidFill>
                  <a:schemeClr val="accent2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Qytetarë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18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anketuar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732F0A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rgbClr val="732F0A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18.4%</a:t>
            </a:r>
            <a:r>
              <a:rPr lang="en-US" sz="1800" dirty="0">
                <a:solidFill>
                  <a:srgbClr val="732F0A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800" dirty="0">
              <a:solidFill>
                <a:srgbClr val="732F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Profesionistë</a:t>
            </a:r>
            <a:r>
              <a:rPr lang="en-US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drejtësisë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6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anketuar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C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rgbClr val="C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6.1%</a:t>
            </a:r>
            <a:r>
              <a:rPr lang="en-US" sz="1800" dirty="0">
                <a:solidFill>
                  <a:srgbClr val="C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Akademikë</a:t>
            </a:r>
            <a:r>
              <a:rPr lang="en-US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Studiues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4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anketuar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accent6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chemeClr val="accent6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4.1%</a:t>
            </a:r>
            <a:r>
              <a:rPr lang="en-US" sz="1800" dirty="0">
                <a:solidFill>
                  <a:schemeClr val="accent6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8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Tjetër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3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anketuar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accent5">
                    <a:lumMod val="76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chemeClr val="accent5">
                    <a:lumMod val="76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3.1%</a:t>
            </a:r>
            <a:r>
              <a:rPr lang="en-US" sz="1800" dirty="0">
                <a:solidFill>
                  <a:schemeClr val="accent5">
                    <a:lumMod val="76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800" dirty="0">
              <a:solidFill>
                <a:schemeClr val="accent5">
                  <a:lumMod val="76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graph of different colored squares&#10;&#10;AI-generated content may be incorrect.">
            <a:extLst>
              <a:ext uri="{FF2B5EF4-FFF2-40B4-BE49-F238E27FC236}">
                <a16:creationId xmlns:a16="http://schemas.microsoft.com/office/drawing/2014/main" id="{02E68E99-7D41-D0DE-8F11-08DFF082E2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9790" y="4153402"/>
            <a:ext cx="3810000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244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4013C-B22B-91DA-C69B-5B2C822DF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039" y="672754"/>
            <a:ext cx="9942716" cy="1554480"/>
          </a:xfrm>
        </p:spPr>
        <p:txBody>
          <a:bodyPr anchor="ctr">
            <a:normAutofit/>
          </a:bodyPr>
          <a:lstStyle/>
          <a:p>
            <a:pPr algn="ctr"/>
            <a:r>
              <a:rPr lang="en-US" sz="2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Lidhur</a:t>
            </a:r>
            <a:r>
              <a:rPr lang="en-US" sz="2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2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pyetjen</a:t>
            </a:r>
            <a:r>
              <a:rPr lang="en-US" sz="2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2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pengesat</a:t>
            </a:r>
            <a:r>
              <a:rPr lang="en-US" sz="2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kryesore</a:t>
            </a:r>
            <a:r>
              <a:rPr lang="en-US" sz="2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b="1" dirty="0" err="1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US" sz="2800" b="1" dirty="0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aksesit</a:t>
            </a:r>
            <a:r>
              <a:rPr lang="en-US" sz="2800" b="1" dirty="0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drejtësi</a:t>
            </a:r>
            <a:r>
              <a:rPr lang="en-US" sz="2400" b="1" dirty="0">
                <a:highlight>
                  <a:srgbClr val="FFFFFF"/>
                </a:highlight>
                <a:latin typeface="Aptos"/>
              </a:rPr>
              <a:t/>
            </a:r>
            <a:br>
              <a:rPr lang="en-US" sz="2400" b="1" dirty="0">
                <a:highlight>
                  <a:srgbClr val="FFFFFF"/>
                </a:highlight>
                <a:latin typeface="Aptos"/>
              </a:rPr>
            </a:b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kuadër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identifikimit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sfidave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kryesore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hasin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qytetarët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aksesin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drejtësi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1800" dirty="0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përgjigjeve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(98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anketuar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1800" dirty="0" err="1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rezulton</a:t>
            </a:r>
            <a:r>
              <a:rPr lang="en-US" sz="1800" dirty="0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shpërndarja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mëposhtme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8D361C2-7A5A-6DC3-C656-BF6C2EDE9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212" y="2706707"/>
            <a:ext cx="10342371" cy="365605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800" b="1" dirty="0" err="1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Kohëzgjatja</a:t>
            </a:r>
            <a:r>
              <a:rPr lang="en-US" sz="1800" b="1" dirty="0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proceseve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gjyqësore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45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accent6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chemeClr val="accent6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45.9%</a:t>
            </a:r>
            <a:r>
              <a:rPr lang="en-US" sz="1800" dirty="0">
                <a:solidFill>
                  <a:schemeClr val="accent6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8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Mungesë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informacioni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ligjor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19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accent2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chemeClr val="accent2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19.4%</a:t>
            </a:r>
            <a:r>
              <a:rPr lang="en-US" sz="1800" dirty="0">
                <a:solidFill>
                  <a:schemeClr val="accent2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Kosto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financiare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12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accent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chemeClr val="accent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12.2%</a:t>
            </a:r>
            <a:r>
              <a:rPr lang="en-US" sz="1800" dirty="0">
                <a:solidFill>
                  <a:schemeClr val="accent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Mungesë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besimi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10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accent5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chemeClr val="accent5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10.2%</a:t>
            </a:r>
            <a:r>
              <a:rPr lang="en-US" sz="1800" dirty="0">
                <a:solidFill>
                  <a:schemeClr val="accent5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8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Procedura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komplikuara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7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C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rgbClr val="C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7.1%</a:t>
            </a:r>
            <a:r>
              <a:rPr lang="en-US" sz="1800" dirty="0">
                <a:solidFill>
                  <a:srgbClr val="C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Mungesë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ndihme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juridike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falas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4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7030A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rgbClr val="7030A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4.1%</a:t>
            </a:r>
            <a:r>
              <a:rPr lang="en-US" sz="1800" dirty="0">
                <a:solidFill>
                  <a:srgbClr val="7030A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Tjetër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3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732F0A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rgbClr val="732F0A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3.1%</a:t>
            </a:r>
            <a:r>
              <a:rPr lang="en-US" sz="1800" dirty="0">
                <a:solidFill>
                  <a:srgbClr val="732F0A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800" dirty="0">
              <a:solidFill>
                <a:srgbClr val="732F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Mungesë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aksesueshmërie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persona me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aftësi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kufizuara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1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>
                    <a:lumMod val="49000"/>
                    <a:lumOff val="51000"/>
                  </a:schemeClr>
                </a:solidFill>
                <a:highlight>
                  <a:srgbClr val="FFFFFF"/>
                </a:highlight>
              </a:rPr>
              <a:t>(</a:t>
            </a:r>
            <a:r>
              <a:rPr lang="en-US" sz="1800" b="1" dirty="0">
                <a:solidFill>
                  <a:schemeClr val="tx1">
                    <a:lumMod val="49000"/>
                    <a:lumOff val="51000"/>
                  </a:schemeClr>
                </a:solidFill>
                <a:highlight>
                  <a:srgbClr val="FFFFFF"/>
                </a:highlight>
              </a:rPr>
              <a:t>1.0%</a:t>
            </a:r>
            <a:r>
              <a:rPr lang="en-US" sz="1800" dirty="0">
                <a:solidFill>
                  <a:schemeClr val="tx1">
                    <a:lumMod val="49000"/>
                    <a:lumOff val="51000"/>
                  </a:schemeClr>
                </a:solidFill>
                <a:highlight>
                  <a:srgbClr val="FFFFFF"/>
                </a:highlight>
              </a:rPr>
              <a:t>)</a:t>
            </a:r>
            <a:endParaRPr lang="en-US" sz="1800" dirty="0">
              <a:solidFill>
                <a:schemeClr val="tx1">
                  <a:lumMod val="49000"/>
                  <a:lumOff val="51000"/>
                </a:schemeClr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4" descr="A graph of different colored squares">
            <a:extLst>
              <a:ext uri="{FF2B5EF4-FFF2-40B4-BE49-F238E27FC236}">
                <a16:creationId xmlns:a16="http://schemas.microsoft.com/office/drawing/2014/main" id="{D11CB51D-F96E-82C4-AA3F-1F309B5861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0333" y="3065751"/>
            <a:ext cx="4248370" cy="2651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080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F500E4-385F-401D-1F22-E8195A25C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Fushat</a:t>
            </a:r>
            <a:r>
              <a:rPr lang="en-US" sz="24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prioritare</a:t>
            </a:r>
            <a:r>
              <a:rPr lang="en-US" sz="24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për</a:t>
            </a:r>
            <a:r>
              <a:rPr lang="en-US" sz="24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përmirësimin</a:t>
            </a:r>
            <a:r>
              <a:rPr lang="en-US" sz="24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e </a:t>
            </a:r>
            <a:r>
              <a:rPr lang="en-US" sz="24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punës</a:t>
            </a:r>
            <a:r>
              <a:rPr lang="en-US" sz="24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së</a:t>
            </a:r>
            <a:r>
              <a:rPr lang="en-US" sz="24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Ministrisë</a:t>
            </a:r>
            <a:r>
              <a:rPr lang="en-US" sz="24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së</a:t>
            </a:r>
            <a:r>
              <a:rPr lang="en-US" sz="24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Drejtësisë</a:t>
            </a:r>
            <a:r>
              <a:rPr lang="en-US" sz="2400" b="1" dirty="0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/>
            </a:r>
            <a:br>
              <a:rPr lang="en-US" sz="2400" b="1" dirty="0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</a:b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përgjigjeve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anketuarve</a:t>
            </a:r>
            <a:r>
              <a:rPr lang="en-US" sz="1600" dirty="0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(98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anketuar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rezulton</a:t>
            </a:r>
            <a:r>
              <a:rPr lang="en-US" sz="1600" dirty="0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fushat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kryesore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ku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kërkohet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përmirësim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punës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Ministrisë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Drejtësisë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poshtë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67A47BB-DB59-4483-9B1B-5B0114190F7F}"/>
              </a:ext>
            </a:extLst>
          </p:cNvPr>
          <p:cNvSpPr txBox="1">
            <a:spLocks/>
          </p:cNvSpPr>
          <p:nvPr/>
        </p:nvSpPr>
        <p:spPr>
          <a:xfrm>
            <a:off x="643975" y="2686654"/>
            <a:ext cx="7944548" cy="3635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800" b="1" dirty="0" err="1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Përdorimi</a:t>
            </a:r>
            <a:r>
              <a:rPr lang="en-US" sz="1800" b="1" dirty="0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teknologjisë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dhënave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hapura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37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solidFill>
                  <a:srgbClr val="C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rreth</a:t>
            </a:r>
            <a:r>
              <a:rPr lang="en-US" sz="1800" b="1" dirty="0">
                <a:solidFill>
                  <a:srgbClr val="C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37.0%)</a:t>
            </a:r>
            <a:endParaRPr lang="en-US" sz="1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Pjesëmarrja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qytetarëve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shoqërisë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civile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35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accent6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solidFill>
                  <a:schemeClr val="accent6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rreth</a:t>
            </a:r>
            <a:r>
              <a:rPr lang="en-US" sz="1800" b="1" dirty="0">
                <a:solidFill>
                  <a:schemeClr val="accent6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35.0%)</a:t>
            </a:r>
            <a:endParaRPr lang="en-US" sz="18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Aksesi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drejtësi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12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accent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solidFill>
                  <a:schemeClr val="accent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rreth</a:t>
            </a:r>
            <a:r>
              <a:rPr lang="en-US" sz="1800" b="1" dirty="0">
                <a:solidFill>
                  <a:schemeClr val="accent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12.0%)</a:t>
            </a:r>
            <a:endParaRPr lang="en-US" sz="1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Transparenca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llogaridhënia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7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accent2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solidFill>
                  <a:schemeClr val="accent2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rreth</a:t>
            </a:r>
            <a:r>
              <a:rPr lang="en-US" sz="1800" b="1" dirty="0">
                <a:solidFill>
                  <a:schemeClr val="accent2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7.0%)</a:t>
            </a:r>
            <a:endParaRPr lang="en-US" sz="18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Tjetër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2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7030A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solidFill>
                  <a:srgbClr val="7030A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rreth</a:t>
            </a:r>
            <a:r>
              <a:rPr lang="en-US" sz="1800" b="1" dirty="0">
                <a:solidFill>
                  <a:srgbClr val="7030A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2.0%)</a:t>
            </a:r>
            <a:endParaRPr lang="en-US" sz="1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 descr="A colorful pie chart with different colored sections&#10;&#10;AI-generated content may be incorrect.">
            <a:extLst>
              <a:ext uri="{FF2B5EF4-FFF2-40B4-BE49-F238E27FC236}">
                <a16:creationId xmlns:a16="http://schemas.microsoft.com/office/drawing/2014/main" id="{55191E25-C6CC-4AB3-8B25-8A6C520D34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856" y="3848533"/>
            <a:ext cx="4411575" cy="2199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663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A3D580-2949-DDA5-0A6B-853B494BD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/>
            </a:r>
            <a:br>
              <a:rPr lang="en-US" sz="2400" b="1" dirty="0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Masa </a:t>
            </a:r>
            <a:r>
              <a:rPr lang="en-US" sz="24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prioritare</a:t>
            </a:r>
            <a:r>
              <a:rPr lang="en-US" sz="24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për</a:t>
            </a:r>
            <a:r>
              <a:rPr lang="en-US" sz="24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përmirësimin</a:t>
            </a:r>
            <a:r>
              <a:rPr lang="en-US" sz="24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e </a:t>
            </a:r>
            <a:r>
              <a:rPr lang="en-US" sz="24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aksesit</a:t>
            </a:r>
            <a:r>
              <a:rPr lang="en-US" sz="24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në</a:t>
            </a:r>
            <a:r>
              <a:rPr lang="en-US" sz="24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drejtësi</a:t>
            </a:r>
            <a:r>
              <a:rPr lang="en-US" sz="24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në</a:t>
            </a:r>
            <a:r>
              <a:rPr lang="en-US" sz="24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kuadër</a:t>
            </a:r>
            <a:r>
              <a:rPr lang="en-US" sz="24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të</a:t>
            </a:r>
            <a:r>
              <a:rPr lang="en-US" sz="24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Planit</a:t>
            </a:r>
            <a:r>
              <a:rPr lang="en-US" sz="24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të</a:t>
            </a:r>
            <a:r>
              <a:rPr lang="en-US" sz="24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Veprimit</a:t>
            </a:r>
            <a:r>
              <a:rPr lang="en-US" sz="24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OGP 2026–2030</a:t>
            </a:r>
            <a:br>
              <a:rPr lang="en-US" sz="24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</a:br>
            <a:r>
              <a:rPr lang="en-US" sz="1600" dirty="0" err="1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Nga</a:t>
            </a:r>
            <a:r>
              <a:rPr lang="en-US" sz="1600" dirty="0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analiza</a:t>
            </a:r>
            <a:r>
              <a:rPr lang="en-US" sz="1600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e </a:t>
            </a:r>
            <a:r>
              <a:rPr lang="en-US" sz="1600" dirty="0" err="1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përgjigjeve</a:t>
            </a:r>
            <a:r>
              <a:rPr lang="en-US" sz="1600" dirty="0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(98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anketuar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dirty="0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rezulton</a:t>
            </a:r>
            <a:r>
              <a:rPr lang="en-US" sz="1600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shpërndarja</a:t>
            </a:r>
            <a:r>
              <a:rPr lang="en-US" sz="1600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mëposhtme</a:t>
            </a:r>
            <a:r>
              <a:rPr lang="en-US" sz="1600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e </a:t>
            </a:r>
            <a:r>
              <a:rPr lang="en-US" sz="1600" dirty="0" err="1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prioriteteve</a:t>
            </a:r>
            <a:r>
              <a:rPr lang="en-US" sz="2400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4B3D4ACC-7200-4383-9474-168F58791576}"/>
              </a:ext>
            </a:extLst>
          </p:cNvPr>
          <p:cNvSpPr txBox="1">
            <a:spLocks/>
          </p:cNvSpPr>
          <p:nvPr/>
        </p:nvSpPr>
        <p:spPr>
          <a:xfrm>
            <a:off x="907264" y="2808276"/>
            <a:ext cx="7986187" cy="30833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en-US" sz="1800" b="1" dirty="0" err="1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Digjitalizimi</a:t>
            </a:r>
            <a:r>
              <a:rPr lang="en-US" sz="1800" b="1" dirty="0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shërbimeve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drejtësisë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~62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accent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solidFill>
                  <a:schemeClr val="accent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rreth</a:t>
            </a:r>
            <a:r>
              <a:rPr lang="en-US" sz="1800" b="1" dirty="0">
                <a:solidFill>
                  <a:schemeClr val="accent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37.4%)</a:t>
            </a:r>
          </a:p>
          <a:p>
            <a:pPr>
              <a:lnSpc>
                <a:spcPct val="170000"/>
              </a:lnSpc>
            </a:pP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Bashkëpunimi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shoqërinë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civile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~34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accent2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solidFill>
                  <a:schemeClr val="accent2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rreth</a:t>
            </a:r>
            <a:r>
              <a:rPr lang="en-US" sz="1800" b="1" dirty="0">
                <a:solidFill>
                  <a:schemeClr val="accent2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20.5%)</a:t>
            </a:r>
            <a:endParaRPr lang="en-US" sz="18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Transparenca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proaktive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monitorimi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publik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~28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accent6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solidFill>
                  <a:schemeClr val="accent6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rreth</a:t>
            </a:r>
            <a:r>
              <a:rPr lang="en-US" sz="1800" b="1" dirty="0">
                <a:solidFill>
                  <a:schemeClr val="accent6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16.9%)</a:t>
            </a:r>
            <a:endParaRPr lang="en-US" sz="18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Informimi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edukimi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ligjor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qytetarëve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~22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solidFill>
                  <a:srgbClr val="C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rreth</a:t>
            </a:r>
            <a:r>
              <a:rPr lang="en-US" sz="1800" b="1" dirty="0">
                <a:solidFill>
                  <a:srgbClr val="C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13.2%)</a:t>
            </a:r>
            <a:endParaRPr lang="en-US" sz="1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Përmirësimi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aksesit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efikasitetit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proceseve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~20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7030A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solidFill>
                  <a:srgbClr val="7030A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rreth</a:t>
            </a:r>
            <a:r>
              <a:rPr lang="en-US" sz="1800" b="1" dirty="0">
                <a:solidFill>
                  <a:srgbClr val="7030A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12.1%)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3578DD9-CFA4-4502-A29E-DADB5E4F2E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683" t="16118" r="37967" b="10099"/>
          <a:stretch/>
        </p:blipFill>
        <p:spPr>
          <a:xfrm>
            <a:off x="8627692" y="3304148"/>
            <a:ext cx="2578445" cy="246888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277541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9F3A2F-1EFF-AB59-4669-51147C16B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/>
            </a:r>
            <a:br>
              <a:rPr lang="en-US" sz="2800" b="1" dirty="0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</a:br>
            <a:r>
              <a:rPr lang="en-US" sz="2800" b="1" dirty="0" err="1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Kontributi</a:t>
            </a:r>
            <a:r>
              <a:rPr lang="en-US" sz="2800" b="1" dirty="0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i</a:t>
            </a:r>
            <a:r>
              <a:rPr lang="en-US" sz="28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OSHC-</a:t>
            </a:r>
            <a:r>
              <a:rPr lang="en-US" sz="28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ve</a:t>
            </a:r>
            <a:r>
              <a:rPr lang="en-US" sz="28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dhe</a:t>
            </a:r>
            <a:r>
              <a:rPr lang="en-US" sz="28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grupeve</a:t>
            </a:r>
            <a:r>
              <a:rPr lang="en-US" sz="28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të</a:t>
            </a:r>
            <a:r>
              <a:rPr lang="en-US" sz="28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interesit</a:t>
            </a:r>
            <a:r>
              <a:rPr lang="en-US" sz="28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në</a:t>
            </a:r>
            <a:r>
              <a:rPr lang="en-US" sz="28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zbatimin</a:t>
            </a:r>
            <a:r>
              <a:rPr lang="en-US" sz="28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e </a:t>
            </a:r>
            <a:r>
              <a:rPr lang="en-US" sz="2800" b="1" dirty="0" err="1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propozimeve</a:t>
            </a:r>
            <a:r>
              <a:rPr lang="en-US" sz="2800" b="1" dirty="0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/>
            </a:r>
            <a:br>
              <a:rPr lang="en-US" sz="2800" b="1" dirty="0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</a:b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përgjigjeve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(98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anketuar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rezulton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shpërndarja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mëposhtme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formave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kontributit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DE13C09-38D2-4943-8F4C-409044543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213" y="2576365"/>
            <a:ext cx="8233618" cy="366607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800" b="1" dirty="0" err="1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Informim</a:t>
            </a:r>
            <a:r>
              <a:rPr lang="en-US" sz="1800" b="1" dirty="0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Ndërgjegjësim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Edukim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~42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accent6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(43%)</a:t>
            </a:r>
            <a:endParaRPr lang="en-US" sz="18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Financimi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aktiviteteve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iniciativave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konkrete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~27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(27%)</a:t>
            </a:r>
            <a:endParaRPr lang="en-US" sz="1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Implementimi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drejtpërdrejtë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masave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~20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accent2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(20%)</a:t>
            </a:r>
            <a:endParaRPr lang="en-US" sz="18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Dhënia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vetëm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idesë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sz="1800" b="1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propozimit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~5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accent1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(6%)</a:t>
            </a:r>
            <a:endParaRPr lang="en-US" sz="1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800" b="1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Tjetër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~4 </a:t>
            </a:r>
            <a:r>
              <a:rPr lang="en-US" sz="18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US" sz="1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7030A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(4%)</a:t>
            </a:r>
            <a:endParaRPr lang="en-US" sz="1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 descr="A colorful pie chart with different colored sections&#10;&#10;AI-generated content may be incorrect.">
            <a:extLst>
              <a:ext uri="{FF2B5EF4-FFF2-40B4-BE49-F238E27FC236}">
                <a16:creationId xmlns:a16="http://schemas.microsoft.com/office/drawing/2014/main" id="{69DF1076-14C2-48C8-ACC3-A00D2CBDFC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5162" y="3641288"/>
            <a:ext cx="4391522" cy="2191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439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8B6EF0-39A4-F788-FC6E-F9D3D213A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pPr algn="ctr"/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Hapat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vijim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hartimin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Planit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Veprimit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OGP 2026–2030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784FC-A240-8DC9-A467-CE49DC593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076" y="2668655"/>
            <a:ext cx="10905294" cy="367549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buFont typeface="Wingdings"/>
              <a:buChar char="Ø"/>
            </a:pP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Identifikimi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angazhimit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prioritar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fushën</a:t>
            </a:r>
            <a:r>
              <a:rPr lang="en-US" sz="1600" dirty="0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aksesit</a:t>
            </a:r>
            <a:r>
              <a:rPr lang="en-US" sz="1600" dirty="0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drejtësi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/>
              <a:buChar char="Ø"/>
            </a:pP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Paraqitja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angazhimit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Komitetin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Shumëpalësh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OGP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marrja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miratimit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fillimin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procesit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hartimit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planit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/>
              <a:buChar char="Ø"/>
            </a:pP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Hartimi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draftit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fillestar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Planit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Veprimit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Ministria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Drejtësisë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duke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përfshirë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objektivat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masat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aktivitetet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afatet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zbatimit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periudhën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2026–2030;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/>
              <a:buChar char="Ø"/>
            </a:pP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Zhvillimi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procesit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konsultimit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publik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organizatat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shoqërisë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civile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grupet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interesit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me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qëllim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mbledhjen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komenteve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propozimeve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/>
              <a:buChar char="Ø"/>
            </a:pP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Rishikimi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draftit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planit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duke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integruar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kontributet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marra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duke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dakordësuar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masat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aktivitetet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përfundimtare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/>
              <a:buChar char="Ø"/>
            </a:pPr>
            <a:r>
              <a:rPr lang="en-US" sz="1600" dirty="0" err="1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Finalizimi</a:t>
            </a:r>
            <a:r>
              <a:rPr lang="en-US" sz="1600" dirty="0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Planit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Veprimit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OGP 2026–2030 (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Dokumentimi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plotë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procesit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duke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përfshirë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raportet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konsultimeve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agjendat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evidencat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takimeve</a:t>
            </a:r>
            <a:r>
              <a:rPr lang="en-US" sz="1600" dirty="0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/>
              <a:buChar char="Ø"/>
            </a:pP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Dorëzimi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planit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pranë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Sekretariatit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Teknik,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miratimi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përfundimtar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strukturat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përkatëse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publikimi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zyrtar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tij</a:t>
            </a:r>
            <a:r>
              <a:rPr lang="en-US" sz="1600" dirty="0">
                <a:highlight>
                  <a:srgbClr val="FFFFFF"/>
                </a:highlight>
              </a:rPr>
              <a:t>.</a:t>
            </a:r>
            <a:endParaRPr lang="en-US" sz="16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3513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EBEC88-11C7-B521-742D-46F03E7F7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GJETJET KRYESORE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CB93C-0B46-E3BC-5599-9E12A9A80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077" y="2631932"/>
            <a:ext cx="10905294" cy="3813210"/>
          </a:xfr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fontAlgn="base">
              <a:buFont typeface="Wingdings" panose="05000000000000000000" pitchFamily="2" charset="2"/>
              <a:buChar char="Ø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Theksohet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përmirësimin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kuadrit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fushën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ndihmës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juridike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ndërmjetësimit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Evidentohet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pamjaftueshëm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informimit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ndërgjegjësimit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ndihmën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juridike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ndërmjetësimin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integrimit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europian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Konstatohet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mungesa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fushatave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informuese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qëndrueshme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targetuara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veçanërisht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rurale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qytetet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vogla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Konstatohet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shtrirje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territoriale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kufizuar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shërbimeve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duke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krijuar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pabarazi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Evidentohet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kapaciteteve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institucionale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rritjen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cilësisë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efektivitetit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shërbimeve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Konstatohet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kufizuar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informacion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transparent,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përfshirë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vendimet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gjyqësore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mungesa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koordinimit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komunikimin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institucional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përdorimi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gjuhe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gjithmonë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kuptueshme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publikun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Evidentohet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pamjaftueshëm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njohjeje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mungesë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besimi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informacion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pamjaftueshëm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ndërmjetësimin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mekanizëm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zgjidhjen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mosmarrëveshjeve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4247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895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Aptos Display</vt:lpstr>
      <vt:lpstr>Arial</vt:lpstr>
      <vt:lpstr>Bahnschrift Condensed</vt:lpstr>
      <vt:lpstr>Times New Roman</vt:lpstr>
      <vt:lpstr>Wingdings</vt:lpstr>
      <vt:lpstr>office theme</vt:lpstr>
      <vt:lpstr>PROCESI I  BASHKË-KRIJIMIT,  PLANI KOMBËTAR I VEPRIMIT OGP  2026-2030”-  MINISTRIA E DREJTËSISË “AKSESI NË DREJTËSI”</vt:lpstr>
      <vt:lpstr>Bashkë-krijimit për Hartimin e Planit Kombëtar të Veprimit OGP 2026–2030, për komponentin “Aksesi në Drejtësi”</vt:lpstr>
      <vt:lpstr>Lidhur me pyetjen për pengesat kryesore të aksesit në drejtësi Në kuadër të identifikimit të sfidave kryesore që hasin qytetarët në aksesin në drejtësi, nga analiza e përgjigjeve (98 të anketuar), rezulton shpërndarja e mëposhtme: </vt:lpstr>
      <vt:lpstr>Fushat prioritare për përmirësimin e punës së Ministrisë së Drejtësisë Nga analiza e përgjigjeve të anketuarve (98 të anketuar),  rezulton se fushat kryesore ku kërkohet përmirësim i punës së Ministrisë së Drejtësisë janë si më poshtë: </vt:lpstr>
      <vt:lpstr> Masa prioritare për përmirësimin e aksesit në drejtësi në kuadër të Planit të Veprimit OGP 2026–2030 Nga analiza e përgjigjeve (98 të anketuar), rezulton shpërndarja e mëposhtme e prioriteteve </vt:lpstr>
      <vt:lpstr> Kontributi i OSHC-ve dhe grupeve të interesit në zbatimin e propozimeve Nga analiza e përgjigjeve (98 të anketuar), rezulton shpërndarja e mëposhtme e formave të kontributit:  </vt:lpstr>
      <vt:lpstr>Hapat në vijim për hartimin e Planit të Veprimit OGP 2026–2030</vt:lpstr>
      <vt:lpstr>GJETJET KRYESORE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PROCESI I  BASHKË-KRIJIMIT,  PLANI KOMBËTAR I VEPRIMIT OGP 2026-2030”- MINISTRIA E DREJTËSISË “AKSESI NË DREJTËSI”</dc:title>
  <dc:creator>Nertila Kaja</dc:creator>
  <cp:lastModifiedBy>Nertila Kaja</cp:lastModifiedBy>
  <cp:revision>298</cp:revision>
  <dcterms:created xsi:type="dcterms:W3CDTF">2026-04-09T08:27:13Z</dcterms:created>
  <dcterms:modified xsi:type="dcterms:W3CDTF">2026-04-10T09:01:04Z</dcterms:modified>
</cp:coreProperties>
</file>