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83" r:id="rId4"/>
    <p:sldId id="291" r:id="rId5"/>
    <p:sldId id="292" r:id="rId6"/>
    <p:sldId id="284" r:id="rId7"/>
    <p:sldId id="285" r:id="rId8"/>
    <p:sldId id="287" r:id="rId9"/>
    <p:sldId id="286" r:id="rId10"/>
    <p:sldId id="288" r:id="rId11"/>
    <p:sldId id="289" r:id="rId12"/>
    <p:sldId id="290" r:id="rId13"/>
    <p:sldId id="273" r:id="rId14"/>
    <p:sldId id="272" r:id="rId15"/>
    <p:sldId id="26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C70EE-20B3-430B-AD64-4FC67A0DC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912E31-A7A8-4B23-94E5-886F85056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9D6324-9E9F-4C93-BDAE-0E2C3D1A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6B65B3-3929-42E7-92AC-F1DCEC02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54836A8-4FAC-4CAD-9F19-461FFAF7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06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E4CCC-DFB6-433B-B36C-285AA271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4917207-4818-4303-9700-433801F2C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77FF99-2380-498F-A0C4-4C8AAD2D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A5031C7-8CB9-4DFA-94B8-AD045631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405C400-F45F-4243-8639-D02D2A1A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39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CB0A766-5CCA-4608-AB84-7EA21EC73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96A8614-D3E3-4273-B62C-37F241829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A33177-C0DA-4622-921F-2B6B067B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72CC38-5F00-4073-BFB0-05244C96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9A28FB3-6372-431B-ABC5-A982158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40D17-EDB4-4BF7-B7E3-E299B29F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C20872-98AC-49B3-9536-316B76D00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476714-FBDB-44FC-9196-2174C9C8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76DEA6-4375-451B-AC74-41D8D84B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323660-4F66-4EBE-A849-D1D7CA80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22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8AA3D-54DE-4C47-B3F2-73F50300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7A9C61-D08E-465D-A17A-2EEBB3B0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8C9494-97A2-4E04-9379-DAAEA08A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CF8AEB-CB7E-488C-A59F-29F5F197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FF9EFA-CBA6-400C-B380-93535859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45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161D2-D4B7-42AB-9A68-2E97EFE4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597D22-65F3-408B-B5BD-1E2196F94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20743DD-3DA5-4C1A-A529-00FF1F65E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DCBCA3F-C03B-4453-AA85-366E0990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842AC6E-CF8F-4993-A297-11A61632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B42964E-6117-46FF-A6BD-E09B5D99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494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E3DC2-DAAA-477B-BE36-2C1B3385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0B2A0D-710F-4AAF-B030-5ADCE702B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E8370F1-248E-4AA6-95E0-AA62F3EF1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7B2F50-1CA4-4EA1-9C3B-E0DCA2BF7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7B2BC53-C9B8-480E-ADA6-388C8FE9A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ADDF4B3-72C6-4279-B6D1-76874B3E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5EB6B07-D97E-40E2-902C-0C44607A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01DBB17-69C4-489D-9DC5-65F78449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542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02B46-D4C9-41CD-86A0-D643A53C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019F172-F1DB-4A9A-B4BA-17820168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EB9BD60-263C-4B9E-A679-9C6F5396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ADCA0EA-CDF3-4CC7-8383-708CB55B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138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68C70E5-40AD-4999-A780-53BA1B54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F764BEB-FD7F-436D-8DF4-A92FCB81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3F68A8-5839-4748-A1F3-61B0E40A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50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3F4A5-C443-4C68-B785-C030594A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37C86A-8B49-46EB-B298-3716AB48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A06AD2-6419-41DC-A583-50AF6FEBC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A277BE8-458A-4228-8A17-D4E160CC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33554A-AFC7-45EB-8364-BC43B5F0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8B8CBB4-C4D2-4911-BD52-460B791E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8593D-4F23-4766-87CF-81AB21CB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6F6E583-6BC0-4D48-AC81-18C9742B3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92C075-C2D1-4D08-9E80-64A1AD3A4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E362FC7-8121-4618-867D-7185D94E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E83A07-1C06-403E-ADF3-229B3D14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1CCF01-9296-400B-AD13-6BC46948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77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78E4748-6713-4B57-8A85-8E261AF2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0469B3-D3FC-4877-AE86-3C215C66E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CA6D8B-3C8F-4650-B725-6CE801FD5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D06E-ED98-41DB-8553-8E2613F004E4}" type="datetimeFigureOut">
              <a:rPr lang="sk-SK" smtClean="0"/>
              <a:t>24. 3. 2026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25D761-BEE2-47C5-B185-16EBAAFEE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143FE5-690C-4BD2-A88B-B52F637C4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2571-196A-4889-8168-64EEAC730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91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pavlik@minv.s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codk.aro@minv.s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5438AF3-FA55-4FB4-8255-E9E2DC5784AD}"/>
              </a:ext>
            </a:extLst>
          </p:cNvPr>
          <p:cNvSpPr txBox="1">
            <a:spLocks/>
          </p:cNvSpPr>
          <p:nvPr/>
        </p:nvSpPr>
        <p:spPr>
          <a:xfrm>
            <a:off x="3175377" y="1771769"/>
            <a:ext cx="8156814" cy="169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12500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B114767-6149-4F65-AD56-3ED279D5B613}"/>
              </a:ext>
            </a:extLst>
          </p:cNvPr>
          <p:cNvSpPr txBox="1">
            <a:spLocks/>
          </p:cNvSpPr>
          <p:nvPr/>
        </p:nvSpPr>
        <p:spPr>
          <a:xfrm>
            <a:off x="3539319" y="904875"/>
            <a:ext cx="7792872" cy="35852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Strenghthening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Institutional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Capacities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for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the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Functioning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of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the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Asset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</a:t>
            </a:r>
            <a:r>
              <a:rPr lang="sk-SK" sz="4000" dirty="0" err="1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Recovery</a:t>
            </a:r>
            <a:r>
              <a:rPr lang="sk-SK" sz="4000" dirty="0">
                <a:ln w="19050">
                  <a:solidFill>
                    <a:srgbClr val="446263"/>
                  </a:solidFill>
                </a:ln>
                <a:noFill/>
                <a:latin typeface="+mn-lt"/>
              </a:rPr>
              <a:t> Office</a:t>
            </a:r>
          </a:p>
        </p:txBody>
      </p:sp>
    </p:spTree>
    <p:extLst>
      <p:ext uri="{BB962C8B-B14F-4D97-AF65-F5344CB8AC3E}">
        <p14:creationId xmlns:p14="http://schemas.microsoft.com/office/powerpoint/2010/main" val="3709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7008837" cy="667556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446263"/>
                </a:solidFill>
                <a:latin typeface="+mn-lt"/>
              </a:rPr>
              <a:t>International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cooperation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rgbClr val="446263"/>
                </a:solidFill>
              </a:rPr>
              <a:t>ARO </a:t>
            </a:r>
            <a:r>
              <a:rPr lang="sk-SK" dirty="0" err="1">
                <a:solidFill>
                  <a:srgbClr val="446263"/>
                </a:solidFill>
              </a:rPr>
              <a:t>is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network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connected</a:t>
            </a:r>
            <a:r>
              <a:rPr lang="sk-SK" dirty="0">
                <a:solidFill>
                  <a:srgbClr val="446263"/>
                </a:solidFill>
              </a:rPr>
              <a:t> per SIENA </a:t>
            </a:r>
            <a:r>
              <a:rPr lang="sk-SK" dirty="0" err="1">
                <a:solidFill>
                  <a:srgbClr val="446263"/>
                </a:solidFill>
              </a:rPr>
              <a:t>channel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Other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types</a:t>
            </a:r>
            <a:r>
              <a:rPr lang="sk-SK" dirty="0">
                <a:solidFill>
                  <a:srgbClr val="446263"/>
                </a:solidFill>
              </a:rPr>
              <a:t>: ENU, email, </a:t>
            </a:r>
            <a:r>
              <a:rPr lang="sk-SK" dirty="0" err="1">
                <a:solidFill>
                  <a:srgbClr val="446263"/>
                </a:solidFill>
              </a:rPr>
              <a:t>whatsapp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phone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ARO </a:t>
            </a:r>
            <a:r>
              <a:rPr lang="sk-SK" dirty="0" err="1">
                <a:solidFill>
                  <a:srgbClr val="446263"/>
                </a:solidFill>
              </a:rPr>
              <a:t>matrix</a:t>
            </a:r>
            <a:r>
              <a:rPr lang="sk-SK" dirty="0">
                <a:solidFill>
                  <a:srgbClr val="446263"/>
                </a:solidFill>
              </a:rPr>
              <a:t> – list of </a:t>
            </a:r>
            <a:r>
              <a:rPr lang="sk-SK" dirty="0" err="1">
                <a:solidFill>
                  <a:srgbClr val="446263"/>
                </a:solidFill>
              </a:rPr>
              <a:t>counties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with</a:t>
            </a:r>
            <a:r>
              <a:rPr lang="sk-SK" dirty="0">
                <a:solidFill>
                  <a:srgbClr val="446263"/>
                </a:solidFill>
              </a:rPr>
              <a:t> ARO </a:t>
            </a:r>
            <a:r>
              <a:rPr lang="sk-SK" dirty="0" err="1">
                <a:solidFill>
                  <a:srgbClr val="446263"/>
                </a:solidFill>
              </a:rPr>
              <a:t>contacts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powers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New </a:t>
            </a:r>
            <a:r>
              <a:rPr lang="sk-SK" dirty="0" err="1">
                <a:solidFill>
                  <a:srgbClr val="446263"/>
                </a:solidFill>
              </a:rPr>
              <a:t>directive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orders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what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databases</a:t>
            </a:r>
            <a:r>
              <a:rPr lang="sk-SK" dirty="0">
                <a:solidFill>
                  <a:srgbClr val="446263"/>
                </a:solidFill>
              </a:rPr>
              <a:t> ARO </a:t>
            </a:r>
            <a:r>
              <a:rPr lang="sk-SK" dirty="0" err="1">
                <a:solidFill>
                  <a:srgbClr val="446263"/>
                </a:solidFill>
              </a:rPr>
              <a:t>needs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99% bank </a:t>
            </a:r>
            <a:r>
              <a:rPr lang="sk-SK" dirty="0" err="1">
                <a:solidFill>
                  <a:srgbClr val="446263"/>
                </a:solidFill>
              </a:rPr>
              <a:t>account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identification</a:t>
            </a:r>
            <a:r>
              <a:rPr lang="sk-SK" dirty="0">
                <a:solidFill>
                  <a:srgbClr val="446263"/>
                </a:solidFill>
              </a:rPr>
              <a:t> (</a:t>
            </a:r>
            <a:r>
              <a:rPr lang="sk-SK" dirty="0" err="1">
                <a:solidFill>
                  <a:srgbClr val="446263"/>
                </a:solidFill>
              </a:rPr>
              <a:t>now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also</a:t>
            </a:r>
            <a:r>
              <a:rPr lang="sk-SK" dirty="0">
                <a:solidFill>
                  <a:srgbClr val="446263"/>
                </a:solidFill>
              </a:rPr>
              <a:t> bank </a:t>
            </a:r>
            <a:r>
              <a:rPr lang="sk-SK" dirty="0" err="1">
                <a:solidFill>
                  <a:srgbClr val="446263"/>
                </a:solidFill>
              </a:rPr>
              <a:t>statement</a:t>
            </a:r>
            <a:r>
              <a:rPr lang="sk-SK" dirty="0">
                <a:solidFill>
                  <a:srgbClr val="446263"/>
                </a:solidFill>
              </a:rPr>
              <a:t>), </a:t>
            </a:r>
            <a:r>
              <a:rPr lang="sk-SK" dirty="0" err="1">
                <a:solidFill>
                  <a:srgbClr val="446263"/>
                </a:solidFill>
              </a:rPr>
              <a:t>then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land</a:t>
            </a:r>
            <a:r>
              <a:rPr lang="sk-SK" dirty="0">
                <a:solidFill>
                  <a:srgbClr val="446263"/>
                </a:solidFill>
              </a:rPr>
              <a:t> register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7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7008837" cy="667556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446263"/>
                </a:solidFill>
                <a:latin typeface="+mn-lt"/>
              </a:rPr>
              <a:t>Training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rgbClr val="446263"/>
                </a:solidFill>
              </a:rPr>
              <a:t>SIENA </a:t>
            </a:r>
            <a:r>
              <a:rPr lang="sk-SK" dirty="0" err="1">
                <a:solidFill>
                  <a:srgbClr val="446263"/>
                </a:solidFill>
              </a:rPr>
              <a:t>Train-the-trainer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SIENA </a:t>
            </a:r>
            <a:r>
              <a:rPr lang="sk-SK" dirty="0" err="1">
                <a:solidFill>
                  <a:srgbClr val="446263"/>
                </a:solidFill>
              </a:rPr>
              <a:t>basic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training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Police / </a:t>
            </a:r>
            <a:r>
              <a:rPr lang="sk-SK" dirty="0" err="1">
                <a:solidFill>
                  <a:srgbClr val="446263"/>
                </a:solidFill>
              </a:rPr>
              <a:t>investigations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training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Work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with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databases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search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for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assets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7008837" cy="667556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446263"/>
                </a:solidFill>
                <a:latin typeface="+mn-lt"/>
              </a:rPr>
              <a:t>Capacity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rgbClr val="446263"/>
                </a:solidFill>
              </a:rPr>
              <a:t>5-10 </a:t>
            </a:r>
            <a:r>
              <a:rPr lang="sk-SK" dirty="0" err="1">
                <a:solidFill>
                  <a:srgbClr val="446263"/>
                </a:solidFill>
              </a:rPr>
              <a:t>people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for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the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start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ARO SK had 364 </a:t>
            </a:r>
            <a:r>
              <a:rPr lang="sk-SK" dirty="0" err="1">
                <a:solidFill>
                  <a:srgbClr val="446263"/>
                </a:solidFill>
              </a:rPr>
              <a:t>requests</a:t>
            </a:r>
            <a:r>
              <a:rPr lang="sk-SK" dirty="0">
                <a:solidFill>
                  <a:srgbClr val="446263"/>
                </a:solidFill>
              </a:rPr>
              <a:t> in 2025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90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9" y="347259"/>
            <a:ext cx="4098842" cy="667556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446263"/>
                </a:solidFill>
                <a:latin typeface="+mn-lt"/>
              </a:rPr>
              <a:t>ARO Slovakia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>
              <a:solidFill>
                <a:srgbClr val="446263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446263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446263"/>
              </a:solidFill>
            </a:endParaRPr>
          </a:p>
          <a:p>
            <a:pPr marL="0" indent="0" algn="ctr">
              <a:buNone/>
            </a:pPr>
            <a:r>
              <a:rPr lang="sk-SK" dirty="0" err="1">
                <a:solidFill>
                  <a:srgbClr val="446263"/>
                </a:solidFill>
              </a:rPr>
              <a:t>Questions</a:t>
            </a:r>
            <a:r>
              <a:rPr lang="sk-SK" dirty="0">
                <a:solidFill>
                  <a:srgbClr val="446263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9062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9" y="347259"/>
            <a:ext cx="4098842" cy="667556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446263"/>
                </a:solidFill>
                <a:latin typeface="+mn-lt"/>
              </a:rPr>
              <a:t>contacts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>
                <a:solidFill>
                  <a:srgbClr val="446263"/>
                </a:solidFill>
              </a:rPr>
              <a:t>Lt</a:t>
            </a:r>
            <a:r>
              <a:rPr lang="sk-SK" dirty="0">
                <a:solidFill>
                  <a:srgbClr val="446263"/>
                </a:solidFill>
              </a:rPr>
              <a:t>. </a:t>
            </a:r>
            <a:r>
              <a:rPr lang="sk-SK" dirty="0" err="1">
                <a:solidFill>
                  <a:srgbClr val="446263"/>
                </a:solidFill>
              </a:rPr>
              <a:t>Col</a:t>
            </a:r>
            <a:r>
              <a:rPr lang="sk-SK" dirty="0">
                <a:solidFill>
                  <a:srgbClr val="446263"/>
                </a:solidFill>
              </a:rPr>
              <a:t>. Michal PAVLÍK</a:t>
            </a:r>
          </a:p>
          <a:p>
            <a:pPr marL="0" indent="0">
              <a:buNone/>
            </a:pPr>
            <a:r>
              <a:rPr lang="sk-SK" dirty="0">
                <a:solidFill>
                  <a:srgbClr val="446263"/>
                </a:solidFill>
                <a:hlinkClick r:id="rId3"/>
              </a:rPr>
              <a:t>michal.pavlik@minv.sk</a:t>
            </a:r>
            <a:r>
              <a:rPr lang="sk-SK" dirty="0">
                <a:solidFill>
                  <a:srgbClr val="446263"/>
                </a:solidFill>
              </a:rPr>
              <a:t>; </a:t>
            </a:r>
            <a:r>
              <a:rPr lang="sk-SK" dirty="0">
                <a:solidFill>
                  <a:srgbClr val="446263"/>
                </a:solidFill>
                <a:hlinkClick r:id="rId4"/>
              </a:rPr>
              <a:t>ncodk.aro@minv.sk</a:t>
            </a:r>
            <a:endParaRPr lang="sk-SK" dirty="0">
              <a:solidFill>
                <a:srgbClr val="446263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rgbClr val="446263"/>
                </a:solidFill>
              </a:rPr>
              <a:t>+421 907 462063 (mobile); +421 961 575662 (</a:t>
            </a:r>
            <a:r>
              <a:rPr lang="sk-SK" dirty="0" err="1">
                <a:solidFill>
                  <a:srgbClr val="446263"/>
                </a:solidFill>
              </a:rPr>
              <a:t>office</a:t>
            </a:r>
            <a:r>
              <a:rPr lang="sk-SK" dirty="0">
                <a:solidFill>
                  <a:srgbClr val="446263"/>
                </a:solidFill>
              </a:rPr>
              <a:t>)</a:t>
            </a:r>
          </a:p>
          <a:p>
            <a:pPr marL="0" indent="0">
              <a:buNone/>
            </a:pPr>
            <a:r>
              <a:rPr lang="sk-SK" dirty="0">
                <a:solidFill>
                  <a:srgbClr val="446263"/>
                </a:solidFill>
              </a:rPr>
              <a:t>SIENA – Slovak Republic </a:t>
            </a:r>
            <a:r>
              <a:rPr lang="sk-SK" dirty="0" err="1">
                <a:solidFill>
                  <a:srgbClr val="446263"/>
                </a:solidFill>
              </a:rPr>
              <a:t>Asset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Recovery</a:t>
            </a:r>
            <a:r>
              <a:rPr lang="sk-SK" dirty="0">
                <a:solidFill>
                  <a:srgbClr val="446263"/>
                </a:solidFill>
              </a:rPr>
              <a:t> Office</a:t>
            </a:r>
          </a:p>
        </p:txBody>
      </p:sp>
    </p:spTree>
    <p:extLst>
      <p:ext uri="{BB962C8B-B14F-4D97-AF65-F5344CB8AC3E}">
        <p14:creationId xmlns:p14="http://schemas.microsoft.com/office/powerpoint/2010/main" val="308660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45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9" y="347259"/>
            <a:ext cx="4098842" cy="667556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446263"/>
                </a:solidFill>
                <a:latin typeface="+mn-lt"/>
              </a:rPr>
              <a:t>Content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rgbClr val="446263"/>
                </a:solidFill>
              </a:rPr>
              <a:t>European </a:t>
            </a:r>
            <a:r>
              <a:rPr lang="sk-SK" dirty="0" err="1">
                <a:solidFill>
                  <a:srgbClr val="446263"/>
                </a:solidFill>
              </a:rPr>
              <a:t>legal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framework</a:t>
            </a:r>
            <a:r>
              <a:rPr lang="sk-SK" dirty="0">
                <a:solidFill>
                  <a:srgbClr val="446263"/>
                </a:solidFill>
              </a:rPr>
              <a:t> on </a:t>
            </a:r>
            <a:r>
              <a:rPr lang="sk-SK" dirty="0" err="1">
                <a:solidFill>
                  <a:srgbClr val="446263"/>
                </a:solidFill>
              </a:rPr>
              <a:t>asset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recovery</a:t>
            </a:r>
            <a:r>
              <a:rPr lang="sk-SK" dirty="0">
                <a:solidFill>
                  <a:srgbClr val="446263"/>
                </a:solidFill>
              </a:rPr>
              <a:t> and </a:t>
            </a:r>
            <a:r>
              <a:rPr lang="sk-SK" dirty="0" err="1">
                <a:solidFill>
                  <a:srgbClr val="446263"/>
                </a:solidFill>
              </a:rPr>
              <a:t>the</a:t>
            </a:r>
            <a:r>
              <a:rPr lang="sk-SK" dirty="0">
                <a:solidFill>
                  <a:srgbClr val="446263"/>
                </a:solidFill>
              </a:rPr>
              <a:t> role of ARO in </a:t>
            </a:r>
            <a:r>
              <a:rPr lang="sk-SK" dirty="0" err="1">
                <a:solidFill>
                  <a:srgbClr val="446263"/>
                </a:solidFill>
              </a:rPr>
              <a:t>the</a:t>
            </a:r>
            <a:r>
              <a:rPr lang="sk-SK" dirty="0">
                <a:solidFill>
                  <a:srgbClr val="446263"/>
                </a:solidFill>
              </a:rPr>
              <a:t> EU</a:t>
            </a: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Organisation</a:t>
            </a:r>
            <a:r>
              <a:rPr lang="sk-SK" dirty="0">
                <a:solidFill>
                  <a:srgbClr val="446263"/>
                </a:solidFill>
              </a:rPr>
              <a:t> and </a:t>
            </a:r>
            <a:r>
              <a:rPr lang="sk-SK" dirty="0" err="1">
                <a:solidFill>
                  <a:srgbClr val="446263"/>
                </a:solidFill>
              </a:rPr>
              <a:t>practical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functioning</a:t>
            </a:r>
            <a:r>
              <a:rPr lang="sk-SK" dirty="0">
                <a:solidFill>
                  <a:srgbClr val="446263"/>
                </a:solidFill>
              </a:rPr>
              <a:t> of ARO in Slovakia</a:t>
            </a: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Inter-institutional</a:t>
            </a:r>
            <a:r>
              <a:rPr lang="sk-SK" dirty="0">
                <a:solidFill>
                  <a:srgbClr val="446263"/>
                </a:solidFill>
              </a:rPr>
              <a:t> and </a:t>
            </a:r>
            <a:r>
              <a:rPr lang="sk-SK" dirty="0" err="1">
                <a:solidFill>
                  <a:srgbClr val="446263"/>
                </a:solidFill>
              </a:rPr>
              <a:t>international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cooperation</a:t>
            </a:r>
            <a:r>
              <a:rPr lang="sk-SK" dirty="0">
                <a:solidFill>
                  <a:srgbClr val="446263"/>
                </a:solidFill>
              </a:rPr>
              <a:t> in </a:t>
            </a:r>
            <a:r>
              <a:rPr lang="sk-SK" dirty="0" err="1">
                <a:solidFill>
                  <a:srgbClr val="446263"/>
                </a:solidFill>
              </a:rPr>
              <a:t>the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identification</a:t>
            </a:r>
            <a:r>
              <a:rPr lang="sk-SK" dirty="0">
                <a:solidFill>
                  <a:srgbClr val="446263"/>
                </a:solidFill>
              </a:rPr>
              <a:t> and </a:t>
            </a:r>
            <a:r>
              <a:rPr lang="sk-SK" dirty="0" err="1">
                <a:solidFill>
                  <a:srgbClr val="446263"/>
                </a:solidFill>
              </a:rPr>
              <a:t>tracing</a:t>
            </a:r>
            <a:r>
              <a:rPr lang="sk-SK" dirty="0">
                <a:solidFill>
                  <a:srgbClr val="446263"/>
                </a:solidFill>
              </a:rPr>
              <a:t> of </a:t>
            </a:r>
            <a:r>
              <a:rPr lang="sk-SK" dirty="0" err="1">
                <a:solidFill>
                  <a:srgbClr val="446263"/>
                </a:solidFill>
              </a:rPr>
              <a:t>assets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The</a:t>
            </a:r>
            <a:r>
              <a:rPr lang="sk-SK" dirty="0">
                <a:solidFill>
                  <a:srgbClr val="446263"/>
                </a:solidFill>
              </a:rPr>
              <a:t> role of </a:t>
            </a:r>
            <a:r>
              <a:rPr lang="sk-SK" dirty="0" err="1">
                <a:solidFill>
                  <a:srgbClr val="446263"/>
                </a:solidFill>
              </a:rPr>
              <a:t>training</a:t>
            </a:r>
            <a:r>
              <a:rPr lang="sk-SK" dirty="0">
                <a:solidFill>
                  <a:srgbClr val="446263"/>
                </a:solidFill>
              </a:rPr>
              <a:t> and </a:t>
            </a:r>
            <a:r>
              <a:rPr lang="sk-SK" dirty="0" err="1">
                <a:solidFill>
                  <a:srgbClr val="446263"/>
                </a:solidFill>
              </a:rPr>
              <a:t>capacity-building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for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specialised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structures</a:t>
            </a:r>
            <a:endParaRPr lang="sk-SK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5913461" cy="667556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446263"/>
                </a:solidFill>
                <a:latin typeface="+mn-lt"/>
              </a:rPr>
              <a:t>European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legal</a:t>
            </a:r>
            <a:r>
              <a:rPr lang="sk-SK" dirty="0">
                <a:solidFill>
                  <a:srgbClr val="446263"/>
                </a:solidFill>
                <a:latin typeface="+mn-lt"/>
              </a:rPr>
              <a:t>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framework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446263"/>
                </a:solidFill>
              </a:rPr>
              <a:t>C</a:t>
            </a:r>
            <a:r>
              <a:rPr lang="sk-SK" dirty="0" err="1">
                <a:solidFill>
                  <a:srgbClr val="446263"/>
                </a:solidFill>
              </a:rPr>
              <a:t>ouncil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en-US" dirty="0">
                <a:solidFill>
                  <a:srgbClr val="446263"/>
                </a:solidFill>
              </a:rPr>
              <a:t>D</a:t>
            </a:r>
            <a:r>
              <a:rPr lang="sk-SK" dirty="0" err="1">
                <a:solidFill>
                  <a:srgbClr val="446263"/>
                </a:solidFill>
              </a:rPr>
              <a:t>ecision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en-US" dirty="0">
                <a:solidFill>
                  <a:srgbClr val="446263"/>
                </a:solidFill>
              </a:rPr>
              <a:t>2007/845/JHA of 6 December 2007 concerning cooperation between Asset Recovery Offices of the Member States in the field of tracing and identification of proceeds from, or other property related to, crime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en-US" dirty="0">
                <a:solidFill>
                  <a:srgbClr val="446263"/>
                </a:solidFill>
              </a:rPr>
              <a:t>Directive (EU) 2024/1260 of the European Parliament and of the Council of 24 April 2024 on asset recovery and confiscation</a:t>
            </a:r>
          </a:p>
        </p:txBody>
      </p:sp>
    </p:spTree>
    <p:extLst>
      <p:ext uri="{BB962C8B-B14F-4D97-AF65-F5344CB8AC3E}">
        <p14:creationId xmlns:p14="http://schemas.microsoft.com/office/powerpoint/2010/main" val="241973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5913461" cy="667556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446263"/>
                </a:solidFill>
                <a:latin typeface="+mn-lt"/>
              </a:rPr>
              <a:t>European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legal</a:t>
            </a:r>
            <a:r>
              <a:rPr lang="sk-SK" dirty="0">
                <a:solidFill>
                  <a:srgbClr val="446263"/>
                </a:solidFill>
                <a:latin typeface="+mn-lt"/>
              </a:rPr>
              <a:t>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framework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>
                <a:solidFill>
                  <a:srgbClr val="446263"/>
                </a:solidFill>
              </a:rPr>
              <a:t>2024/1260</a:t>
            </a: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5 – set </a:t>
            </a:r>
            <a:r>
              <a:rPr lang="sk-SK" dirty="0" err="1">
                <a:solidFill>
                  <a:srgbClr val="446263"/>
                </a:solidFill>
              </a:rPr>
              <a:t>up</a:t>
            </a:r>
            <a:r>
              <a:rPr lang="sk-SK" dirty="0">
                <a:solidFill>
                  <a:srgbClr val="446263"/>
                </a:solidFill>
              </a:rPr>
              <a:t> 1 ARO, </a:t>
            </a:r>
            <a:r>
              <a:rPr lang="sk-SK" dirty="0" err="1">
                <a:solidFill>
                  <a:srgbClr val="446263"/>
                </a:solidFill>
              </a:rPr>
              <a:t>exchange</a:t>
            </a:r>
            <a:r>
              <a:rPr lang="sk-SK" dirty="0">
                <a:solidFill>
                  <a:srgbClr val="446263"/>
                </a:solidFill>
              </a:rPr>
              <a:t> of </a:t>
            </a:r>
            <a:r>
              <a:rPr lang="sk-SK" dirty="0" err="1">
                <a:solidFill>
                  <a:srgbClr val="446263"/>
                </a:solidFill>
              </a:rPr>
              <a:t>information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sanctions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6 – </a:t>
            </a:r>
            <a:r>
              <a:rPr lang="sk-SK" dirty="0" err="1">
                <a:solidFill>
                  <a:srgbClr val="446263"/>
                </a:solidFill>
              </a:rPr>
              <a:t>access</a:t>
            </a:r>
            <a:r>
              <a:rPr lang="sk-SK" dirty="0">
                <a:solidFill>
                  <a:srgbClr val="446263"/>
                </a:solidFill>
              </a:rPr>
              <a:t> to </a:t>
            </a:r>
            <a:r>
              <a:rPr lang="sk-SK" dirty="0" err="1">
                <a:solidFill>
                  <a:srgbClr val="446263"/>
                </a:solidFill>
              </a:rPr>
              <a:t>information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9 – </a:t>
            </a:r>
            <a:r>
              <a:rPr lang="sk-SK" dirty="0" err="1">
                <a:solidFill>
                  <a:srgbClr val="446263"/>
                </a:solidFill>
              </a:rPr>
              <a:t>requests</a:t>
            </a:r>
            <a:r>
              <a:rPr lang="sk-SK" dirty="0">
                <a:solidFill>
                  <a:srgbClr val="446263"/>
                </a:solidFill>
              </a:rPr>
              <a:t>, SIENA </a:t>
            </a:r>
            <a:r>
              <a:rPr lang="sk-SK" dirty="0" err="1">
                <a:solidFill>
                  <a:srgbClr val="446263"/>
                </a:solidFill>
              </a:rPr>
              <a:t>access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information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is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evidence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10 – </a:t>
            </a:r>
            <a:r>
              <a:rPr lang="sk-SK" dirty="0" err="1">
                <a:solidFill>
                  <a:srgbClr val="446263"/>
                </a:solidFill>
              </a:rPr>
              <a:t>time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limits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11 – </a:t>
            </a:r>
            <a:r>
              <a:rPr lang="sk-SK" dirty="0" err="1">
                <a:solidFill>
                  <a:srgbClr val="446263"/>
                </a:solidFill>
              </a:rPr>
              <a:t>freezing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25 – </a:t>
            </a:r>
            <a:r>
              <a:rPr lang="sk-SK" dirty="0" err="1">
                <a:solidFill>
                  <a:srgbClr val="446263"/>
                </a:solidFill>
              </a:rPr>
              <a:t>national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strategy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5913461" cy="667556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446263"/>
                </a:solidFill>
                <a:latin typeface="+mn-lt"/>
              </a:rPr>
              <a:t>European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legal</a:t>
            </a:r>
            <a:r>
              <a:rPr lang="sk-SK" dirty="0">
                <a:solidFill>
                  <a:srgbClr val="446263"/>
                </a:solidFill>
                <a:latin typeface="+mn-lt"/>
              </a:rPr>
              <a:t>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framework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>
                <a:solidFill>
                  <a:srgbClr val="446263"/>
                </a:solidFill>
              </a:rPr>
              <a:t>2024/1260</a:t>
            </a: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26 – </a:t>
            </a:r>
            <a:r>
              <a:rPr lang="sk-SK" dirty="0" err="1">
                <a:solidFill>
                  <a:srgbClr val="446263"/>
                </a:solidFill>
              </a:rPr>
              <a:t>resources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Article</a:t>
            </a:r>
            <a:r>
              <a:rPr lang="sk-SK" dirty="0">
                <a:solidFill>
                  <a:srgbClr val="446263"/>
                </a:solidFill>
              </a:rPr>
              <a:t> 29 – </a:t>
            </a:r>
            <a:r>
              <a:rPr lang="sk-SK" dirty="0" err="1">
                <a:solidFill>
                  <a:srgbClr val="446263"/>
                </a:solidFill>
              </a:rPr>
              <a:t>cooperation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network</a:t>
            </a:r>
            <a:endParaRPr lang="sk-SK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9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5913461" cy="667556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446263"/>
                </a:solidFill>
                <a:latin typeface="+mn-lt"/>
              </a:rPr>
              <a:t>Role of ARO in EU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 err="1">
                <a:solidFill>
                  <a:srgbClr val="446263"/>
                </a:solidFill>
              </a:rPr>
              <a:t>Follow-the-money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Crime </a:t>
            </a:r>
            <a:r>
              <a:rPr lang="sk-SK" dirty="0" err="1">
                <a:solidFill>
                  <a:srgbClr val="446263"/>
                </a:solidFill>
              </a:rPr>
              <a:t>doesn‘t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pay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FATF, MONEYVAL</a:t>
            </a: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Grey</a:t>
            </a:r>
            <a:r>
              <a:rPr lang="sk-SK" dirty="0">
                <a:solidFill>
                  <a:srgbClr val="446263"/>
                </a:solidFill>
              </a:rPr>
              <a:t>/</a:t>
            </a:r>
            <a:r>
              <a:rPr lang="sk-SK" dirty="0" err="1">
                <a:solidFill>
                  <a:srgbClr val="446263"/>
                </a:solidFill>
              </a:rPr>
              <a:t>shadow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economy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82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5913461" cy="667556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446263"/>
                </a:solidFill>
                <a:latin typeface="+mn-lt"/>
              </a:rPr>
              <a:t>Functioning</a:t>
            </a:r>
            <a:r>
              <a:rPr lang="sk-SK" dirty="0">
                <a:solidFill>
                  <a:srgbClr val="446263"/>
                </a:solidFill>
                <a:latin typeface="+mn-lt"/>
              </a:rPr>
              <a:t> of ARO 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rgbClr val="446263"/>
                </a:solidFill>
              </a:rPr>
              <a:t>SIENA – </a:t>
            </a:r>
            <a:r>
              <a:rPr lang="sk-SK" dirty="0" err="1">
                <a:solidFill>
                  <a:srgbClr val="446263"/>
                </a:solidFill>
              </a:rPr>
              <a:t>request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Fabasoft – </a:t>
            </a:r>
            <a:r>
              <a:rPr lang="sk-SK" dirty="0" err="1">
                <a:solidFill>
                  <a:srgbClr val="446263"/>
                </a:solidFill>
              </a:rPr>
              <a:t>case</a:t>
            </a:r>
            <a:r>
              <a:rPr lang="sk-SK" dirty="0">
                <a:solidFill>
                  <a:srgbClr val="446263"/>
                </a:solidFill>
              </a:rPr>
              <a:t> management</a:t>
            </a: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Databases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requests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Report</a:t>
            </a:r>
          </a:p>
          <a:p>
            <a:pPr algn="just"/>
            <a:r>
              <a:rPr lang="sk-SK" dirty="0">
                <a:solidFill>
                  <a:srgbClr val="446263"/>
                </a:solidFill>
              </a:rPr>
              <a:t>SIENA – </a:t>
            </a:r>
            <a:r>
              <a:rPr lang="sk-SK" dirty="0" err="1">
                <a:solidFill>
                  <a:srgbClr val="446263"/>
                </a:solidFill>
              </a:rPr>
              <a:t>full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answer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1-7 </a:t>
            </a:r>
            <a:r>
              <a:rPr lang="sk-SK" dirty="0" err="1">
                <a:solidFill>
                  <a:srgbClr val="446263"/>
                </a:solidFill>
              </a:rPr>
              <a:t>days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period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5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5913461" cy="667556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446263"/>
                </a:solidFill>
                <a:latin typeface="+mn-lt"/>
              </a:rPr>
              <a:t>Functioning</a:t>
            </a:r>
            <a:r>
              <a:rPr lang="sk-SK" dirty="0">
                <a:solidFill>
                  <a:srgbClr val="446263"/>
                </a:solidFill>
                <a:latin typeface="+mn-lt"/>
              </a:rPr>
              <a:t> of ARO 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 err="1">
                <a:solidFill>
                  <a:srgbClr val="446263"/>
                </a:solidFill>
              </a:rPr>
              <a:t>Request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from</a:t>
            </a:r>
            <a:r>
              <a:rPr lang="sk-SK" dirty="0">
                <a:solidFill>
                  <a:srgbClr val="446263"/>
                </a:solidFill>
              </a:rPr>
              <a:t> police</a:t>
            </a:r>
          </a:p>
          <a:p>
            <a:pPr algn="just"/>
            <a:r>
              <a:rPr lang="sk-SK" dirty="0">
                <a:solidFill>
                  <a:srgbClr val="446263"/>
                </a:solidFill>
              </a:rPr>
              <a:t>Fabasoft – </a:t>
            </a:r>
            <a:r>
              <a:rPr lang="sk-SK" dirty="0" err="1">
                <a:solidFill>
                  <a:srgbClr val="446263"/>
                </a:solidFill>
              </a:rPr>
              <a:t>case</a:t>
            </a:r>
            <a:r>
              <a:rPr lang="sk-SK" dirty="0">
                <a:solidFill>
                  <a:srgbClr val="446263"/>
                </a:solidFill>
              </a:rPr>
              <a:t> management</a:t>
            </a: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Translation</a:t>
            </a:r>
            <a:r>
              <a:rPr lang="sk-SK" dirty="0">
                <a:solidFill>
                  <a:srgbClr val="446263"/>
                </a:solidFill>
              </a:rPr>
              <a:t>, SIENA </a:t>
            </a:r>
            <a:r>
              <a:rPr lang="sk-SK" dirty="0" err="1">
                <a:solidFill>
                  <a:srgbClr val="446263"/>
                </a:solidFill>
              </a:rPr>
              <a:t>sent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request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Receiving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full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answer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Answering</a:t>
            </a:r>
            <a:r>
              <a:rPr lang="sk-SK" dirty="0">
                <a:solidFill>
                  <a:srgbClr val="446263"/>
                </a:solidFill>
              </a:rPr>
              <a:t> police</a:t>
            </a:r>
          </a:p>
          <a:p>
            <a:pPr algn="just"/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>
                <a:solidFill>
                  <a:srgbClr val="446263"/>
                </a:solidFill>
              </a:rPr>
              <a:t>7 </a:t>
            </a:r>
            <a:r>
              <a:rPr lang="sk-SK" dirty="0" err="1">
                <a:solidFill>
                  <a:srgbClr val="446263"/>
                </a:solidFill>
              </a:rPr>
              <a:t>days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period</a:t>
            </a:r>
            <a:r>
              <a:rPr lang="sk-SK" dirty="0">
                <a:solidFill>
                  <a:srgbClr val="446263"/>
                </a:solidFill>
              </a:rPr>
              <a:t>, in reality </a:t>
            </a:r>
            <a:r>
              <a:rPr lang="sk-SK" dirty="0" err="1">
                <a:solidFill>
                  <a:srgbClr val="446263"/>
                </a:solidFill>
              </a:rPr>
              <a:t>lot</a:t>
            </a:r>
            <a:r>
              <a:rPr lang="sk-SK" dirty="0">
                <a:solidFill>
                  <a:srgbClr val="446263"/>
                </a:solidFill>
              </a:rPr>
              <a:t> more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4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B937-75C0-4D98-B466-2A5DE5CC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38" y="347259"/>
            <a:ext cx="7008837" cy="667556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solidFill>
                  <a:srgbClr val="446263"/>
                </a:solidFill>
                <a:latin typeface="+mn-lt"/>
              </a:rPr>
              <a:t>Inter-institutional</a:t>
            </a:r>
            <a:r>
              <a:rPr lang="sk-SK" dirty="0">
                <a:solidFill>
                  <a:srgbClr val="446263"/>
                </a:solidFill>
                <a:latin typeface="+mn-lt"/>
              </a:rPr>
              <a:t> </a:t>
            </a:r>
            <a:r>
              <a:rPr lang="sk-SK" dirty="0" err="1">
                <a:solidFill>
                  <a:srgbClr val="446263"/>
                </a:solidFill>
                <a:latin typeface="+mn-lt"/>
              </a:rPr>
              <a:t>cooperation</a:t>
            </a:r>
            <a:endParaRPr lang="sk-SK" dirty="0">
              <a:solidFill>
                <a:srgbClr val="446263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DE008-FE0D-4850-A7D0-24B81298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51338"/>
          </a:xfrm>
        </p:spPr>
        <p:txBody>
          <a:bodyPr>
            <a:normAutofit/>
          </a:bodyPr>
          <a:lstStyle/>
          <a:p>
            <a:pPr algn="just"/>
            <a:r>
              <a:rPr lang="sk-SK" dirty="0">
                <a:solidFill>
                  <a:srgbClr val="446263"/>
                </a:solidFill>
              </a:rPr>
              <a:t>ARO </a:t>
            </a:r>
            <a:r>
              <a:rPr lang="sk-SK" dirty="0" err="1">
                <a:solidFill>
                  <a:srgbClr val="446263"/>
                </a:solidFill>
              </a:rPr>
              <a:t>is</a:t>
            </a:r>
            <a:r>
              <a:rPr lang="sk-SK" dirty="0">
                <a:solidFill>
                  <a:srgbClr val="446263"/>
                </a:solidFill>
              </a:rPr>
              <a:t> police, </a:t>
            </a:r>
            <a:r>
              <a:rPr lang="sk-SK" dirty="0" err="1">
                <a:solidFill>
                  <a:srgbClr val="446263"/>
                </a:solidFill>
              </a:rPr>
              <a:t>use</a:t>
            </a:r>
            <a:r>
              <a:rPr lang="sk-SK" dirty="0">
                <a:solidFill>
                  <a:srgbClr val="446263"/>
                </a:solidFill>
              </a:rPr>
              <a:t> police </a:t>
            </a:r>
            <a:r>
              <a:rPr lang="sk-SK" dirty="0" err="1">
                <a:solidFill>
                  <a:srgbClr val="446263"/>
                </a:solidFill>
              </a:rPr>
              <a:t>law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Next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year</a:t>
            </a:r>
            <a:r>
              <a:rPr lang="sk-SK" dirty="0">
                <a:solidFill>
                  <a:srgbClr val="446263"/>
                </a:solidFill>
              </a:rPr>
              <a:t>, ARO </a:t>
            </a:r>
            <a:r>
              <a:rPr lang="sk-SK" dirty="0" err="1">
                <a:solidFill>
                  <a:srgbClr val="446263"/>
                </a:solidFill>
              </a:rPr>
              <a:t>is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still</a:t>
            </a:r>
            <a:r>
              <a:rPr lang="sk-SK" dirty="0">
                <a:solidFill>
                  <a:srgbClr val="446263"/>
                </a:solidFill>
              </a:rPr>
              <a:t> police, </a:t>
            </a:r>
            <a:r>
              <a:rPr lang="sk-SK" dirty="0" err="1">
                <a:solidFill>
                  <a:srgbClr val="446263"/>
                </a:solidFill>
              </a:rPr>
              <a:t>but</a:t>
            </a:r>
            <a:r>
              <a:rPr lang="sk-SK" dirty="0">
                <a:solidFill>
                  <a:srgbClr val="446263"/>
                </a:solidFill>
              </a:rPr>
              <a:t> police </a:t>
            </a:r>
            <a:r>
              <a:rPr lang="sk-SK" dirty="0" err="1">
                <a:solidFill>
                  <a:srgbClr val="446263"/>
                </a:solidFill>
              </a:rPr>
              <a:t>officers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use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criminal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code</a:t>
            </a:r>
            <a:r>
              <a:rPr lang="sk-SK" dirty="0">
                <a:solidFill>
                  <a:srgbClr val="446263"/>
                </a:solidFill>
              </a:rPr>
              <a:t> and are </a:t>
            </a:r>
            <a:r>
              <a:rPr lang="sk-SK" dirty="0" err="1">
                <a:solidFill>
                  <a:srgbClr val="446263"/>
                </a:solidFill>
              </a:rPr>
              <a:t>semi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criminal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investigators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Law</a:t>
            </a:r>
            <a:r>
              <a:rPr lang="sk-SK" dirty="0">
                <a:solidFill>
                  <a:srgbClr val="446263"/>
                </a:solidFill>
              </a:rPr>
              <a:t> – </a:t>
            </a:r>
            <a:r>
              <a:rPr lang="sk-SK" dirty="0" err="1">
                <a:solidFill>
                  <a:srgbClr val="446263"/>
                </a:solidFill>
              </a:rPr>
              <a:t>legal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entities</a:t>
            </a:r>
            <a:r>
              <a:rPr lang="sk-SK" dirty="0">
                <a:solidFill>
                  <a:srgbClr val="446263"/>
                </a:solidFill>
              </a:rPr>
              <a:t>, state </a:t>
            </a:r>
            <a:r>
              <a:rPr lang="sk-SK" dirty="0" err="1">
                <a:solidFill>
                  <a:srgbClr val="446263"/>
                </a:solidFill>
              </a:rPr>
              <a:t>organizations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NGOs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they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need</a:t>
            </a:r>
            <a:r>
              <a:rPr lang="sk-SK" dirty="0">
                <a:solidFill>
                  <a:srgbClr val="446263"/>
                </a:solidFill>
              </a:rPr>
              <a:t> to </a:t>
            </a:r>
            <a:r>
              <a:rPr lang="sk-SK" dirty="0" err="1">
                <a:solidFill>
                  <a:srgbClr val="446263"/>
                </a:solidFill>
              </a:rPr>
              <a:t>respond</a:t>
            </a:r>
            <a:r>
              <a:rPr lang="sk-SK" dirty="0">
                <a:solidFill>
                  <a:srgbClr val="446263"/>
                </a:solidFill>
              </a:rPr>
              <a:t> to </a:t>
            </a:r>
            <a:r>
              <a:rPr lang="sk-SK" dirty="0" err="1">
                <a:solidFill>
                  <a:srgbClr val="446263"/>
                </a:solidFill>
              </a:rPr>
              <a:t>our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requests</a:t>
            </a:r>
            <a:endParaRPr lang="sk-SK" dirty="0">
              <a:solidFill>
                <a:srgbClr val="446263"/>
              </a:solidFill>
            </a:endParaRPr>
          </a:p>
          <a:p>
            <a:pPr algn="just"/>
            <a:r>
              <a:rPr lang="sk-SK" dirty="0" err="1">
                <a:solidFill>
                  <a:srgbClr val="446263"/>
                </a:solidFill>
              </a:rPr>
              <a:t>Also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tax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authorities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financial</a:t>
            </a:r>
            <a:r>
              <a:rPr lang="sk-SK" dirty="0">
                <a:solidFill>
                  <a:srgbClr val="446263"/>
                </a:solidFill>
              </a:rPr>
              <a:t> </a:t>
            </a:r>
            <a:r>
              <a:rPr lang="sk-SK" dirty="0" err="1">
                <a:solidFill>
                  <a:srgbClr val="446263"/>
                </a:solidFill>
              </a:rPr>
              <a:t>institutions</a:t>
            </a:r>
            <a:r>
              <a:rPr lang="sk-SK" dirty="0">
                <a:solidFill>
                  <a:srgbClr val="446263"/>
                </a:solidFill>
              </a:rPr>
              <a:t>, </a:t>
            </a:r>
            <a:r>
              <a:rPr lang="sk-SK" dirty="0" err="1">
                <a:solidFill>
                  <a:srgbClr val="446263"/>
                </a:solidFill>
              </a:rPr>
              <a:t>land</a:t>
            </a:r>
            <a:r>
              <a:rPr lang="sk-SK" dirty="0">
                <a:solidFill>
                  <a:srgbClr val="446263"/>
                </a:solidFill>
              </a:rPr>
              <a:t> register </a:t>
            </a:r>
            <a:r>
              <a:rPr lang="sk-SK" dirty="0" err="1">
                <a:solidFill>
                  <a:srgbClr val="446263"/>
                </a:solidFill>
              </a:rPr>
              <a:t>etc</a:t>
            </a:r>
            <a:endParaRPr lang="en-US" dirty="0">
              <a:solidFill>
                <a:srgbClr val="4462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84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432</Words>
  <Application>Microsoft Office PowerPoint</Application>
  <PresentationFormat>Širokouhlá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Motív Office</vt:lpstr>
      <vt:lpstr>Prezentácia programu PowerPoint</vt:lpstr>
      <vt:lpstr>Content</vt:lpstr>
      <vt:lpstr>European legal framework</vt:lpstr>
      <vt:lpstr>European legal framework</vt:lpstr>
      <vt:lpstr>European legal framework</vt:lpstr>
      <vt:lpstr>Role of ARO in EU</vt:lpstr>
      <vt:lpstr>Functioning of ARO SK</vt:lpstr>
      <vt:lpstr>Functioning of ARO SK</vt:lpstr>
      <vt:lpstr>Inter-institutional cooperation</vt:lpstr>
      <vt:lpstr>International cooperation</vt:lpstr>
      <vt:lpstr>Training</vt:lpstr>
      <vt:lpstr>Capacity</vt:lpstr>
      <vt:lpstr>ARO Slovakia</vt:lpstr>
      <vt:lpstr>contacts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Hežely</dc:creator>
  <cp:lastModifiedBy>Michal Pavlík</cp:lastModifiedBy>
  <cp:revision>28</cp:revision>
  <dcterms:created xsi:type="dcterms:W3CDTF">2024-05-23T10:43:04Z</dcterms:created>
  <dcterms:modified xsi:type="dcterms:W3CDTF">2026-03-25T00:52:55Z</dcterms:modified>
</cp:coreProperties>
</file>