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75" r:id="rId4"/>
    <p:sldId id="276" r:id="rId5"/>
    <p:sldId id="277" r:id="rId6"/>
    <p:sldId id="278" r:id="rId7"/>
    <p:sldId id="279" r:id="rId8"/>
    <p:sldId id="280" r:id="rId9"/>
    <p:sldId id="281" r:id="rId10"/>
    <p:sldId id="282" r:id="rId11"/>
    <p:sldId id="273" r:id="rId12"/>
    <p:sldId id="272" r:id="rId13"/>
    <p:sldId id="260" r:id="rId1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2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BC70EE-20B3-430B-AD64-4FC67A0DCA9B}"/>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5A912E31-A7A8-4B23-94E5-886F85056D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719D6324-9E9F-4C93-BDAE-0E2C3D1AA317}"/>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5" name="Zástupný objekt pre pätu 4">
            <a:extLst>
              <a:ext uri="{FF2B5EF4-FFF2-40B4-BE49-F238E27FC236}">
                <a16:creationId xmlns:a16="http://schemas.microsoft.com/office/drawing/2014/main" id="{096B65B3-3929-42E7-92AC-F1DCEC02277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54836A8-4FAC-4CAD-9F19-461FFAF7784B}"/>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232062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5E4CCC-DFB6-433B-B36C-285AA271C358}"/>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94917207-4818-4303-9700-433801F2CCF6}"/>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6977FF99-2380-498F-A0C4-4C8AAD2DAFBC}"/>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5" name="Zástupný objekt pre pätu 4">
            <a:extLst>
              <a:ext uri="{FF2B5EF4-FFF2-40B4-BE49-F238E27FC236}">
                <a16:creationId xmlns:a16="http://schemas.microsoft.com/office/drawing/2014/main" id="{3A5031C7-8CB9-4DFA-94B8-AD0456313D96}"/>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6405C400-F45F-4243-8639-D02D2A1AD47D}"/>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136739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BCB0A766-5CCA-4608-AB84-7EA21EC73E0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D96A8614-D3E3-4273-B62C-37F2418292D3}"/>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45A33177-C0DA-4622-921F-2B6B067B18A2}"/>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5" name="Zástupný objekt pre pätu 4">
            <a:extLst>
              <a:ext uri="{FF2B5EF4-FFF2-40B4-BE49-F238E27FC236}">
                <a16:creationId xmlns:a16="http://schemas.microsoft.com/office/drawing/2014/main" id="{A472CC38-5F00-4073-BFB0-05244C96E21E}"/>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59A28FB3-6372-431B-ABC5-A9821583F2A8}"/>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1822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40D17-EDB4-4BF7-B7E3-E299B29F8C7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8BC20872-98AC-49B3-9536-316B76D00A42}"/>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4476714-FBDB-44FC-9196-2174C9C8F4C2}"/>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5" name="Zástupný objekt pre pätu 4">
            <a:extLst>
              <a:ext uri="{FF2B5EF4-FFF2-40B4-BE49-F238E27FC236}">
                <a16:creationId xmlns:a16="http://schemas.microsoft.com/office/drawing/2014/main" id="{C576DEA6-4375-451B-AC74-41D8D84B33E2}"/>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69323660-4F66-4EBE-A849-D1D7CA808A3B}"/>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16312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08AA3D-54DE-4C47-B3F2-73F503003FCC}"/>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D87A9C61-D08E-465D-A17A-2EEBB3B068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EC8C9494-97A2-4E04-9379-DAAEA08A6872}"/>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5" name="Zástupný objekt pre pätu 4">
            <a:extLst>
              <a:ext uri="{FF2B5EF4-FFF2-40B4-BE49-F238E27FC236}">
                <a16:creationId xmlns:a16="http://schemas.microsoft.com/office/drawing/2014/main" id="{5BCF8AEB-CB7E-488C-A59F-29F5F197ED5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6FF9EFA-CBA6-400C-B380-935358591A53}"/>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119345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4161D2-D4B7-42AB-9A68-2E97EFE4BEE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3A597D22-65F3-408B-B5BD-1E2196F94196}"/>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B20743DD-3DA5-4C1A-A529-00FF1F65E43A}"/>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DCBCA3F-C03B-4453-AA85-366E09908AEA}"/>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6" name="Zástupný objekt pre pätu 5">
            <a:extLst>
              <a:ext uri="{FF2B5EF4-FFF2-40B4-BE49-F238E27FC236}">
                <a16:creationId xmlns:a16="http://schemas.microsoft.com/office/drawing/2014/main" id="{0842AC6E-CF8F-4993-A297-11A61632DCF7}"/>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BB42964E-6117-46FF-A6BD-E09B5D99FD82}"/>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283494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8E3DC2-DAAA-477B-BE36-2C1B3385145C}"/>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980B2A0D-710F-4AAF-B030-5ADCE702B7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1E8370F1-248E-4AA6-95E0-AA62F3EF18D4}"/>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267B2F50-1CA4-4EA1-9C3B-E0DCA2BF7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97B2BC53-C9B8-480E-ADA6-388C8FE9AD72}"/>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8ADDF4B3-72C6-4279-B6D1-76874B3E3144}"/>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8" name="Zástupný objekt pre pätu 7">
            <a:extLst>
              <a:ext uri="{FF2B5EF4-FFF2-40B4-BE49-F238E27FC236}">
                <a16:creationId xmlns:a16="http://schemas.microsoft.com/office/drawing/2014/main" id="{25EB6B07-D97E-40E2-902C-0C44607A04EC}"/>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C01DBB17-69C4-489D-9DC5-65F784490733}"/>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60542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02B46-D4C9-41CD-86A0-D643A53C042E}"/>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6019F172-F1DB-4A9A-B4BA-17820168DE9E}"/>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4" name="Zástupný objekt pre pätu 3">
            <a:extLst>
              <a:ext uri="{FF2B5EF4-FFF2-40B4-BE49-F238E27FC236}">
                <a16:creationId xmlns:a16="http://schemas.microsoft.com/office/drawing/2014/main" id="{7EB9BD60-263C-4B9E-A679-9C6F5396265F}"/>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5ADCA0EA-CDF3-4CC7-8383-708CB55BFF1D}"/>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323138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68C70E5-40AD-4999-A780-53BA1B544BA9}"/>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3" name="Zástupný objekt pre pätu 2">
            <a:extLst>
              <a:ext uri="{FF2B5EF4-FFF2-40B4-BE49-F238E27FC236}">
                <a16:creationId xmlns:a16="http://schemas.microsoft.com/office/drawing/2014/main" id="{EF764BEB-FD7F-436D-8DF4-A92FCB8186F6}"/>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063F68A8-5839-4748-A1F3-61B0E40A5DD2}"/>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386350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D3F4A5-C443-4C68-B785-C030594A8FA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1637C86A-8B49-46EB-B298-3716AB48B5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99A06AD2-6419-41DC-A583-50AF6FEBC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CA277BE8-458A-4228-8A17-D4E160CC766D}"/>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6" name="Zástupný objekt pre pätu 5">
            <a:extLst>
              <a:ext uri="{FF2B5EF4-FFF2-40B4-BE49-F238E27FC236}">
                <a16:creationId xmlns:a16="http://schemas.microsoft.com/office/drawing/2014/main" id="{F533554A-AFC7-45EB-8364-BC43B5F06958}"/>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58B8CBB4-C4D2-4911-BD52-460B791ED022}"/>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14402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08593D-4F23-4766-87CF-81AB21CBA10D}"/>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06F6E583-6BC0-4D48-AC81-18C9742B3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7192C075-C2D1-4D08-9E80-64A1AD3A4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E362FC7-8121-4618-867D-7185D94EF289}"/>
              </a:ext>
            </a:extLst>
          </p:cNvPr>
          <p:cNvSpPr>
            <a:spLocks noGrp="1"/>
          </p:cNvSpPr>
          <p:nvPr>
            <p:ph type="dt" sz="half" idx="10"/>
          </p:nvPr>
        </p:nvSpPr>
        <p:spPr/>
        <p:txBody>
          <a:bodyPr/>
          <a:lstStyle/>
          <a:p>
            <a:fld id="{A708D06E-ED98-41DB-8553-8E2613F004E4}" type="datetimeFigureOut">
              <a:rPr lang="sk-SK" smtClean="0"/>
              <a:t>24. 3. 2026</a:t>
            </a:fld>
            <a:endParaRPr lang="sk-SK"/>
          </a:p>
        </p:txBody>
      </p:sp>
      <p:sp>
        <p:nvSpPr>
          <p:cNvPr id="6" name="Zástupný objekt pre pätu 5">
            <a:extLst>
              <a:ext uri="{FF2B5EF4-FFF2-40B4-BE49-F238E27FC236}">
                <a16:creationId xmlns:a16="http://schemas.microsoft.com/office/drawing/2014/main" id="{6FE83A07-1C06-403E-ADF3-229B3D1448A8}"/>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D21CCF01-9296-400B-AD13-6BC46948A712}"/>
              </a:ext>
            </a:extLst>
          </p:cNvPr>
          <p:cNvSpPr>
            <a:spLocks noGrp="1"/>
          </p:cNvSpPr>
          <p:nvPr>
            <p:ph type="sldNum" sz="quarter" idx="12"/>
          </p:nvPr>
        </p:nvSpPr>
        <p:spPr/>
        <p:txBody>
          <a:bodyPr/>
          <a:lstStyle/>
          <a:p>
            <a:fld id="{D5A32571-196A-4889-8168-64EEAC7308DC}" type="slidenum">
              <a:rPr lang="sk-SK" smtClean="0"/>
              <a:t>‹#›</a:t>
            </a:fld>
            <a:endParaRPr lang="sk-SK"/>
          </a:p>
        </p:txBody>
      </p:sp>
    </p:spTree>
    <p:extLst>
      <p:ext uri="{BB962C8B-B14F-4D97-AF65-F5344CB8AC3E}">
        <p14:creationId xmlns:p14="http://schemas.microsoft.com/office/powerpoint/2010/main" val="362877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C78E4748-6713-4B57-8A85-8E261AF28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9B0469B3-D3FC-4877-AE86-3C215C66E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F3CA6D8B-3C8F-4650-B725-6CE801FD5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8D06E-ED98-41DB-8553-8E2613F004E4}" type="datetimeFigureOut">
              <a:rPr lang="sk-SK" smtClean="0"/>
              <a:t>24. 3. 2026</a:t>
            </a:fld>
            <a:endParaRPr lang="sk-SK"/>
          </a:p>
        </p:txBody>
      </p:sp>
      <p:sp>
        <p:nvSpPr>
          <p:cNvPr id="5" name="Zástupný objekt pre pätu 4">
            <a:extLst>
              <a:ext uri="{FF2B5EF4-FFF2-40B4-BE49-F238E27FC236}">
                <a16:creationId xmlns:a16="http://schemas.microsoft.com/office/drawing/2014/main" id="{C525D761-BEE2-47C5-B185-16EBAAFEE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C6143FE5-690C-4BD2-A88B-B52F637C4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32571-196A-4889-8168-64EEAC7308DC}" type="slidenum">
              <a:rPr lang="sk-SK" smtClean="0"/>
              <a:t>‹#›</a:t>
            </a:fld>
            <a:endParaRPr lang="sk-SK"/>
          </a:p>
        </p:txBody>
      </p:sp>
    </p:spTree>
    <p:extLst>
      <p:ext uri="{BB962C8B-B14F-4D97-AF65-F5344CB8AC3E}">
        <p14:creationId xmlns:p14="http://schemas.microsoft.com/office/powerpoint/2010/main" val="553913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ichal.pavlik@minv.sk"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ncodk.aro@minv.s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D5438AF3-FA55-4FB4-8255-E9E2DC5784AD}"/>
              </a:ext>
            </a:extLst>
          </p:cNvPr>
          <p:cNvSpPr txBox="1">
            <a:spLocks/>
          </p:cNvSpPr>
          <p:nvPr/>
        </p:nvSpPr>
        <p:spPr>
          <a:xfrm>
            <a:off x="3175377" y="1771769"/>
            <a:ext cx="8156814" cy="1698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k-SK" sz="12500" dirty="0">
              <a:solidFill>
                <a:srgbClr val="446263"/>
              </a:solidFill>
              <a:latin typeface="+mn-lt"/>
            </a:endParaRPr>
          </a:p>
        </p:txBody>
      </p:sp>
      <p:sp>
        <p:nvSpPr>
          <p:cNvPr id="6" name="Nadpis 1">
            <a:extLst>
              <a:ext uri="{FF2B5EF4-FFF2-40B4-BE49-F238E27FC236}">
                <a16:creationId xmlns:a16="http://schemas.microsoft.com/office/drawing/2014/main" id="{DB114767-6149-4F65-AD56-3ED279D5B613}"/>
              </a:ext>
            </a:extLst>
          </p:cNvPr>
          <p:cNvSpPr txBox="1">
            <a:spLocks/>
          </p:cNvSpPr>
          <p:nvPr/>
        </p:nvSpPr>
        <p:spPr>
          <a:xfrm>
            <a:off x="3539319" y="3147919"/>
            <a:ext cx="7792872" cy="134219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sk-SK" sz="4000" dirty="0">
                <a:ln w="19050">
                  <a:solidFill>
                    <a:srgbClr val="446263"/>
                  </a:solidFill>
                </a:ln>
                <a:noFill/>
                <a:latin typeface="+mn-lt"/>
              </a:rPr>
              <a:t>EU </a:t>
            </a:r>
            <a:r>
              <a:rPr lang="sk-SK" sz="4000" dirty="0" err="1">
                <a:ln w="19050">
                  <a:solidFill>
                    <a:srgbClr val="446263"/>
                  </a:solidFill>
                </a:ln>
                <a:noFill/>
                <a:latin typeface="+mn-lt"/>
              </a:rPr>
              <a:t>best</a:t>
            </a:r>
            <a:r>
              <a:rPr lang="sk-SK" sz="4000" dirty="0">
                <a:ln w="19050">
                  <a:solidFill>
                    <a:srgbClr val="446263"/>
                  </a:solidFill>
                </a:ln>
                <a:noFill/>
                <a:latin typeface="+mn-lt"/>
              </a:rPr>
              <a:t> </a:t>
            </a:r>
            <a:r>
              <a:rPr lang="sk-SK" sz="4000" dirty="0" err="1">
                <a:ln w="19050">
                  <a:solidFill>
                    <a:srgbClr val="446263"/>
                  </a:solidFill>
                </a:ln>
                <a:noFill/>
                <a:latin typeface="+mn-lt"/>
              </a:rPr>
              <a:t>practices</a:t>
            </a:r>
            <a:r>
              <a:rPr lang="sk-SK" sz="4000" dirty="0">
                <a:ln w="19050">
                  <a:solidFill>
                    <a:srgbClr val="446263"/>
                  </a:solidFill>
                </a:ln>
                <a:noFill/>
                <a:latin typeface="+mn-lt"/>
              </a:rPr>
              <a:t> </a:t>
            </a:r>
            <a:r>
              <a:rPr lang="sk-SK" sz="4000" dirty="0" err="1">
                <a:ln w="19050">
                  <a:solidFill>
                    <a:srgbClr val="446263"/>
                  </a:solidFill>
                </a:ln>
                <a:noFill/>
                <a:latin typeface="+mn-lt"/>
              </a:rPr>
              <a:t>for</a:t>
            </a:r>
            <a:r>
              <a:rPr lang="sk-SK" sz="4000" dirty="0">
                <a:ln w="19050">
                  <a:solidFill>
                    <a:srgbClr val="446263"/>
                  </a:solidFill>
                </a:ln>
                <a:noFill/>
                <a:latin typeface="+mn-lt"/>
              </a:rPr>
              <a:t> </a:t>
            </a:r>
            <a:r>
              <a:rPr lang="sk-SK" sz="4000" dirty="0" err="1">
                <a:ln w="19050">
                  <a:solidFill>
                    <a:srgbClr val="446263"/>
                  </a:solidFill>
                </a:ln>
                <a:noFill/>
                <a:latin typeface="+mn-lt"/>
              </a:rPr>
              <a:t>functioning</a:t>
            </a:r>
            <a:r>
              <a:rPr lang="sk-SK" sz="4000" dirty="0">
                <a:ln w="19050">
                  <a:solidFill>
                    <a:srgbClr val="446263"/>
                  </a:solidFill>
                </a:ln>
                <a:noFill/>
                <a:latin typeface="+mn-lt"/>
              </a:rPr>
              <a:t> of ARO and EU </a:t>
            </a:r>
            <a:r>
              <a:rPr lang="sk-SK" sz="4000" dirty="0" err="1">
                <a:ln w="19050">
                  <a:solidFill>
                    <a:srgbClr val="446263"/>
                  </a:solidFill>
                </a:ln>
                <a:noFill/>
                <a:latin typeface="+mn-lt"/>
              </a:rPr>
              <a:t>standards</a:t>
            </a:r>
            <a:endParaRPr lang="sk-SK" sz="4000" dirty="0">
              <a:ln w="19050">
                <a:solidFill>
                  <a:srgbClr val="446263"/>
                </a:solidFill>
              </a:ln>
              <a:noFill/>
              <a:latin typeface="+mn-lt"/>
            </a:endParaRPr>
          </a:p>
        </p:txBody>
      </p:sp>
    </p:spTree>
    <p:extLst>
      <p:ext uri="{BB962C8B-B14F-4D97-AF65-F5344CB8AC3E}">
        <p14:creationId xmlns:p14="http://schemas.microsoft.com/office/powerpoint/2010/main" val="3709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err="1">
                <a:solidFill>
                  <a:srgbClr val="446263"/>
                </a:solidFill>
                <a:latin typeface="+mn-lt"/>
              </a:rPr>
              <a:t>Future</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pPr algn="just"/>
            <a:r>
              <a:rPr lang="en-US" dirty="0">
                <a:solidFill>
                  <a:srgbClr val="446263"/>
                </a:solidFill>
              </a:rPr>
              <a:t>Directive (EU) 2024/1260 of the European Parliament and of the Council of 24 April 2024 on asset recovery and confiscation</a:t>
            </a:r>
          </a:p>
          <a:p>
            <a:r>
              <a:rPr lang="en-US" dirty="0">
                <a:solidFill>
                  <a:srgbClr val="446263"/>
                </a:solidFill>
              </a:rPr>
              <a:t>new tasks</a:t>
            </a:r>
          </a:p>
          <a:p>
            <a:r>
              <a:rPr lang="en-US" dirty="0">
                <a:solidFill>
                  <a:srgbClr val="446263"/>
                </a:solidFill>
              </a:rPr>
              <a:t>new options</a:t>
            </a:r>
          </a:p>
          <a:p>
            <a:r>
              <a:rPr lang="en-US" dirty="0">
                <a:solidFill>
                  <a:srgbClr val="446263"/>
                </a:solidFill>
              </a:rPr>
              <a:t>new powers</a:t>
            </a:r>
          </a:p>
          <a:p>
            <a:r>
              <a:rPr lang="en-US" dirty="0">
                <a:solidFill>
                  <a:srgbClr val="446263"/>
                </a:solidFill>
              </a:rPr>
              <a:t>combination of 3 previous directives</a:t>
            </a:r>
          </a:p>
          <a:p>
            <a:r>
              <a:rPr lang="en-US" dirty="0">
                <a:solidFill>
                  <a:srgbClr val="446263"/>
                </a:solidFill>
              </a:rPr>
              <a:t>transposition till 23.11.2026</a:t>
            </a:r>
          </a:p>
        </p:txBody>
      </p:sp>
    </p:spTree>
    <p:extLst>
      <p:ext uri="{BB962C8B-B14F-4D97-AF65-F5344CB8AC3E}">
        <p14:creationId xmlns:p14="http://schemas.microsoft.com/office/powerpoint/2010/main" val="357265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4098842" cy="667556"/>
          </a:xfrm>
        </p:spPr>
        <p:txBody>
          <a:bodyPr>
            <a:normAutofit fontScale="90000"/>
          </a:bodyPr>
          <a:lstStyle/>
          <a:p>
            <a:r>
              <a:rPr lang="sk-SK" dirty="0">
                <a:solidFill>
                  <a:srgbClr val="446263"/>
                </a:solidFill>
                <a:latin typeface="+mn-lt"/>
              </a:rPr>
              <a:t>ARO Slovakia</a:t>
            </a: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pPr marL="0" indent="0">
              <a:buNone/>
            </a:pPr>
            <a:endParaRPr lang="sk-SK" dirty="0">
              <a:solidFill>
                <a:srgbClr val="446263"/>
              </a:solidFill>
            </a:endParaRPr>
          </a:p>
          <a:p>
            <a:pPr marL="0" indent="0">
              <a:buNone/>
            </a:pPr>
            <a:endParaRPr lang="sk-SK" dirty="0">
              <a:solidFill>
                <a:srgbClr val="446263"/>
              </a:solidFill>
            </a:endParaRPr>
          </a:p>
          <a:p>
            <a:pPr marL="0" indent="0">
              <a:buNone/>
            </a:pPr>
            <a:endParaRPr lang="sk-SK" dirty="0">
              <a:solidFill>
                <a:srgbClr val="446263"/>
              </a:solidFill>
            </a:endParaRPr>
          </a:p>
          <a:p>
            <a:pPr marL="0" indent="0" algn="ctr">
              <a:buNone/>
            </a:pPr>
            <a:r>
              <a:rPr lang="sk-SK" dirty="0" err="1">
                <a:solidFill>
                  <a:srgbClr val="446263"/>
                </a:solidFill>
              </a:rPr>
              <a:t>Questions</a:t>
            </a:r>
            <a:r>
              <a:rPr lang="sk-SK" dirty="0">
                <a:solidFill>
                  <a:srgbClr val="446263"/>
                </a:solidFill>
              </a:rPr>
              <a:t> ?</a:t>
            </a:r>
          </a:p>
        </p:txBody>
      </p:sp>
    </p:spTree>
    <p:extLst>
      <p:ext uri="{BB962C8B-B14F-4D97-AF65-F5344CB8AC3E}">
        <p14:creationId xmlns:p14="http://schemas.microsoft.com/office/powerpoint/2010/main" val="359062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4098842" cy="667556"/>
          </a:xfrm>
        </p:spPr>
        <p:txBody>
          <a:bodyPr>
            <a:normAutofit fontScale="90000"/>
          </a:bodyPr>
          <a:lstStyle/>
          <a:p>
            <a:r>
              <a:rPr lang="sk-SK" dirty="0" err="1">
                <a:solidFill>
                  <a:srgbClr val="446263"/>
                </a:solidFill>
                <a:latin typeface="+mn-lt"/>
              </a:rPr>
              <a:t>contacts</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pPr marL="0" indent="0">
              <a:buNone/>
            </a:pPr>
            <a:r>
              <a:rPr lang="sk-SK" dirty="0" err="1">
                <a:solidFill>
                  <a:srgbClr val="446263"/>
                </a:solidFill>
              </a:rPr>
              <a:t>Lt</a:t>
            </a:r>
            <a:r>
              <a:rPr lang="sk-SK" dirty="0">
                <a:solidFill>
                  <a:srgbClr val="446263"/>
                </a:solidFill>
              </a:rPr>
              <a:t>. </a:t>
            </a:r>
            <a:r>
              <a:rPr lang="sk-SK" dirty="0" err="1">
                <a:solidFill>
                  <a:srgbClr val="446263"/>
                </a:solidFill>
              </a:rPr>
              <a:t>Col</a:t>
            </a:r>
            <a:r>
              <a:rPr lang="sk-SK" dirty="0">
                <a:solidFill>
                  <a:srgbClr val="446263"/>
                </a:solidFill>
              </a:rPr>
              <a:t>. Michal PAVLÍK</a:t>
            </a:r>
          </a:p>
          <a:p>
            <a:pPr marL="0" indent="0">
              <a:buNone/>
            </a:pPr>
            <a:r>
              <a:rPr lang="sk-SK" dirty="0">
                <a:solidFill>
                  <a:srgbClr val="446263"/>
                </a:solidFill>
                <a:hlinkClick r:id="rId3"/>
              </a:rPr>
              <a:t>michal.pavlik@minv.sk</a:t>
            </a:r>
            <a:r>
              <a:rPr lang="sk-SK" dirty="0">
                <a:solidFill>
                  <a:srgbClr val="446263"/>
                </a:solidFill>
              </a:rPr>
              <a:t>; </a:t>
            </a:r>
            <a:r>
              <a:rPr lang="sk-SK" dirty="0">
                <a:solidFill>
                  <a:srgbClr val="446263"/>
                </a:solidFill>
                <a:hlinkClick r:id="rId4"/>
              </a:rPr>
              <a:t>ncodk.aro@minv.sk</a:t>
            </a:r>
            <a:endParaRPr lang="sk-SK" dirty="0">
              <a:solidFill>
                <a:srgbClr val="446263"/>
              </a:solidFill>
            </a:endParaRPr>
          </a:p>
          <a:p>
            <a:pPr marL="0" indent="0">
              <a:buNone/>
            </a:pPr>
            <a:r>
              <a:rPr lang="sk-SK" dirty="0">
                <a:solidFill>
                  <a:srgbClr val="446263"/>
                </a:solidFill>
              </a:rPr>
              <a:t>+421 907 462063 (mobile); +421 961 575662 (</a:t>
            </a:r>
            <a:r>
              <a:rPr lang="sk-SK" dirty="0" err="1">
                <a:solidFill>
                  <a:srgbClr val="446263"/>
                </a:solidFill>
              </a:rPr>
              <a:t>office</a:t>
            </a:r>
            <a:r>
              <a:rPr lang="sk-SK" dirty="0">
                <a:solidFill>
                  <a:srgbClr val="446263"/>
                </a:solidFill>
              </a:rPr>
              <a:t>)</a:t>
            </a:r>
          </a:p>
          <a:p>
            <a:pPr marL="0" indent="0">
              <a:buNone/>
            </a:pPr>
            <a:r>
              <a:rPr lang="sk-SK" dirty="0">
                <a:solidFill>
                  <a:srgbClr val="446263"/>
                </a:solidFill>
              </a:rPr>
              <a:t>SIENA – Slovak Republic </a:t>
            </a:r>
            <a:r>
              <a:rPr lang="sk-SK" dirty="0" err="1">
                <a:solidFill>
                  <a:srgbClr val="446263"/>
                </a:solidFill>
              </a:rPr>
              <a:t>Asset</a:t>
            </a:r>
            <a:r>
              <a:rPr lang="sk-SK" dirty="0">
                <a:solidFill>
                  <a:srgbClr val="446263"/>
                </a:solidFill>
              </a:rPr>
              <a:t> </a:t>
            </a:r>
            <a:r>
              <a:rPr lang="sk-SK" dirty="0" err="1">
                <a:solidFill>
                  <a:srgbClr val="446263"/>
                </a:solidFill>
              </a:rPr>
              <a:t>Recovery</a:t>
            </a:r>
            <a:r>
              <a:rPr lang="sk-SK" dirty="0">
                <a:solidFill>
                  <a:srgbClr val="446263"/>
                </a:solidFill>
              </a:rPr>
              <a:t> Office</a:t>
            </a:r>
          </a:p>
        </p:txBody>
      </p:sp>
    </p:spTree>
    <p:extLst>
      <p:ext uri="{BB962C8B-B14F-4D97-AF65-F5344CB8AC3E}">
        <p14:creationId xmlns:p14="http://schemas.microsoft.com/office/powerpoint/2010/main" val="308660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4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4098842" cy="667556"/>
          </a:xfrm>
        </p:spPr>
        <p:txBody>
          <a:bodyPr>
            <a:normAutofit fontScale="90000"/>
          </a:bodyPr>
          <a:lstStyle/>
          <a:p>
            <a:r>
              <a:rPr lang="sk-SK" dirty="0" err="1">
                <a:solidFill>
                  <a:srgbClr val="446263"/>
                </a:solidFill>
                <a:latin typeface="+mn-lt"/>
              </a:rPr>
              <a:t>Content</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pPr algn="just"/>
            <a:r>
              <a:rPr lang="sk-SK" dirty="0" err="1">
                <a:solidFill>
                  <a:srgbClr val="446263"/>
                </a:solidFill>
              </a:rPr>
              <a:t>Slovakia‘s</a:t>
            </a:r>
            <a:r>
              <a:rPr lang="sk-SK" dirty="0">
                <a:solidFill>
                  <a:srgbClr val="446263"/>
                </a:solidFill>
              </a:rPr>
              <a:t> </a:t>
            </a:r>
            <a:r>
              <a:rPr lang="sk-SK" dirty="0" err="1">
                <a:solidFill>
                  <a:srgbClr val="446263"/>
                </a:solidFill>
              </a:rPr>
              <a:t>experience</a:t>
            </a:r>
            <a:r>
              <a:rPr lang="sk-SK" dirty="0">
                <a:solidFill>
                  <a:srgbClr val="446263"/>
                </a:solidFill>
              </a:rPr>
              <a:t> in </a:t>
            </a:r>
            <a:r>
              <a:rPr lang="sk-SK" dirty="0" err="1">
                <a:solidFill>
                  <a:srgbClr val="446263"/>
                </a:solidFill>
              </a:rPr>
              <a:t>the</a:t>
            </a:r>
            <a:r>
              <a:rPr lang="sk-SK" dirty="0">
                <a:solidFill>
                  <a:srgbClr val="446263"/>
                </a:solidFill>
              </a:rPr>
              <a:t> </a:t>
            </a:r>
            <a:r>
              <a:rPr lang="sk-SK" dirty="0" err="1">
                <a:solidFill>
                  <a:srgbClr val="446263"/>
                </a:solidFill>
              </a:rPr>
              <a:t>establishment</a:t>
            </a:r>
            <a:r>
              <a:rPr lang="sk-SK" dirty="0">
                <a:solidFill>
                  <a:srgbClr val="446263"/>
                </a:solidFill>
              </a:rPr>
              <a:t> and </a:t>
            </a:r>
            <a:r>
              <a:rPr lang="sk-SK" dirty="0" err="1">
                <a:solidFill>
                  <a:srgbClr val="446263"/>
                </a:solidFill>
              </a:rPr>
              <a:t>functioning</a:t>
            </a:r>
            <a:r>
              <a:rPr lang="sk-SK" dirty="0">
                <a:solidFill>
                  <a:srgbClr val="446263"/>
                </a:solidFill>
              </a:rPr>
              <a:t> of </a:t>
            </a:r>
            <a:r>
              <a:rPr lang="sk-SK" dirty="0" err="1">
                <a:solidFill>
                  <a:srgbClr val="446263"/>
                </a:solidFill>
              </a:rPr>
              <a:t>the</a:t>
            </a:r>
            <a:r>
              <a:rPr lang="sk-SK" dirty="0">
                <a:solidFill>
                  <a:srgbClr val="446263"/>
                </a:solidFill>
              </a:rPr>
              <a:t> </a:t>
            </a:r>
            <a:r>
              <a:rPr lang="sk-SK" dirty="0" err="1">
                <a:solidFill>
                  <a:srgbClr val="446263"/>
                </a:solidFill>
              </a:rPr>
              <a:t>Asset</a:t>
            </a:r>
            <a:r>
              <a:rPr lang="sk-SK" dirty="0">
                <a:solidFill>
                  <a:srgbClr val="446263"/>
                </a:solidFill>
              </a:rPr>
              <a:t> </a:t>
            </a:r>
            <a:r>
              <a:rPr lang="sk-SK" dirty="0" err="1">
                <a:solidFill>
                  <a:srgbClr val="446263"/>
                </a:solidFill>
              </a:rPr>
              <a:t>Recovery</a:t>
            </a:r>
            <a:r>
              <a:rPr lang="sk-SK" dirty="0">
                <a:solidFill>
                  <a:srgbClr val="446263"/>
                </a:solidFill>
              </a:rPr>
              <a:t> Office</a:t>
            </a:r>
          </a:p>
          <a:p>
            <a:pPr algn="just"/>
            <a:r>
              <a:rPr lang="sk-SK" dirty="0" err="1">
                <a:solidFill>
                  <a:srgbClr val="446263"/>
                </a:solidFill>
              </a:rPr>
              <a:t>Institutional</a:t>
            </a:r>
            <a:r>
              <a:rPr lang="sk-SK" dirty="0">
                <a:solidFill>
                  <a:srgbClr val="446263"/>
                </a:solidFill>
              </a:rPr>
              <a:t> </a:t>
            </a:r>
            <a:r>
              <a:rPr lang="sk-SK" dirty="0" err="1">
                <a:solidFill>
                  <a:srgbClr val="446263"/>
                </a:solidFill>
              </a:rPr>
              <a:t>organisation</a:t>
            </a:r>
            <a:r>
              <a:rPr lang="sk-SK" dirty="0">
                <a:solidFill>
                  <a:srgbClr val="446263"/>
                </a:solidFill>
              </a:rPr>
              <a:t> and </a:t>
            </a:r>
            <a:r>
              <a:rPr lang="sk-SK" dirty="0" err="1">
                <a:solidFill>
                  <a:srgbClr val="446263"/>
                </a:solidFill>
              </a:rPr>
              <a:t>the</a:t>
            </a:r>
            <a:r>
              <a:rPr lang="sk-SK" dirty="0">
                <a:solidFill>
                  <a:srgbClr val="446263"/>
                </a:solidFill>
              </a:rPr>
              <a:t> model of </a:t>
            </a:r>
            <a:r>
              <a:rPr lang="sk-SK" dirty="0" err="1">
                <a:solidFill>
                  <a:srgbClr val="446263"/>
                </a:solidFill>
              </a:rPr>
              <a:t>inter-institutional</a:t>
            </a:r>
            <a:r>
              <a:rPr lang="sk-SK" dirty="0">
                <a:solidFill>
                  <a:srgbClr val="446263"/>
                </a:solidFill>
              </a:rPr>
              <a:t> </a:t>
            </a:r>
            <a:r>
              <a:rPr lang="sk-SK" dirty="0" err="1">
                <a:solidFill>
                  <a:srgbClr val="446263"/>
                </a:solidFill>
              </a:rPr>
              <a:t>cooperation</a:t>
            </a:r>
            <a:endParaRPr lang="sk-SK" dirty="0">
              <a:solidFill>
                <a:srgbClr val="446263"/>
              </a:solidFill>
            </a:endParaRPr>
          </a:p>
          <a:p>
            <a:pPr algn="just"/>
            <a:r>
              <a:rPr lang="sk-SK" dirty="0" err="1">
                <a:solidFill>
                  <a:srgbClr val="446263"/>
                </a:solidFill>
              </a:rPr>
              <a:t>Training</a:t>
            </a:r>
            <a:r>
              <a:rPr lang="sk-SK" dirty="0">
                <a:solidFill>
                  <a:srgbClr val="446263"/>
                </a:solidFill>
              </a:rPr>
              <a:t> and </a:t>
            </a:r>
            <a:r>
              <a:rPr lang="sk-SK" dirty="0" err="1">
                <a:solidFill>
                  <a:srgbClr val="446263"/>
                </a:solidFill>
              </a:rPr>
              <a:t>capacity-building</a:t>
            </a:r>
            <a:r>
              <a:rPr lang="sk-SK" dirty="0">
                <a:solidFill>
                  <a:srgbClr val="446263"/>
                </a:solidFill>
              </a:rPr>
              <a:t> </a:t>
            </a:r>
            <a:r>
              <a:rPr lang="sk-SK" dirty="0" err="1">
                <a:solidFill>
                  <a:srgbClr val="446263"/>
                </a:solidFill>
              </a:rPr>
              <a:t>for</a:t>
            </a:r>
            <a:r>
              <a:rPr lang="sk-SK" dirty="0">
                <a:solidFill>
                  <a:srgbClr val="446263"/>
                </a:solidFill>
              </a:rPr>
              <a:t> </a:t>
            </a:r>
            <a:r>
              <a:rPr lang="sk-SK" dirty="0" err="1">
                <a:solidFill>
                  <a:srgbClr val="446263"/>
                </a:solidFill>
              </a:rPr>
              <a:t>specialized</a:t>
            </a:r>
            <a:r>
              <a:rPr lang="sk-SK" dirty="0">
                <a:solidFill>
                  <a:srgbClr val="446263"/>
                </a:solidFill>
              </a:rPr>
              <a:t> </a:t>
            </a:r>
            <a:r>
              <a:rPr lang="sk-SK" dirty="0" err="1">
                <a:solidFill>
                  <a:srgbClr val="446263"/>
                </a:solidFill>
              </a:rPr>
              <a:t>structures</a:t>
            </a:r>
            <a:endParaRPr lang="sk-SK" dirty="0">
              <a:solidFill>
                <a:srgbClr val="446263"/>
              </a:solidFill>
            </a:endParaRPr>
          </a:p>
          <a:p>
            <a:pPr algn="just"/>
            <a:r>
              <a:rPr lang="sk-SK" dirty="0">
                <a:solidFill>
                  <a:srgbClr val="446263"/>
                </a:solidFill>
              </a:rPr>
              <a:t>International </a:t>
            </a:r>
            <a:r>
              <a:rPr lang="sk-SK" dirty="0" err="1">
                <a:solidFill>
                  <a:srgbClr val="446263"/>
                </a:solidFill>
              </a:rPr>
              <a:t>cooperation</a:t>
            </a:r>
            <a:r>
              <a:rPr lang="sk-SK" dirty="0">
                <a:solidFill>
                  <a:srgbClr val="446263"/>
                </a:solidFill>
              </a:rPr>
              <a:t> and </a:t>
            </a:r>
            <a:r>
              <a:rPr lang="sk-SK" dirty="0" err="1">
                <a:solidFill>
                  <a:srgbClr val="446263"/>
                </a:solidFill>
              </a:rPr>
              <a:t>cooperation</a:t>
            </a:r>
            <a:r>
              <a:rPr lang="sk-SK" dirty="0">
                <a:solidFill>
                  <a:srgbClr val="446263"/>
                </a:solidFill>
              </a:rPr>
              <a:t> </a:t>
            </a:r>
            <a:r>
              <a:rPr lang="sk-SK" dirty="0" err="1">
                <a:solidFill>
                  <a:srgbClr val="446263"/>
                </a:solidFill>
              </a:rPr>
              <a:t>with</a:t>
            </a:r>
            <a:r>
              <a:rPr lang="sk-SK" dirty="0">
                <a:solidFill>
                  <a:srgbClr val="446263"/>
                </a:solidFill>
              </a:rPr>
              <a:t> </a:t>
            </a:r>
            <a:r>
              <a:rPr lang="sk-SK" dirty="0" err="1">
                <a:solidFill>
                  <a:srgbClr val="446263"/>
                </a:solidFill>
              </a:rPr>
              <a:t>private</a:t>
            </a:r>
            <a:r>
              <a:rPr lang="sk-SK" dirty="0">
                <a:solidFill>
                  <a:srgbClr val="446263"/>
                </a:solidFill>
              </a:rPr>
              <a:t> </a:t>
            </a:r>
            <a:r>
              <a:rPr lang="sk-SK" dirty="0" err="1">
                <a:solidFill>
                  <a:srgbClr val="446263"/>
                </a:solidFill>
              </a:rPr>
              <a:t>sector</a:t>
            </a:r>
            <a:r>
              <a:rPr lang="sk-SK" dirty="0">
                <a:solidFill>
                  <a:srgbClr val="446263"/>
                </a:solidFill>
              </a:rPr>
              <a:t> in </a:t>
            </a:r>
            <a:r>
              <a:rPr lang="sk-SK" dirty="0" err="1">
                <a:solidFill>
                  <a:srgbClr val="446263"/>
                </a:solidFill>
              </a:rPr>
              <a:t>the</a:t>
            </a:r>
            <a:r>
              <a:rPr lang="sk-SK" dirty="0">
                <a:solidFill>
                  <a:srgbClr val="446263"/>
                </a:solidFill>
              </a:rPr>
              <a:t> </a:t>
            </a:r>
            <a:r>
              <a:rPr lang="sk-SK" dirty="0" err="1">
                <a:solidFill>
                  <a:srgbClr val="446263"/>
                </a:solidFill>
              </a:rPr>
              <a:t>process</a:t>
            </a:r>
            <a:r>
              <a:rPr lang="sk-SK" dirty="0">
                <a:solidFill>
                  <a:srgbClr val="446263"/>
                </a:solidFill>
              </a:rPr>
              <a:t> of </a:t>
            </a:r>
            <a:r>
              <a:rPr lang="sk-SK" dirty="0" err="1">
                <a:solidFill>
                  <a:srgbClr val="446263"/>
                </a:solidFill>
              </a:rPr>
              <a:t>asset</a:t>
            </a:r>
            <a:r>
              <a:rPr lang="sk-SK" dirty="0">
                <a:solidFill>
                  <a:srgbClr val="446263"/>
                </a:solidFill>
              </a:rPr>
              <a:t> </a:t>
            </a:r>
            <a:r>
              <a:rPr lang="sk-SK" dirty="0" err="1">
                <a:solidFill>
                  <a:srgbClr val="446263"/>
                </a:solidFill>
              </a:rPr>
              <a:t>identification</a:t>
            </a:r>
            <a:r>
              <a:rPr lang="sk-SK" dirty="0">
                <a:solidFill>
                  <a:srgbClr val="446263"/>
                </a:solidFill>
              </a:rPr>
              <a:t> and </a:t>
            </a:r>
            <a:r>
              <a:rPr lang="sk-SK" dirty="0" err="1">
                <a:solidFill>
                  <a:srgbClr val="446263"/>
                </a:solidFill>
              </a:rPr>
              <a:t>recovery</a:t>
            </a:r>
            <a:endParaRPr lang="sk-SK" dirty="0">
              <a:solidFill>
                <a:srgbClr val="446263"/>
              </a:solidFill>
            </a:endParaRPr>
          </a:p>
        </p:txBody>
      </p:sp>
    </p:spTree>
    <p:extLst>
      <p:ext uri="{BB962C8B-B14F-4D97-AF65-F5344CB8AC3E}">
        <p14:creationId xmlns:p14="http://schemas.microsoft.com/office/powerpoint/2010/main" val="33457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a:solidFill>
                  <a:srgbClr val="446263"/>
                </a:solidFill>
                <a:latin typeface="+mn-lt"/>
              </a:rPr>
              <a:t>ARO </a:t>
            </a:r>
            <a:r>
              <a:rPr lang="sk-SK" dirty="0" err="1">
                <a:solidFill>
                  <a:srgbClr val="446263"/>
                </a:solidFill>
                <a:latin typeface="+mn-lt"/>
              </a:rPr>
              <a:t>establishment</a:t>
            </a:r>
            <a:r>
              <a:rPr lang="sk-SK" dirty="0">
                <a:solidFill>
                  <a:srgbClr val="446263"/>
                </a:solidFill>
                <a:latin typeface="+mn-lt"/>
              </a:rPr>
              <a:t> and </a:t>
            </a:r>
            <a:r>
              <a:rPr lang="sk-SK" dirty="0" err="1">
                <a:solidFill>
                  <a:srgbClr val="446263"/>
                </a:solidFill>
                <a:latin typeface="+mn-lt"/>
              </a:rPr>
              <a:t>functioning</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lnSpcReduction="10000"/>
          </a:bodyPr>
          <a:lstStyle/>
          <a:p>
            <a:pPr algn="just"/>
            <a:r>
              <a:rPr lang="en-US" dirty="0">
                <a:solidFill>
                  <a:srgbClr val="446263"/>
                </a:solidFill>
              </a:rPr>
              <a:t>C</a:t>
            </a:r>
            <a:r>
              <a:rPr lang="sk-SK" dirty="0" err="1">
                <a:solidFill>
                  <a:srgbClr val="446263"/>
                </a:solidFill>
              </a:rPr>
              <a:t>ouncil</a:t>
            </a:r>
            <a:r>
              <a:rPr lang="sk-SK" dirty="0">
                <a:solidFill>
                  <a:srgbClr val="446263"/>
                </a:solidFill>
              </a:rPr>
              <a:t> </a:t>
            </a:r>
            <a:r>
              <a:rPr lang="en-US" dirty="0">
                <a:solidFill>
                  <a:srgbClr val="446263"/>
                </a:solidFill>
              </a:rPr>
              <a:t>D</a:t>
            </a:r>
            <a:r>
              <a:rPr lang="sk-SK" dirty="0" err="1">
                <a:solidFill>
                  <a:srgbClr val="446263"/>
                </a:solidFill>
              </a:rPr>
              <a:t>ecision</a:t>
            </a:r>
            <a:r>
              <a:rPr lang="sk-SK" dirty="0">
                <a:solidFill>
                  <a:srgbClr val="446263"/>
                </a:solidFill>
              </a:rPr>
              <a:t> </a:t>
            </a:r>
            <a:r>
              <a:rPr lang="en-US" dirty="0">
                <a:solidFill>
                  <a:srgbClr val="446263"/>
                </a:solidFill>
              </a:rPr>
              <a:t>2007/845/JHA of 6 December 2007 concerning cooperation between Asset Recovery Offices of the Member States in the field of tracing and identification of proceeds from, or other property related to, crime</a:t>
            </a:r>
            <a:r>
              <a:rPr lang="sk-SK" dirty="0">
                <a:solidFill>
                  <a:srgbClr val="446263"/>
                </a:solidFill>
              </a:rPr>
              <a:t>.</a:t>
            </a:r>
          </a:p>
          <a:p>
            <a:pPr algn="just"/>
            <a:r>
              <a:rPr lang="en-US" dirty="0">
                <a:solidFill>
                  <a:srgbClr val="446263"/>
                </a:solidFill>
              </a:rPr>
              <a:t>To combat organized crime effectively, information that can lead to the tracing and seizure of proceeds from crime and other property belonging to criminals has to be exchanged rapidly between the Member States of the European Union.</a:t>
            </a:r>
            <a:endParaRPr lang="sk-SK" dirty="0">
              <a:solidFill>
                <a:srgbClr val="446263"/>
              </a:solidFill>
            </a:endParaRPr>
          </a:p>
          <a:p>
            <a:pPr algn="just"/>
            <a:r>
              <a:rPr lang="en-US" dirty="0">
                <a:solidFill>
                  <a:srgbClr val="446263"/>
                </a:solidFill>
              </a:rPr>
              <a:t>To that end, Member States should have national Asset Recovery Offices in place which are competent in these fields, and should ensure that these offices can exchange information rapidly.</a:t>
            </a:r>
            <a:endParaRPr lang="sk-SK" dirty="0">
              <a:solidFill>
                <a:srgbClr val="446263"/>
              </a:solidFill>
            </a:endParaRPr>
          </a:p>
          <a:p>
            <a:endParaRPr lang="sk-SK" dirty="0">
              <a:solidFill>
                <a:srgbClr val="446263"/>
              </a:solidFill>
            </a:endParaRPr>
          </a:p>
        </p:txBody>
      </p:sp>
    </p:spTree>
    <p:extLst>
      <p:ext uri="{BB962C8B-B14F-4D97-AF65-F5344CB8AC3E}">
        <p14:creationId xmlns:p14="http://schemas.microsoft.com/office/powerpoint/2010/main" val="110445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a:solidFill>
                  <a:srgbClr val="446263"/>
                </a:solidFill>
                <a:latin typeface="+mn-lt"/>
              </a:rPr>
              <a:t>ARO </a:t>
            </a:r>
            <a:r>
              <a:rPr lang="sk-SK" dirty="0" err="1">
                <a:solidFill>
                  <a:srgbClr val="446263"/>
                </a:solidFill>
                <a:latin typeface="+mn-lt"/>
              </a:rPr>
              <a:t>establishment</a:t>
            </a:r>
            <a:r>
              <a:rPr lang="sk-SK" dirty="0">
                <a:solidFill>
                  <a:srgbClr val="446263"/>
                </a:solidFill>
                <a:latin typeface="+mn-lt"/>
              </a:rPr>
              <a:t> and </a:t>
            </a:r>
            <a:r>
              <a:rPr lang="sk-SK" dirty="0" err="1">
                <a:solidFill>
                  <a:srgbClr val="446263"/>
                </a:solidFill>
                <a:latin typeface="+mn-lt"/>
              </a:rPr>
              <a:t>functioning</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r>
              <a:rPr lang="sk-SK" dirty="0">
                <a:solidFill>
                  <a:srgbClr val="446263"/>
                </a:solidFill>
              </a:rPr>
              <a:t>ARO SK </a:t>
            </a:r>
            <a:r>
              <a:rPr lang="sk-SK" dirty="0" err="1">
                <a:solidFill>
                  <a:srgbClr val="446263"/>
                </a:solidFill>
              </a:rPr>
              <a:t>is</a:t>
            </a:r>
            <a:r>
              <a:rPr lang="sk-SK" dirty="0">
                <a:solidFill>
                  <a:srgbClr val="446263"/>
                </a:solidFill>
              </a:rPr>
              <a:t> a police type of ARO, </a:t>
            </a:r>
            <a:r>
              <a:rPr lang="sk-SK" dirty="0" err="1">
                <a:solidFill>
                  <a:srgbClr val="446263"/>
                </a:solidFill>
              </a:rPr>
              <a:t>created</a:t>
            </a:r>
            <a:r>
              <a:rPr lang="sk-SK" dirty="0">
                <a:solidFill>
                  <a:srgbClr val="446263"/>
                </a:solidFill>
              </a:rPr>
              <a:t> </a:t>
            </a:r>
            <a:r>
              <a:rPr lang="sk-SK" dirty="0" err="1">
                <a:solidFill>
                  <a:srgbClr val="446263"/>
                </a:solidFill>
              </a:rPr>
              <a:t>within</a:t>
            </a:r>
            <a:r>
              <a:rPr lang="sk-SK" dirty="0">
                <a:solidFill>
                  <a:srgbClr val="446263"/>
                </a:solidFill>
              </a:rPr>
              <a:t> police </a:t>
            </a:r>
            <a:r>
              <a:rPr lang="sk-SK" dirty="0" err="1">
                <a:solidFill>
                  <a:srgbClr val="446263"/>
                </a:solidFill>
              </a:rPr>
              <a:t>corps</a:t>
            </a:r>
            <a:r>
              <a:rPr lang="sk-SK" dirty="0">
                <a:solidFill>
                  <a:srgbClr val="446263"/>
                </a:solidFill>
              </a:rPr>
              <a:t>.</a:t>
            </a:r>
          </a:p>
          <a:p>
            <a:pPr algn="just"/>
            <a:r>
              <a:rPr lang="sk-SK" dirty="0" err="1">
                <a:solidFill>
                  <a:srgbClr val="446263"/>
                </a:solidFill>
              </a:rPr>
              <a:t>First</a:t>
            </a:r>
            <a:r>
              <a:rPr lang="sk-SK" dirty="0">
                <a:solidFill>
                  <a:srgbClr val="446263"/>
                </a:solidFill>
              </a:rPr>
              <a:t> </a:t>
            </a:r>
            <a:r>
              <a:rPr lang="sk-SK" dirty="0" err="1">
                <a:solidFill>
                  <a:srgbClr val="446263"/>
                </a:solidFill>
              </a:rPr>
              <a:t>created</a:t>
            </a:r>
            <a:r>
              <a:rPr lang="sk-SK" dirty="0">
                <a:solidFill>
                  <a:srgbClr val="446263"/>
                </a:solidFill>
              </a:rPr>
              <a:t> as a part of FIU, </a:t>
            </a:r>
            <a:r>
              <a:rPr lang="sk-SK" dirty="0" err="1">
                <a:solidFill>
                  <a:srgbClr val="446263"/>
                </a:solidFill>
              </a:rPr>
              <a:t>then</a:t>
            </a:r>
            <a:r>
              <a:rPr lang="sk-SK" dirty="0">
                <a:solidFill>
                  <a:srgbClr val="446263"/>
                </a:solidFill>
              </a:rPr>
              <a:t> as a part of NCA, </a:t>
            </a:r>
            <a:r>
              <a:rPr lang="sk-SK" dirty="0" err="1">
                <a:solidFill>
                  <a:srgbClr val="446263"/>
                </a:solidFill>
              </a:rPr>
              <a:t>now</a:t>
            </a:r>
            <a:r>
              <a:rPr lang="sk-SK" dirty="0">
                <a:solidFill>
                  <a:srgbClr val="446263"/>
                </a:solidFill>
              </a:rPr>
              <a:t> as a part of NCSC.</a:t>
            </a:r>
          </a:p>
          <a:p>
            <a:pPr algn="just"/>
            <a:r>
              <a:rPr lang="sk-SK" dirty="0" err="1">
                <a:solidFill>
                  <a:srgbClr val="446263"/>
                </a:solidFill>
              </a:rPr>
              <a:t>Its</a:t>
            </a:r>
            <a:r>
              <a:rPr lang="sk-SK" dirty="0">
                <a:solidFill>
                  <a:srgbClr val="446263"/>
                </a:solidFill>
              </a:rPr>
              <a:t> a </a:t>
            </a:r>
            <a:r>
              <a:rPr lang="sk-SK" dirty="0" err="1">
                <a:solidFill>
                  <a:srgbClr val="446263"/>
                </a:solidFill>
              </a:rPr>
              <a:t>unit</a:t>
            </a:r>
            <a:r>
              <a:rPr lang="sk-SK" dirty="0">
                <a:solidFill>
                  <a:srgbClr val="446263"/>
                </a:solidFill>
              </a:rPr>
              <a:t>, </a:t>
            </a:r>
            <a:r>
              <a:rPr lang="sk-SK" dirty="0" err="1">
                <a:solidFill>
                  <a:srgbClr val="446263"/>
                </a:solidFill>
              </a:rPr>
              <a:t>with</a:t>
            </a:r>
            <a:r>
              <a:rPr lang="sk-SK" dirty="0">
                <a:solidFill>
                  <a:srgbClr val="446263"/>
                </a:solidFill>
              </a:rPr>
              <a:t> 5-10 police </a:t>
            </a:r>
            <a:r>
              <a:rPr lang="sk-SK" dirty="0" err="1">
                <a:solidFill>
                  <a:srgbClr val="446263"/>
                </a:solidFill>
              </a:rPr>
              <a:t>officers</a:t>
            </a:r>
            <a:endParaRPr lang="sk-SK" dirty="0">
              <a:solidFill>
                <a:srgbClr val="446263"/>
              </a:solidFill>
            </a:endParaRPr>
          </a:p>
        </p:txBody>
      </p:sp>
    </p:spTree>
    <p:extLst>
      <p:ext uri="{BB962C8B-B14F-4D97-AF65-F5344CB8AC3E}">
        <p14:creationId xmlns:p14="http://schemas.microsoft.com/office/powerpoint/2010/main" val="178466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err="1">
                <a:solidFill>
                  <a:srgbClr val="446263"/>
                </a:solidFill>
                <a:latin typeface="+mn-lt"/>
              </a:rPr>
              <a:t>Organization</a:t>
            </a:r>
            <a:r>
              <a:rPr lang="sk-SK" dirty="0">
                <a:solidFill>
                  <a:srgbClr val="446263"/>
                </a:solidFill>
                <a:latin typeface="+mn-lt"/>
              </a:rPr>
              <a:t> and </a:t>
            </a:r>
            <a:r>
              <a:rPr lang="sk-SK" dirty="0" err="1">
                <a:solidFill>
                  <a:srgbClr val="446263"/>
                </a:solidFill>
                <a:latin typeface="+mn-lt"/>
              </a:rPr>
              <a:t>cooperation</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r>
              <a:rPr lang="sk-SK" dirty="0" err="1">
                <a:solidFill>
                  <a:srgbClr val="446263"/>
                </a:solidFill>
              </a:rPr>
              <a:t>Presidium</a:t>
            </a:r>
            <a:r>
              <a:rPr lang="sk-SK" dirty="0">
                <a:solidFill>
                  <a:srgbClr val="446263"/>
                </a:solidFill>
              </a:rPr>
              <a:t> of </a:t>
            </a:r>
            <a:r>
              <a:rPr lang="sk-SK" dirty="0" err="1">
                <a:solidFill>
                  <a:srgbClr val="446263"/>
                </a:solidFill>
              </a:rPr>
              <a:t>the</a:t>
            </a:r>
            <a:r>
              <a:rPr lang="sk-SK" dirty="0">
                <a:solidFill>
                  <a:srgbClr val="446263"/>
                </a:solidFill>
              </a:rPr>
              <a:t> Police </a:t>
            </a:r>
            <a:r>
              <a:rPr lang="sk-SK" dirty="0" err="1">
                <a:solidFill>
                  <a:srgbClr val="446263"/>
                </a:solidFill>
              </a:rPr>
              <a:t>Force</a:t>
            </a:r>
            <a:endParaRPr lang="sk-SK" dirty="0">
              <a:solidFill>
                <a:srgbClr val="446263"/>
              </a:solidFill>
            </a:endParaRPr>
          </a:p>
          <a:p>
            <a:pPr algn="just"/>
            <a:r>
              <a:rPr lang="sk-SK" dirty="0">
                <a:solidFill>
                  <a:srgbClr val="446263"/>
                </a:solidFill>
              </a:rPr>
              <a:t>National Center </a:t>
            </a:r>
            <a:r>
              <a:rPr lang="sk-SK" dirty="0" err="1">
                <a:solidFill>
                  <a:srgbClr val="446263"/>
                </a:solidFill>
              </a:rPr>
              <a:t>for</a:t>
            </a:r>
            <a:r>
              <a:rPr lang="sk-SK" dirty="0">
                <a:solidFill>
                  <a:srgbClr val="446263"/>
                </a:solidFill>
              </a:rPr>
              <a:t> </a:t>
            </a:r>
            <a:r>
              <a:rPr lang="sk-SK" dirty="0" err="1">
                <a:solidFill>
                  <a:srgbClr val="446263"/>
                </a:solidFill>
              </a:rPr>
              <a:t>Specific</a:t>
            </a:r>
            <a:r>
              <a:rPr lang="sk-SK" dirty="0">
                <a:solidFill>
                  <a:srgbClr val="446263"/>
                </a:solidFill>
              </a:rPr>
              <a:t> </a:t>
            </a:r>
            <a:r>
              <a:rPr lang="sk-SK" dirty="0" err="1">
                <a:solidFill>
                  <a:srgbClr val="446263"/>
                </a:solidFill>
              </a:rPr>
              <a:t>Crimes</a:t>
            </a:r>
            <a:endParaRPr lang="sk-SK" dirty="0">
              <a:solidFill>
                <a:srgbClr val="446263"/>
              </a:solidFill>
            </a:endParaRPr>
          </a:p>
          <a:p>
            <a:r>
              <a:rPr lang="sk-SK" dirty="0">
                <a:solidFill>
                  <a:srgbClr val="446263"/>
                </a:solidFill>
              </a:rPr>
              <a:t>Financial </a:t>
            </a:r>
            <a:r>
              <a:rPr lang="sk-SK" dirty="0" err="1">
                <a:solidFill>
                  <a:srgbClr val="446263"/>
                </a:solidFill>
              </a:rPr>
              <a:t>Investigation</a:t>
            </a:r>
            <a:r>
              <a:rPr lang="sk-SK" dirty="0">
                <a:solidFill>
                  <a:srgbClr val="446263"/>
                </a:solidFill>
              </a:rPr>
              <a:t> Department</a:t>
            </a:r>
          </a:p>
          <a:p>
            <a:r>
              <a:rPr lang="sk-SK" dirty="0" err="1">
                <a:solidFill>
                  <a:srgbClr val="446263"/>
                </a:solidFill>
              </a:rPr>
              <a:t>Asset</a:t>
            </a:r>
            <a:r>
              <a:rPr lang="sk-SK" dirty="0">
                <a:solidFill>
                  <a:srgbClr val="446263"/>
                </a:solidFill>
              </a:rPr>
              <a:t> </a:t>
            </a:r>
            <a:r>
              <a:rPr lang="sk-SK" dirty="0" err="1">
                <a:solidFill>
                  <a:srgbClr val="446263"/>
                </a:solidFill>
              </a:rPr>
              <a:t>Recovery</a:t>
            </a:r>
            <a:r>
              <a:rPr lang="sk-SK" dirty="0">
                <a:solidFill>
                  <a:srgbClr val="446263"/>
                </a:solidFill>
              </a:rPr>
              <a:t> </a:t>
            </a:r>
            <a:r>
              <a:rPr lang="sk-SK" dirty="0" err="1">
                <a:solidFill>
                  <a:srgbClr val="446263"/>
                </a:solidFill>
              </a:rPr>
              <a:t>Unit</a:t>
            </a:r>
            <a:endParaRPr lang="sk-SK" dirty="0">
              <a:solidFill>
                <a:srgbClr val="446263"/>
              </a:solidFill>
            </a:endParaRPr>
          </a:p>
          <a:p>
            <a:endParaRPr lang="sk-SK" dirty="0">
              <a:solidFill>
                <a:srgbClr val="446263"/>
              </a:solidFill>
            </a:endParaRPr>
          </a:p>
          <a:p>
            <a:r>
              <a:rPr lang="sk-SK" dirty="0" err="1">
                <a:solidFill>
                  <a:srgbClr val="446263"/>
                </a:solidFill>
              </a:rPr>
              <a:t>Definition</a:t>
            </a:r>
            <a:r>
              <a:rPr lang="sk-SK" dirty="0">
                <a:solidFill>
                  <a:srgbClr val="446263"/>
                </a:solidFill>
              </a:rPr>
              <a:t> </a:t>
            </a:r>
            <a:r>
              <a:rPr lang="sk-SK" dirty="0" err="1">
                <a:solidFill>
                  <a:srgbClr val="446263"/>
                </a:solidFill>
              </a:rPr>
              <a:t>is</a:t>
            </a:r>
            <a:r>
              <a:rPr lang="sk-SK" dirty="0">
                <a:solidFill>
                  <a:srgbClr val="446263"/>
                </a:solidFill>
              </a:rPr>
              <a:t> </a:t>
            </a:r>
            <a:r>
              <a:rPr lang="sk-SK" dirty="0" err="1">
                <a:solidFill>
                  <a:srgbClr val="446263"/>
                </a:solidFill>
              </a:rPr>
              <a:t>made</a:t>
            </a:r>
            <a:r>
              <a:rPr lang="sk-SK" dirty="0">
                <a:solidFill>
                  <a:srgbClr val="446263"/>
                </a:solidFill>
              </a:rPr>
              <a:t> per </a:t>
            </a:r>
            <a:r>
              <a:rPr lang="sk-SK" dirty="0" err="1">
                <a:solidFill>
                  <a:srgbClr val="446263"/>
                </a:solidFill>
              </a:rPr>
              <a:t>Organizational</a:t>
            </a:r>
            <a:r>
              <a:rPr lang="sk-SK" dirty="0">
                <a:solidFill>
                  <a:srgbClr val="446263"/>
                </a:solidFill>
              </a:rPr>
              <a:t> </a:t>
            </a:r>
            <a:r>
              <a:rPr lang="sk-SK" dirty="0" err="1">
                <a:solidFill>
                  <a:srgbClr val="446263"/>
                </a:solidFill>
              </a:rPr>
              <a:t>structure</a:t>
            </a:r>
            <a:r>
              <a:rPr lang="sk-SK" dirty="0">
                <a:solidFill>
                  <a:srgbClr val="446263"/>
                </a:solidFill>
              </a:rPr>
              <a:t> </a:t>
            </a:r>
            <a:r>
              <a:rPr lang="sk-SK" dirty="0" err="1">
                <a:solidFill>
                  <a:srgbClr val="446263"/>
                </a:solidFill>
              </a:rPr>
              <a:t>order</a:t>
            </a:r>
            <a:r>
              <a:rPr lang="sk-SK" dirty="0">
                <a:solidFill>
                  <a:srgbClr val="446263"/>
                </a:solidFill>
              </a:rPr>
              <a:t> of </a:t>
            </a:r>
            <a:r>
              <a:rPr lang="sk-SK" dirty="0" err="1">
                <a:solidFill>
                  <a:srgbClr val="446263"/>
                </a:solidFill>
              </a:rPr>
              <a:t>the</a:t>
            </a:r>
            <a:r>
              <a:rPr lang="sk-SK" dirty="0">
                <a:solidFill>
                  <a:srgbClr val="446263"/>
                </a:solidFill>
              </a:rPr>
              <a:t> </a:t>
            </a:r>
            <a:r>
              <a:rPr lang="sk-SK" dirty="0" err="1">
                <a:solidFill>
                  <a:srgbClr val="446263"/>
                </a:solidFill>
              </a:rPr>
              <a:t>President</a:t>
            </a:r>
            <a:r>
              <a:rPr lang="sk-SK" dirty="0">
                <a:solidFill>
                  <a:srgbClr val="446263"/>
                </a:solidFill>
              </a:rPr>
              <a:t> of </a:t>
            </a:r>
            <a:r>
              <a:rPr lang="sk-SK" dirty="0" err="1">
                <a:solidFill>
                  <a:srgbClr val="446263"/>
                </a:solidFill>
              </a:rPr>
              <a:t>the</a:t>
            </a:r>
            <a:r>
              <a:rPr lang="sk-SK" dirty="0">
                <a:solidFill>
                  <a:srgbClr val="446263"/>
                </a:solidFill>
              </a:rPr>
              <a:t> Police </a:t>
            </a:r>
            <a:r>
              <a:rPr lang="sk-SK" dirty="0" err="1">
                <a:solidFill>
                  <a:srgbClr val="446263"/>
                </a:solidFill>
              </a:rPr>
              <a:t>Force</a:t>
            </a:r>
            <a:endParaRPr lang="sk-SK" dirty="0">
              <a:solidFill>
                <a:srgbClr val="446263"/>
              </a:solidFill>
            </a:endParaRPr>
          </a:p>
          <a:p>
            <a:r>
              <a:rPr lang="sk-SK" dirty="0" err="1">
                <a:solidFill>
                  <a:srgbClr val="446263"/>
                </a:solidFill>
              </a:rPr>
              <a:t>Mention</a:t>
            </a:r>
            <a:r>
              <a:rPr lang="sk-SK" dirty="0">
                <a:solidFill>
                  <a:srgbClr val="446263"/>
                </a:solidFill>
              </a:rPr>
              <a:t> in Police </a:t>
            </a:r>
            <a:r>
              <a:rPr lang="sk-SK" dirty="0" err="1">
                <a:solidFill>
                  <a:srgbClr val="446263"/>
                </a:solidFill>
              </a:rPr>
              <a:t>law</a:t>
            </a:r>
            <a:endParaRPr lang="en-US" dirty="0">
              <a:solidFill>
                <a:srgbClr val="446263"/>
              </a:solidFill>
            </a:endParaRPr>
          </a:p>
        </p:txBody>
      </p:sp>
    </p:spTree>
    <p:extLst>
      <p:ext uri="{BB962C8B-B14F-4D97-AF65-F5344CB8AC3E}">
        <p14:creationId xmlns:p14="http://schemas.microsoft.com/office/powerpoint/2010/main" val="397606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err="1">
                <a:solidFill>
                  <a:srgbClr val="446263"/>
                </a:solidFill>
                <a:latin typeface="+mn-lt"/>
              </a:rPr>
              <a:t>Organization</a:t>
            </a:r>
            <a:r>
              <a:rPr lang="sk-SK" dirty="0">
                <a:solidFill>
                  <a:srgbClr val="446263"/>
                </a:solidFill>
                <a:latin typeface="+mn-lt"/>
              </a:rPr>
              <a:t> and </a:t>
            </a:r>
            <a:r>
              <a:rPr lang="sk-SK" dirty="0" err="1">
                <a:solidFill>
                  <a:srgbClr val="446263"/>
                </a:solidFill>
                <a:latin typeface="+mn-lt"/>
              </a:rPr>
              <a:t>cooperation</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r>
              <a:rPr lang="sk-SK" dirty="0" err="1">
                <a:solidFill>
                  <a:srgbClr val="446263"/>
                </a:solidFill>
              </a:rPr>
              <a:t>Cooperation</a:t>
            </a:r>
            <a:r>
              <a:rPr lang="sk-SK" dirty="0">
                <a:solidFill>
                  <a:srgbClr val="446263"/>
                </a:solidFill>
              </a:rPr>
              <a:t> </a:t>
            </a:r>
            <a:r>
              <a:rPr lang="sk-SK" dirty="0" err="1">
                <a:solidFill>
                  <a:srgbClr val="446263"/>
                </a:solidFill>
              </a:rPr>
              <a:t>is</a:t>
            </a:r>
            <a:r>
              <a:rPr lang="sk-SK" dirty="0">
                <a:solidFill>
                  <a:srgbClr val="446263"/>
                </a:solidFill>
              </a:rPr>
              <a:t> </a:t>
            </a:r>
            <a:r>
              <a:rPr lang="sk-SK" dirty="0" err="1">
                <a:solidFill>
                  <a:srgbClr val="446263"/>
                </a:solidFill>
              </a:rPr>
              <a:t>made</a:t>
            </a:r>
            <a:r>
              <a:rPr lang="sk-SK" dirty="0">
                <a:solidFill>
                  <a:srgbClr val="446263"/>
                </a:solidFill>
              </a:rPr>
              <a:t> per Police </a:t>
            </a:r>
            <a:r>
              <a:rPr lang="sk-SK" dirty="0" err="1">
                <a:solidFill>
                  <a:srgbClr val="446263"/>
                </a:solidFill>
              </a:rPr>
              <a:t>law</a:t>
            </a:r>
            <a:endParaRPr lang="sk-SK" dirty="0">
              <a:solidFill>
                <a:srgbClr val="446263"/>
              </a:solidFill>
            </a:endParaRPr>
          </a:p>
          <a:p>
            <a:pPr algn="just"/>
            <a:r>
              <a:rPr lang="sk-SK" dirty="0" err="1">
                <a:solidFill>
                  <a:srgbClr val="446263"/>
                </a:solidFill>
              </a:rPr>
              <a:t>We</a:t>
            </a:r>
            <a:r>
              <a:rPr lang="sk-SK" dirty="0">
                <a:solidFill>
                  <a:srgbClr val="446263"/>
                </a:solidFill>
              </a:rPr>
              <a:t> </a:t>
            </a:r>
            <a:r>
              <a:rPr lang="sk-SK" dirty="0" err="1">
                <a:solidFill>
                  <a:srgbClr val="446263"/>
                </a:solidFill>
              </a:rPr>
              <a:t>have</a:t>
            </a:r>
            <a:r>
              <a:rPr lang="sk-SK" dirty="0">
                <a:solidFill>
                  <a:srgbClr val="446263"/>
                </a:solidFill>
              </a:rPr>
              <a:t> </a:t>
            </a:r>
            <a:r>
              <a:rPr lang="sk-SK" dirty="0" err="1">
                <a:solidFill>
                  <a:srgbClr val="446263"/>
                </a:solidFill>
              </a:rPr>
              <a:t>permission</a:t>
            </a:r>
            <a:r>
              <a:rPr lang="sk-SK" dirty="0">
                <a:solidFill>
                  <a:srgbClr val="446263"/>
                </a:solidFill>
              </a:rPr>
              <a:t> to </a:t>
            </a:r>
            <a:r>
              <a:rPr lang="sk-SK" dirty="0" err="1">
                <a:solidFill>
                  <a:srgbClr val="446263"/>
                </a:solidFill>
              </a:rPr>
              <a:t>ask</a:t>
            </a:r>
            <a:r>
              <a:rPr lang="sk-SK" dirty="0">
                <a:solidFill>
                  <a:srgbClr val="446263"/>
                </a:solidFill>
              </a:rPr>
              <a:t> as a Police </a:t>
            </a:r>
            <a:r>
              <a:rPr lang="sk-SK" dirty="0" err="1">
                <a:solidFill>
                  <a:srgbClr val="446263"/>
                </a:solidFill>
              </a:rPr>
              <a:t>every</a:t>
            </a:r>
            <a:r>
              <a:rPr lang="sk-SK" dirty="0">
                <a:solidFill>
                  <a:srgbClr val="446263"/>
                </a:solidFill>
              </a:rPr>
              <a:t> state </a:t>
            </a:r>
            <a:r>
              <a:rPr lang="sk-SK" dirty="0" err="1">
                <a:solidFill>
                  <a:srgbClr val="446263"/>
                </a:solidFill>
              </a:rPr>
              <a:t>orgatization</a:t>
            </a:r>
            <a:r>
              <a:rPr lang="sk-SK" dirty="0">
                <a:solidFill>
                  <a:srgbClr val="446263"/>
                </a:solidFill>
              </a:rPr>
              <a:t>, </a:t>
            </a:r>
            <a:r>
              <a:rPr lang="sk-SK" dirty="0" err="1">
                <a:solidFill>
                  <a:srgbClr val="446263"/>
                </a:solidFill>
              </a:rPr>
              <a:t>legal</a:t>
            </a:r>
            <a:r>
              <a:rPr lang="sk-SK" dirty="0">
                <a:solidFill>
                  <a:srgbClr val="446263"/>
                </a:solidFill>
              </a:rPr>
              <a:t> entity, </a:t>
            </a:r>
            <a:r>
              <a:rPr lang="sk-SK" dirty="0" err="1">
                <a:solidFill>
                  <a:srgbClr val="446263"/>
                </a:solidFill>
              </a:rPr>
              <a:t>financial</a:t>
            </a:r>
            <a:r>
              <a:rPr lang="sk-SK" dirty="0">
                <a:solidFill>
                  <a:srgbClr val="446263"/>
                </a:solidFill>
              </a:rPr>
              <a:t> </a:t>
            </a:r>
            <a:r>
              <a:rPr lang="sk-SK" dirty="0" err="1">
                <a:solidFill>
                  <a:srgbClr val="446263"/>
                </a:solidFill>
              </a:rPr>
              <a:t>institution</a:t>
            </a:r>
            <a:r>
              <a:rPr lang="sk-SK" dirty="0">
                <a:solidFill>
                  <a:srgbClr val="446263"/>
                </a:solidFill>
              </a:rPr>
              <a:t>, </a:t>
            </a:r>
            <a:r>
              <a:rPr lang="sk-SK" dirty="0" err="1">
                <a:solidFill>
                  <a:srgbClr val="446263"/>
                </a:solidFill>
              </a:rPr>
              <a:t>tax</a:t>
            </a:r>
            <a:r>
              <a:rPr lang="sk-SK" dirty="0">
                <a:solidFill>
                  <a:srgbClr val="446263"/>
                </a:solidFill>
              </a:rPr>
              <a:t> </a:t>
            </a:r>
            <a:r>
              <a:rPr lang="sk-SK" dirty="0" err="1">
                <a:solidFill>
                  <a:srgbClr val="446263"/>
                </a:solidFill>
              </a:rPr>
              <a:t>authority</a:t>
            </a:r>
            <a:r>
              <a:rPr lang="sk-SK" dirty="0">
                <a:solidFill>
                  <a:srgbClr val="446263"/>
                </a:solidFill>
              </a:rPr>
              <a:t>, </a:t>
            </a:r>
            <a:r>
              <a:rPr lang="sk-SK" dirty="0" err="1">
                <a:solidFill>
                  <a:srgbClr val="446263"/>
                </a:solidFill>
              </a:rPr>
              <a:t>social</a:t>
            </a:r>
            <a:r>
              <a:rPr lang="sk-SK" dirty="0">
                <a:solidFill>
                  <a:srgbClr val="446263"/>
                </a:solidFill>
              </a:rPr>
              <a:t> </a:t>
            </a:r>
            <a:r>
              <a:rPr lang="sk-SK" dirty="0" err="1">
                <a:solidFill>
                  <a:srgbClr val="446263"/>
                </a:solidFill>
              </a:rPr>
              <a:t>insurance</a:t>
            </a:r>
            <a:endParaRPr lang="sk-SK" dirty="0">
              <a:solidFill>
                <a:srgbClr val="446263"/>
              </a:solidFill>
            </a:endParaRPr>
          </a:p>
          <a:p>
            <a:r>
              <a:rPr lang="sk-SK" dirty="0">
                <a:solidFill>
                  <a:srgbClr val="446263"/>
                </a:solidFill>
              </a:rPr>
              <a:t>No </a:t>
            </a:r>
            <a:r>
              <a:rPr lang="sk-SK" dirty="0" err="1">
                <a:solidFill>
                  <a:srgbClr val="446263"/>
                </a:solidFill>
              </a:rPr>
              <a:t>evidence</a:t>
            </a:r>
            <a:r>
              <a:rPr lang="sk-SK" dirty="0">
                <a:solidFill>
                  <a:srgbClr val="446263"/>
                </a:solidFill>
              </a:rPr>
              <a:t>, no </a:t>
            </a:r>
            <a:r>
              <a:rPr lang="sk-SK" dirty="0" err="1">
                <a:solidFill>
                  <a:srgbClr val="446263"/>
                </a:solidFill>
              </a:rPr>
              <a:t>criminal</a:t>
            </a:r>
            <a:r>
              <a:rPr lang="sk-SK" dirty="0">
                <a:solidFill>
                  <a:srgbClr val="446263"/>
                </a:solidFill>
              </a:rPr>
              <a:t> </a:t>
            </a:r>
            <a:r>
              <a:rPr lang="sk-SK" dirty="0" err="1">
                <a:solidFill>
                  <a:srgbClr val="446263"/>
                </a:solidFill>
              </a:rPr>
              <a:t>proceeding</a:t>
            </a:r>
            <a:r>
              <a:rPr lang="sk-SK" dirty="0">
                <a:solidFill>
                  <a:srgbClr val="446263"/>
                </a:solidFill>
              </a:rPr>
              <a:t>, just </a:t>
            </a:r>
            <a:r>
              <a:rPr lang="sk-SK" dirty="0" err="1">
                <a:solidFill>
                  <a:srgbClr val="446263"/>
                </a:solidFill>
              </a:rPr>
              <a:t>operative</a:t>
            </a:r>
            <a:r>
              <a:rPr lang="sk-SK" dirty="0">
                <a:solidFill>
                  <a:srgbClr val="446263"/>
                </a:solidFill>
              </a:rPr>
              <a:t> </a:t>
            </a:r>
            <a:r>
              <a:rPr lang="sk-SK" dirty="0" err="1">
                <a:solidFill>
                  <a:srgbClr val="446263"/>
                </a:solidFill>
              </a:rPr>
              <a:t>information</a:t>
            </a:r>
            <a:endParaRPr lang="sk-SK" dirty="0">
              <a:solidFill>
                <a:srgbClr val="446263"/>
              </a:solidFill>
            </a:endParaRPr>
          </a:p>
          <a:p>
            <a:endParaRPr lang="sk-SK" dirty="0">
              <a:solidFill>
                <a:srgbClr val="446263"/>
              </a:solidFill>
            </a:endParaRPr>
          </a:p>
          <a:p>
            <a:endParaRPr lang="en-US" dirty="0">
              <a:solidFill>
                <a:srgbClr val="446263"/>
              </a:solidFill>
            </a:endParaRPr>
          </a:p>
        </p:txBody>
      </p:sp>
    </p:spTree>
    <p:extLst>
      <p:ext uri="{BB962C8B-B14F-4D97-AF65-F5344CB8AC3E}">
        <p14:creationId xmlns:p14="http://schemas.microsoft.com/office/powerpoint/2010/main" val="20119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err="1">
                <a:solidFill>
                  <a:srgbClr val="446263"/>
                </a:solidFill>
                <a:latin typeface="+mn-lt"/>
              </a:rPr>
              <a:t>Training</a:t>
            </a:r>
            <a:r>
              <a:rPr lang="sk-SK" dirty="0">
                <a:solidFill>
                  <a:srgbClr val="446263"/>
                </a:solidFill>
                <a:latin typeface="+mn-lt"/>
              </a:rPr>
              <a:t> and </a:t>
            </a:r>
            <a:r>
              <a:rPr lang="sk-SK" dirty="0" err="1">
                <a:solidFill>
                  <a:srgbClr val="446263"/>
                </a:solidFill>
                <a:latin typeface="+mn-lt"/>
              </a:rPr>
              <a:t>capacity</a:t>
            </a:r>
            <a:r>
              <a:rPr lang="sk-SK" dirty="0">
                <a:solidFill>
                  <a:srgbClr val="446263"/>
                </a:solidFill>
                <a:latin typeface="+mn-lt"/>
              </a:rPr>
              <a:t> </a:t>
            </a:r>
            <a:r>
              <a:rPr lang="sk-SK" dirty="0" err="1">
                <a:solidFill>
                  <a:srgbClr val="446263"/>
                </a:solidFill>
                <a:latin typeface="+mn-lt"/>
              </a:rPr>
              <a:t>building</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r>
              <a:rPr lang="sk-SK" dirty="0" err="1">
                <a:solidFill>
                  <a:srgbClr val="446263"/>
                </a:solidFill>
              </a:rPr>
              <a:t>Actual</a:t>
            </a:r>
            <a:r>
              <a:rPr lang="sk-SK" dirty="0">
                <a:solidFill>
                  <a:srgbClr val="446263"/>
                </a:solidFill>
              </a:rPr>
              <a:t> </a:t>
            </a:r>
            <a:r>
              <a:rPr lang="sk-SK" dirty="0" err="1">
                <a:solidFill>
                  <a:srgbClr val="446263"/>
                </a:solidFill>
              </a:rPr>
              <a:t>size</a:t>
            </a:r>
            <a:r>
              <a:rPr lang="sk-SK" dirty="0">
                <a:solidFill>
                  <a:srgbClr val="446263"/>
                </a:solidFill>
              </a:rPr>
              <a:t>: 7 police </a:t>
            </a:r>
            <a:r>
              <a:rPr lang="sk-SK" dirty="0" err="1">
                <a:solidFill>
                  <a:srgbClr val="446263"/>
                </a:solidFill>
              </a:rPr>
              <a:t>officers</a:t>
            </a:r>
            <a:r>
              <a:rPr lang="sk-SK" dirty="0">
                <a:solidFill>
                  <a:srgbClr val="446263"/>
                </a:solidFill>
              </a:rPr>
              <a:t>, 1 </a:t>
            </a:r>
            <a:r>
              <a:rPr lang="sk-SK" dirty="0" err="1">
                <a:solidFill>
                  <a:srgbClr val="446263"/>
                </a:solidFill>
              </a:rPr>
              <a:t>head</a:t>
            </a:r>
            <a:r>
              <a:rPr lang="sk-SK" dirty="0">
                <a:solidFill>
                  <a:srgbClr val="446263"/>
                </a:solidFill>
              </a:rPr>
              <a:t> of </a:t>
            </a:r>
            <a:r>
              <a:rPr lang="sk-SK" dirty="0" err="1">
                <a:solidFill>
                  <a:srgbClr val="446263"/>
                </a:solidFill>
              </a:rPr>
              <a:t>unit</a:t>
            </a:r>
            <a:endParaRPr lang="sk-SK" dirty="0">
              <a:solidFill>
                <a:srgbClr val="446263"/>
              </a:solidFill>
            </a:endParaRPr>
          </a:p>
          <a:p>
            <a:r>
              <a:rPr lang="sk-SK" dirty="0" err="1">
                <a:solidFill>
                  <a:srgbClr val="446263"/>
                </a:solidFill>
              </a:rPr>
              <a:t>The</a:t>
            </a:r>
            <a:r>
              <a:rPr lang="sk-SK" dirty="0">
                <a:solidFill>
                  <a:srgbClr val="446263"/>
                </a:solidFill>
              </a:rPr>
              <a:t> </a:t>
            </a:r>
            <a:r>
              <a:rPr lang="sk-SK" dirty="0" err="1">
                <a:solidFill>
                  <a:srgbClr val="446263"/>
                </a:solidFill>
              </a:rPr>
              <a:t>plan</a:t>
            </a:r>
            <a:r>
              <a:rPr lang="sk-SK" dirty="0">
                <a:solidFill>
                  <a:srgbClr val="446263"/>
                </a:solidFill>
              </a:rPr>
              <a:t> in </a:t>
            </a:r>
            <a:r>
              <a:rPr lang="sk-SK" dirty="0" err="1">
                <a:solidFill>
                  <a:srgbClr val="446263"/>
                </a:solidFill>
              </a:rPr>
              <a:t>the</a:t>
            </a:r>
            <a:r>
              <a:rPr lang="sk-SK" dirty="0">
                <a:solidFill>
                  <a:srgbClr val="446263"/>
                </a:solidFill>
              </a:rPr>
              <a:t> </a:t>
            </a:r>
            <a:r>
              <a:rPr lang="sk-SK" dirty="0" err="1">
                <a:solidFill>
                  <a:srgbClr val="446263"/>
                </a:solidFill>
              </a:rPr>
              <a:t>past</a:t>
            </a:r>
            <a:r>
              <a:rPr lang="sk-SK" dirty="0">
                <a:solidFill>
                  <a:srgbClr val="446263"/>
                </a:solidFill>
              </a:rPr>
              <a:t> </a:t>
            </a:r>
            <a:r>
              <a:rPr lang="sk-SK" dirty="0" err="1">
                <a:solidFill>
                  <a:srgbClr val="446263"/>
                </a:solidFill>
              </a:rPr>
              <a:t>was</a:t>
            </a:r>
            <a:r>
              <a:rPr lang="sk-SK" dirty="0">
                <a:solidFill>
                  <a:srgbClr val="446263"/>
                </a:solidFill>
              </a:rPr>
              <a:t> 12 police </a:t>
            </a:r>
            <a:r>
              <a:rPr lang="sk-SK" dirty="0" err="1">
                <a:solidFill>
                  <a:srgbClr val="446263"/>
                </a:solidFill>
              </a:rPr>
              <a:t>officers</a:t>
            </a:r>
            <a:r>
              <a:rPr lang="sk-SK" dirty="0">
                <a:solidFill>
                  <a:srgbClr val="446263"/>
                </a:solidFill>
              </a:rPr>
              <a:t>, </a:t>
            </a:r>
            <a:r>
              <a:rPr lang="sk-SK" dirty="0" err="1">
                <a:solidFill>
                  <a:srgbClr val="446263"/>
                </a:solidFill>
              </a:rPr>
              <a:t>but</a:t>
            </a:r>
            <a:r>
              <a:rPr lang="sk-SK" dirty="0">
                <a:solidFill>
                  <a:srgbClr val="446263"/>
                </a:solidFill>
              </a:rPr>
              <a:t> </a:t>
            </a:r>
            <a:r>
              <a:rPr lang="sk-SK" dirty="0" err="1">
                <a:solidFill>
                  <a:srgbClr val="446263"/>
                </a:solidFill>
              </a:rPr>
              <a:t>there</a:t>
            </a:r>
            <a:r>
              <a:rPr lang="sk-SK" dirty="0">
                <a:solidFill>
                  <a:srgbClr val="446263"/>
                </a:solidFill>
              </a:rPr>
              <a:t> </a:t>
            </a:r>
            <a:r>
              <a:rPr lang="sk-SK" dirty="0" err="1">
                <a:solidFill>
                  <a:srgbClr val="446263"/>
                </a:solidFill>
              </a:rPr>
              <a:t>was</a:t>
            </a:r>
            <a:r>
              <a:rPr lang="sk-SK" dirty="0">
                <a:solidFill>
                  <a:srgbClr val="446263"/>
                </a:solidFill>
              </a:rPr>
              <a:t> no </a:t>
            </a:r>
            <a:r>
              <a:rPr lang="sk-SK" dirty="0" err="1">
                <a:solidFill>
                  <a:srgbClr val="446263"/>
                </a:solidFill>
              </a:rPr>
              <a:t>budget</a:t>
            </a:r>
            <a:endParaRPr lang="sk-SK" dirty="0">
              <a:solidFill>
                <a:srgbClr val="446263"/>
              </a:solidFill>
            </a:endParaRPr>
          </a:p>
          <a:p>
            <a:pPr algn="just"/>
            <a:r>
              <a:rPr lang="sk-SK" dirty="0" err="1">
                <a:solidFill>
                  <a:srgbClr val="446263"/>
                </a:solidFill>
              </a:rPr>
              <a:t>Training</a:t>
            </a:r>
            <a:r>
              <a:rPr lang="sk-SK" dirty="0">
                <a:solidFill>
                  <a:srgbClr val="446263"/>
                </a:solidFill>
              </a:rPr>
              <a:t>: SIENA, police </a:t>
            </a:r>
            <a:r>
              <a:rPr lang="sk-SK" dirty="0" err="1">
                <a:solidFill>
                  <a:srgbClr val="446263"/>
                </a:solidFill>
              </a:rPr>
              <a:t>databases</a:t>
            </a:r>
            <a:r>
              <a:rPr lang="sk-SK" dirty="0">
                <a:solidFill>
                  <a:srgbClr val="446263"/>
                </a:solidFill>
              </a:rPr>
              <a:t>, </a:t>
            </a:r>
            <a:r>
              <a:rPr lang="sk-SK" dirty="0" err="1">
                <a:solidFill>
                  <a:srgbClr val="446263"/>
                </a:solidFill>
              </a:rPr>
              <a:t>practical</a:t>
            </a:r>
            <a:r>
              <a:rPr lang="sk-SK" dirty="0">
                <a:solidFill>
                  <a:srgbClr val="446263"/>
                </a:solidFill>
              </a:rPr>
              <a:t> </a:t>
            </a:r>
            <a:r>
              <a:rPr lang="sk-SK" dirty="0" err="1">
                <a:solidFill>
                  <a:srgbClr val="446263"/>
                </a:solidFill>
              </a:rPr>
              <a:t>information</a:t>
            </a:r>
            <a:r>
              <a:rPr lang="sk-SK" dirty="0">
                <a:solidFill>
                  <a:srgbClr val="446263"/>
                </a:solidFill>
              </a:rPr>
              <a:t> </a:t>
            </a:r>
            <a:r>
              <a:rPr lang="sk-SK" dirty="0" err="1">
                <a:solidFill>
                  <a:srgbClr val="446263"/>
                </a:solidFill>
              </a:rPr>
              <a:t>from</a:t>
            </a:r>
            <a:r>
              <a:rPr lang="sk-SK" dirty="0">
                <a:solidFill>
                  <a:srgbClr val="446263"/>
                </a:solidFill>
              </a:rPr>
              <a:t> </a:t>
            </a:r>
            <a:r>
              <a:rPr lang="sk-SK" dirty="0" err="1">
                <a:solidFill>
                  <a:srgbClr val="446263"/>
                </a:solidFill>
              </a:rPr>
              <a:t>older</a:t>
            </a:r>
            <a:r>
              <a:rPr lang="sk-SK" dirty="0">
                <a:solidFill>
                  <a:srgbClr val="446263"/>
                </a:solidFill>
              </a:rPr>
              <a:t> </a:t>
            </a:r>
            <a:r>
              <a:rPr lang="sk-SK" dirty="0" err="1">
                <a:solidFill>
                  <a:srgbClr val="446263"/>
                </a:solidFill>
              </a:rPr>
              <a:t>colleagues</a:t>
            </a:r>
            <a:endParaRPr lang="sk-SK" dirty="0">
              <a:solidFill>
                <a:srgbClr val="446263"/>
              </a:solidFill>
            </a:endParaRPr>
          </a:p>
          <a:p>
            <a:pPr algn="just"/>
            <a:r>
              <a:rPr lang="sk-SK" dirty="0" err="1">
                <a:solidFill>
                  <a:srgbClr val="446263"/>
                </a:solidFill>
              </a:rPr>
              <a:t>Other</a:t>
            </a:r>
            <a:r>
              <a:rPr lang="sk-SK" dirty="0">
                <a:solidFill>
                  <a:srgbClr val="446263"/>
                </a:solidFill>
              </a:rPr>
              <a:t> </a:t>
            </a:r>
            <a:r>
              <a:rPr lang="sk-SK" dirty="0" err="1">
                <a:solidFill>
                  <a:srgbClr val="446263"/>
                </a:solidFill>
              </a:rPr>
              <a:t>training</a:t>
            </a:r>
            <a:r>
              <a:rPr lang="sk-SK" dirty="0">
                <a:solidFill>
                  <a:srgbClr val="446263"/>
                </a:solidFill>
              </a:rPr>
              <a:t>: CEPOL </a:t>
            </a:r>
            <a:r>
              <a:rPr lang="sk-SK" dirty="0" err="1">
                <a:solidFill>
                  <a:srgbClr val="446263"/>
                </a:solidFill>
              </a:rPr>
              <a:t>courses</a:t>
            </a:r>
            <a:r>
              <a:rPr lang="sk-SK" dirty="0">
                <a:solidFill>
                  <a:srgbClr val="446263"/>
                </a:solidFill>
              </a:rPr>
              <a:t> (1-2 per </a:t>
            </a:r>
            <a:r>
              <a:rPr lang="sk-SK" dirty="0" err="1">
                <a:solidFill>
                  <a:srgbClr val="446263"/>
                </a:solidFill>
              </a:rPr>
              <a:t>year</a:t>
            </a:r>
            <a:r>
              <a:rPr lang="sk-SK" dirty="0">
                <a:solidFill>
                  <a:srgbClr val="446263"/>
                </a:solidFill>
              </a:rPr>
              <a:t>) </a:t>
            </a:r>
            <a:r>
              <a:rPr lang="sk-SK" dirty="0" err="1">
                <a:solidFill>
                  <a:srgbClr val="446263"/>
                </a:solidFill>
              </a:rPr>
              <a:t>for</a:t>
            </a:r>
            <a:r>
              <a:rPr lang="sk-SK" dirty="0">
                <a:solidFill>
                  <a:srgbClr val="446263"/>
                </a:solidFill>
              </a:rPr>
              <a:t> AML and AR</a:t>
            </a:r>
          </a:p>
          <a:p>
            <a:pPr algn="just"/>
            <a:r>
              <a:rPr lang="sk-SK" dirty="0" err="1">
                <a:solidFill>
                  <a:srgbClr val="446263"/>
                </a:solidFill>
              </a:rPr>
              <a:t>Future</a:t>
            </a:r>
            <a:r>
              <a:rPr lang="sk-SK" dirty="0">
                <a:solidFill>
                  <a:srgbClr val="446263"/>
                </a:solidFill>
              </a:rPr>
              <a:t>: </a:t>
            </a:r>
            <a:r>
              <a:rPr lang="sk-SK" dirty="0" err="1">
                <a:solidFill>
                  <a:srgbClr val="446263"/>
                </a:solidFill>
              </a:rPr>
              <a:t>specialized</a:t>
            </a:r>
            <a:r>
              <a:rPr lang="sk-SK" dirty="0">
                <a:solidFill>
                  <a:srgbClr val="446263"/>
                </a:solidFill>
              </a:rPr>
              <a:t> CEPOL </a:t>
            </a:r>
            <a:r>
              <a:rPr lang="sk-SK" dirty="0" err="1">
                <a:solidFill>
                  <a:srgbClr val="446263"/>
                </a:solidFill>
              </a:rPr>
              <a:t>course</a:t>
            </a:r>
            <a:r>
              <a:rPr lang="sk-SK" dirty="0">
                <a:solidFill>
                  <a:srgbClr val="446263"/>
                </a:solidFill>
              </a:rPr>
              <a:t> </a:t>
            </a:r>
            <a:r>
              <a:rPr lang="sk-SK" dirty="0" err="1">
                <a:solidFill>
                  <a:srgbClr val="446263"/>
                </a:solidFill>
              </a:rPr>
              <a:t>for</a:t>
            </a:r>
            <a:r>
              <a:rPr lang="sk-SK" dirty="0">
                <a:solidFill>
                  <a:srgbClr val="446263"/>
                </a:solidFill>
              </a:rPr>
              <a:t> ARO</a:t>
            </a:r>
            <a:endParaRPr lang="en-US" dirty="0">
              <a:solidFill>
                <a:srgbClr val="446263"/>
              </a:solidFill>
            </a:endParaRPr>
          </a:p>
        </p:txBody>
      </p:sp>
    </p:spTree>
    <p:extLst>
      <p:ext uri="{BB962C8B-B14F-4D97-AF65-F5344CB8AC3E}">
        <p14:creationId xmlns:p14="http://schemas.microsoft.com/office/powerpoint/2010/main" val="3074616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a:solidFill>
                  <a:srgbClr val="446263"/>
                </a:solidFill>
                <a:latin typeface="+mn-lt"/>
              </a:rPr>
              <a:t>International </a:t>
            </a:r>
            <a:r>
              <a:rPr lang="sk-SK" dirty="0" err="1">
                <a:solidFill>
                  <a:srgbClr val="446263"/>
                </a:solidFill>
                <a:latin typeface="+mn-lt"/>
              </a:rPr>
              <a:t>cooperation</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r>
              <a:rPr lang="sk-SK" dirty="0">
                <a:solidFill>
                  <a:srgbClr val="446263"/>
                </a:solidFill>
              </a:rPr>
              <a:t>SIENA – BPL, RES</a:t>
            </a:r>
          </a:p>
          <a:p>
            <a:r>
              <a:rPr lang="sk-SK" dirty="0" err="1">
                <a:solidFill>
                  <a:srgbClr val="446263"/>
                </a:solidFill>
              </a:rPr>
              <a:t>Cooperation</a:t>
            </a:r>
            <a:r>
              <a:rPr lang="sk-SK" dirty="0">
                <a:solidFill>
                  <a:srgbClr val="446263"/>
                </a:solidFill>
              </a:rPr>
              <a:t> </a:t>
            </a:r>
            <a:r>
              <a:rPr lang="sk-SK" dirty="0" err="1">
                <a:solidFill>
                  <a:srgbClr val="446263"/>
                </a:solidFill>
              </a:rPr>
              <a:t>with</a:t>
            </a:r>
            <a:r>
              <a:rPr lang="sk-SK" dirty="0">
                <a:solidFill>
                  <a:srgbClr val="446263"/>
                </a:solidFill>
              </a:rPr>
              <a:t> National Europol </a:t>
            </a:r>
            <a:r>
              <a:rPr lang="sk-SK" dirty="0" err="1">
                <a:solidFill>
                  <a:srgbClr val="446263"/>
                </a:solidFill>
              </a:rPr>
              <a:t>Unit</a:t>
            </a:r>
            <a:endParaRPr lang="sk-SK" dirty="0">
              <a:solidFill>
                <a:srgbClr val="446263"/>
              </a:solidFill>
            </a:endParaRPr>
          </a:p>
          <a:p>
            <a:r>
              <a:rPr lang="sk-SK" dirty="0" err="1">
                <a:solidFill>
                  <a:srgbClr val="446263"/>
                </a:solidFill>
              </a:rPr>
              <a:t>Whatsapp</a:t>
            </a:r>
            <a:r>
              <a:rPr lang="sk-SK" dirty="0">
                <a:solidFill>
                  <a:srgbClr val="446263"/>
                </a:solidFill>
              </a:rPr>
              <a:t>, email, mobile </a:t>
            </a:r>
            <a:r>
              <a:rPr lang="sk-SK" dirty="0" err="1">
                <a:solidFill>
                  <a:srgbClr val="446263"/>
                </a:solidFill>
              </a:rPr>
              <a:t>phone</a:t>
            </a:r>
            <a:endParaRPr lang="en-US" dirty="0">
              <a:solidFill>
                <a:srgbClr val="446263"/>
              </a:solidFill>
            </a:endParaRPr>
          </a:p>
        </p:txBody>
      </p:sp>
    </p:spTree>
    <p:extLst>
      <p:ext uri="{BB962C8B-B14F-4D97-AF65-F5344CB8AC3E}">
        <p14:creationId xmlns:p14="http://schemas.microsoft.com/office/powerpoint/2010/main" val="276901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F9B937-75C0-4D98-B466-2A5DE5CCEDE0}"/>
              </a:ext>
            </a:extLst>
          </p:cNvPr>
          <p:cNvSpPr>
            <a:spLocks noGrp="1"/>
          </p:cNvSpPr>
          <p:nvPr>
            <p:ph type="title"/>
          </p:nvPr>
        </p:nvSpPr>
        <p:spPr>
          <a:xfrm>
            <a:off x="296839" y="347259"/>
            <a:ext cx="7599386" cy="667556"/>
          </a:xfrm>
        </p:spPr>
        <p:txBody>
          <a:bodyPr>
            <a:normAutofit fontScale="90000"/>
          </a:bodyPr>
          <a:lstStyle/>
          <a:p>
            <a:r>
              <a:rPr lang="sk-SK" dirty="0" err="1">
                <a:solidFill>
                  <a:srgbClr val="446263"/>
                </a:solidFill>
                <a:latin typeface="+mn-lt"/>
              </a:rPr>
              <a:t>Cooperation</a:t>
            </a:r>
            <a:r>
              <a:rPr lang="sk-SK" dirty="0">
                <a:solidFill>
                  <a:srgbClr val="446263"/>
                </a:solidFill>
                <a:latin typeface="+mn-lt"/>
              </a:rPr>
              <a:t> </a:t>
            </a:r>
            <a:r>
              <a:rPr lang="sk-SK" dirty="0" err="1">
                <a:solidFill>
                  <a:srgbClr val="446263"/>
                </a:solidFill>
                <a:latin typeface="+mn-lt"/>
              </a:rPr>
              <a:t>with</a:t>
            </a:r>
            <a:r>
              <a:rPr lang="sk-SK" dirty="0">
                <a:solidFill>
                  <a:srgbClr val="446263"/>
                </a:solidFill>
                <a:latin typeface="+mn-lt"/>
              </a:rPr>
              <a:t> </a:t>
            </a:r>
            <a:r>
              <a:rPr lang="sk-SK" dirty="0" err="1">
                <a:solidFill>
                  <a:srgbClr val="446263"/>
                </a:solidFill>
                <a:latin typeface="+mn-lt"/>
              </a:rPr>
              <a:t>private</a:t>
            </a:r>
            <a:r>
              <a:rPr lang="sk-SK" dirty="0">
                <a:solidFill>
                  <a:srgbClr val="446263"/>
                </a:solidFill>
                <a:latin typeface="+mn-lt"/>
              </a:rPr>
              <a:t> </a:t>
            </a:r>
            <a:r>
              <a:rPr lang="sk-SK" dirty="0" err="1">
                <a:solidFill>
                  <a:srgbClr val="446263"/>
                </a:solidFill>
                <a:latin typeface="+mn-lt"/>
              </a:rPr>
              <a:t>sector</a:t>
            </a:r>
            <a:endParaRPr lang="sk-SK" dirty="0">
              <a:solidFill>
                <a:srgbClr val="446263"/>
              </a:solidFill>
              <a:latin typeface="+mn-lt"/>
            </a:endParaRPr>
          </a:p>
        </p:txBody>
      </p:sp>
      <p:sp>
        <p:nvSpPr>
          <p:cNvPr id="3" name="Zástupný objekt pre obsah 2">
            <a:extLst>
              <a:ext uri="{FF2B5EF4-FFF2-40B4-BE49-F238E27FC236}">
                <a16:creationId xmlns:a16="http://schemas.microsoft.com/office/drawing/2014/main" id="{DD7DE008-FE0D-4850-A7D0-24B81298D98C}"/>
              </a:ext>
            </a:extLst>
          </p:cNvPr>
          <p:cNvSpPr>
            <a:spLocks noGrp="1"/>
          </p:cNvSpPr>
          <p:nvPr>
            <p:ph idx="1"/>
          </p:nvPr>
        </p:nvSpPr>
        <p:spPr>
          <a:xfrm>
            <a:off x="838200" y="1825625"/>
            <a:ext cx="10810875" cy="4351338"/>
          </a:xfrm>
        </p:spPr>
        <p:txBody>
          <a:bodyPr>
            <a:normAutofit/>
          </a:bodyPr>
          <a:lstStyle/>
          <a:p>
            <a:r>
              <a:rPr lang="sk-SK" dirty="0">
                <a:solidFill>
                  <a:srgbClr val="446263"/>
                </a:solidFill>
              </a:rPr>
              <a:t>Police </a:t>
            </a:r>
            <a:r>
              <a:rPr lang="sk-SK" dirty="0" err="1">
                <a:solidFill>
                  <a:srgbClr val="446263"/>
                </a:solidFill>
              </a:rPr>
              <a:t>law</a:t>
            </a:r>
            <a:endParaRPr lang="en-US" dirty="0">
              <a:solidFill>
                <a:srgbClr val="446263"/>
              </a:solidFill>
            </a:endParaRPr>
          </a:p>
        </p:txBody>
      </p:sp>
    </p:spTree>
    <p:extLst>
      <p:ext uri="{BB962C8B-B14F-4D97-AF65-F5344CB8AC3E}">
        <p14:creationId xmlns:p14="http://schemas.microsoft.com/office/powerpoint/2010/main" val="4057084427"/>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467</Words>
  <Application>Microsoft Office PowerPoint</Application>
  <PresentationFormat>Širokouhlá</PresentationFormat>
  <Paragraphs>55</Paragraphs>
  <Slides>13</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13</vt:i4>
      </vt:variant>
    </vt:vector>
  </HeadingPairs>
  <TitlesOfParts>
    <vt:vector size="17" baseType="lpstr">
      <vt:lpstr>Arial</vt:lpstr>
      <vt:lpstr>Calibri</vt:lpstr>
      <vt:lpstr>Calibri Light</vt:lpstr>
      <vt:lpstr>Motív Office</vt:lpstr>
      <vt:lpstr>Prezentácia programu PowerPoint</vt:lpstr>
      <vt:lpstr>Content</vt:lpstr>
      <vt:lpstr>ARO establishment and functioning</vt:lpstr>
      <vt:lpstr>ARO establishment and functioning</vt:lpstr>
      <vt:lpstr>Organization and cooperation</vt:lpstr>
      <vt:lpstr>Organization and cooperation</vt:lpstr>
      <vt:lpstr>Training and capacity building</vt:lpstr>
      <vt:lpstr>International cooperation</vt:lpstr>
      <vt:lpstr>Cooperation with private sector</vt:lpstr>
      <vt:lpstr>Future</vt:lpstr>
      <vt:lpstr>ARO Slovakia</vt:lpstr>
      <vt:lpstr>contacts</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Michal Hežely</dc:creator>
  <cp:lastModifiedBy>Michal Pavlík</cp:lastModifiedBy>
  <cp:revision>26</cp:revision>
  <dcterms:created xsi:type="dcterms:W3CDTF">2024-05-23T10:43:04Z</dcterms:created>
  <dcterms:modified xsi:type="dcterms:W3CDTF">2026-03-24T22:44:15Z</dcterms:modified>
</cp:coreProperties>
</file>