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438" r:id="rId2"/>
    <p:sldId id="494" r:id="rId3"/>
    <p:sldId id="509" r:id="rId4"/>
    <p:sldId id="496" r:id="rId5"/>
    <p:sldId id="500" r:id="rId6"/>
    <p:sldId id="505" r:id="rId7"/>
    <p:sldId id="504" r:id="rId8"/>
    <p:sldId id="506" r:id="rId9"/>
    <p:sldId id="462" r:id="rId10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BB4B4E1-DAA4-46EF-A36F-6AB41B2E19B7}">
          <p14:sldIdLst>
            <p14:sldId id="438"/>
            <p14:sldId id="494"/>
            <p14:sldId id="509"/>
            <p14:sldId id="496"/>
            <p14:sldId id="500"/>
            <p14:sldId id="505"/>
            <p14:sldId id="504"/>
            <p14:sldId id="506"/>
            <p14:sldId id="462"/>
          </p14:sldIdLst>
        </p14:section>
        <p14:section name="Untitled Section" id="{847662B2-467D-4F6E-BFBF-75E235E0115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BFCE"/>
    <a:srgbClr val="E0B9FD"/>
    <a:srgbClr val="696E8E"/>
    <a:srgbClr val="A43532"/>
    <a:srgbClr val="993300"/>
    <a:srgbClr val="E1C3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94" autoAdjust="0"/>
    <p:restoredTop sz="89302" autoAdjust="0"/>
  </p:normalViewPr>
  <p:slideViewPr>
    <p:cSldViewPr snapToGrid="0">
      <p:cViewPr varScale="1">
        <p:scale>
          <a:sx n="73" d="100"/>
          <a:sy n="73" d="100"/>
        </p:scale>
        <p:origin x="965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809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82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43979" cy="467215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532" y="0"/>
            <a:ext cx="3043979" cy="467215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D58AEFF7-ED48-4363-99AC-C057CB5FC9B9}" type="datetimeFigureOut">
              <a:rPr lang="en-US" smtClean="0"/>
              <a:t>6/3/2025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41885"/>
            <a:ext cx="3043979" cy="467215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532" y="8841885"/>
            <a:ext cx="3043979" cy="467215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7FD072E1-B455-4361-84CA-CF15EBFD4C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6939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43979" cy="467215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7534" y="0"/>
            <a:ext cx="3043979" cy="467215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A465D42B-D33B-4459-9E75-B825A3FE60C3}" type="datetimeFigureOut">
              <a:rPr lang="en-US" smtClean="0"/>
              <a:t>6/3/2025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946" y="4480146"/>
            <a:ext cx="5617208" cy="3665719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841885"/>
            <a:ext cx="3043979" cy="467215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7534" y="8841885"/>
            <a:ext cx="3043979" cy="467215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D7AB2D18-5364-4F6D-8B69-FF2DB8B883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296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B2D18-5364-4F6D-8B69-FF2DB8B8835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645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B2D18-5364-4F6D-8B69-FF2DB8B8835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882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B2D18-5364-4F6D-8B69-FF2DB8B8835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808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B2D18-5364-4F6D-8B69-FF2DB8B8835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0438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B2D18-5364-4F6D-8B69-FF2DB8B8835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5048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B2D18-5364-4F6D-8B69-FF2DB8B8835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0509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B2D18-5364-4F6D-8B69-FF2DB8B8835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8403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B2D18-5364-4F6D-8B69-FF2DB8B8835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290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0190DB6-1EB6-1220-15F0-615B6F3A43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</a:blip>
          <a:srcRect l="7248" t="5148" r="144" b="22555"/>
          <a:stretch/>
        </p:blipFill>
        <p:spPr>
          <a:xfrm rot="10800000">
            <a:off x="161747" y="136638"/>
            <a:ext cx="12191999" cy="68737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190DB6-1EB6-1220-15F0-615B6F3A43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</a:blip>
          <a:srcRect l="7248" t="5148" r="144" b="22555"/>
          <a:stretch/>
        </p:blipFill>
        <p:spPr>
          <a:xfrm rot="10800000">
            <a:off x="9347" y="-15762"/>
            <a:ext cx="12191999" cy="68737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5756FB-E05E-443F-88A1-CFC906389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4727" y="1597961"/>
            <a:ext cx="9144000" cy="316230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5DA97A-281B-4A77-9D2C-C5E6A860E6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4727" y="4902488"/>
            <a:ext cx="9144000" cy="985075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FD7BAE-E194-4223-BB4E-5E487863F5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3751" y="6356350"/>
            <a:ext cx="2296603" cy="365125"/>
          </a:xfrm>
          <a:prstGeom prst="rect">
            <a:avLst/>
          </a:prstGeom>
        </p:spPr>
        <p:txBody>
          <a:bodyPr/>
          <a:lstStyle/>
          <a:p>
            <a:fld id="{8C28A28C-4C6A-46EA-90C0-4EE0B89CC5C7}" type="datetimeFigureOut">
              <a:rPr lang="en-US" smtClean="0"/>
              <a:t>6/3/2025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21F6C9-7279-4DF8-9462-3EFEFA03F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610380" y="1926575"/>
            <a:ext cx="383035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457072-0A38-49AD-8D0D-0E42DD488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130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E8BDF0-A155-454D-B3E2-AD15D0905A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73242" y="827313"/>
            <a:ext cx="2280557" cy="5061857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244E0D-96EC-4B35-BA5C-5DAFCC7281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27313"/>
            <a:ext cx="8115300" cy="5061857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ADC4E-9FB1-439F-B0FB-47F47B3421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3751" y="6356350"/>
            <a:ext cx="2296603" cy="365125"/>
          </a:xfrm>
          <a:prstGeom prst="rect">
            <a:avLst/>
          </a:prstGeom>
        </p:spPr>
        <p:txBody>
          <a:bodyPr/>
          <a:lstStyle/>
          <a:p>
            <a:fld id="{8C28A28C-4C6A-46EA-90C0-4EE0B89CC5C7}" type="datetimeFigureOut">
              <a:rPr lang="en-US" smtClean="0"/>
              <a:t>6/3/2025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EE406-061A-4440-BA75-3B684FC84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610380" y="1926575"/>
            <a:ext cx="383035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6D93CF-F5F3-4897-A51E-47D577FDD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463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927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98199-C6CF-4DFF-A750-435F06CC7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2D5EB-F993-411F-9DBA-971321FC0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5D216-27F9-4078-8349-ABC9F614A5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3751" y="6356350"/>
            <a:ext cx="2296603" cy="365125"/>
          </a:xfrm>
          <a:prstGeom prst="rect">
            <a:avLst/>
          </a:prstGeom>
        </p:spPr>
        <p:txBody>
          <a:bodyPr/>
          <a:lstStyle/>
          <a:p>
            <a:fld id="{8C28A28C-4C6A-46EA-90C0-4EE0B89CC5C7}" type="datetimeFigureOut">
              <a:rPr lang="en-US" smtClean="0"/>
              <a:t>6/3/2025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4F8A8-FBA7-4F25-ADEA-AF346495D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610380" y="1926575"/>
            <a:ext cx="383035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4609F8-5897-4724-8FA6-3EFDE8F2D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388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C0F0C-7BA8-490D-B4C9-CCE145DCD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6" y="1709738"/>
            <a:ext cx="9143999" cy="3050523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290E61-B837-4BE4-9BC7-6AF706BCCA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4726" y="4902488"/>
            <a:ext cx="9143999" cy="9850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2E15F-E46D-44C6-9FB9-07B0BC545A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3751" y="6356350"/>
            <a:ext cx="2296603" cy="365125"/>
          </a:xfrm>
          <a:prstGeom prst="rect">
            <a:avLst/>
          </a:prstGeom>
        </p:spPr>
        <p:txBody>
          <a:bodyPr/>
          <a:lstStyle/>
          <a:p>
            <a:fld id="{8C28A28C-4C6A-46EA-90C0-4EE0B89CC5C7}" type="datetimeFigureOut">
              <a:rPr lang="en-US" smtClean="0"/>
              <a:t>6/3/2025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BF6955-3667-4857-B35A-9E12F7988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610380" y="1926575"/>
            <a:ext cx="383035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14B309-D15E-4FA1-9B8D-8C1F3B56C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40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219AB-91F9-4F80-9B5D-2E6FE925F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9F334-D0CF-4DFD-BAA9-3ECD639B1F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7362" y="2227809"/>
            <a:ext cx="4942438" cy="39491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5E0B5D-4613-4DA7-BA20-58B19BE8A4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27809"/>
            <a:ext cx="4855265" cy="39491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F311AB-0603-424D-BC42-0CEAB3562B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3751" y="6356350"/>
            <a:ext cx="2296603" cy="365125"/>
          </a:xfrm>
          <a:prstGeom prst="rect">
            <a:avLst/>
          </a:prstGeom>
        </p:spPr>
        <p:txBody>
          <a:bodyPr/>
          <a:lstStyle/>
          <a:p>
            <a:fld id="{8C28A28C-4C6A-46EA-90C0-4EE0B89CC5C7}" type="datetimeFigureOut">
              <a:rPr lang="en-US" smtClean="0"/>
              <a:t>6/3/2025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3AA2AC-0C5F-4835-BE47-D780C2989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610380" y="1926575"/>
            <a:ext cx="383035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6C54C0-DFDA-4778-9EE8-5E5C30E05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43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F3603-5B09-4916-8324-A6BDAB4E0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6" y="365125"/>
            <a:ext cx="9942739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74073C-C15B-4218-9B84-6758955176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4725" y="1681163"/>
            <a:ext cx="491285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116D27-36F6-440B-A9BE-8B9499047C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84726" y="2505075"/>
            <a:ext cx="4912849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12010D-7AC4-4A70-A211-6A29274119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85526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AE85B5-3350-49A4-86A1-E5DAED4916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85526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73E874-D08B-4D81-B82D-5DF242E4A1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3751" y="6356350"/>
            <a:ext cx="2296603" cy="365125"/>
          </a:xfrm>
          <a:prstGeom prst="rect">
            <a:avLst/>
          </a:prstGeom>
        </p:spPr>
        <p:txBody>
          <a:bodyPr/>
          <a:lstStyle/>
          <a:p>
            <a:fld id="{8C28A28C-4C6A-46EA-90C0-4EE0B89CC5C7}" type="datetimeFigureOut">
              <a:rPr lang="en-US" smtClean="0"/>
              <a:t>6/3/2025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174067-0FFA-41C3-A3A6-E8907CC32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610380" y="1926575"/>
            <a:ext cx="383035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947985-FBC0-4118-8877-2E327F637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772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E0282-3DE7-4AB9-83AC-AFEDD22AF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80" y="1618397"/>
            <a:ext cx="10143127" cy="61846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A7436C-706A-443F-86CD-4444C82818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3751" y="6356350"/>
            <a:ext cx="2296603" cy="365125"/>
          </a:xfrm>
          <a:prstGeom prst="rect">
            <a:avLst/>
          </a:prstGeom>
        </p:spPr>
        <p:txBody>
          <a:bodyPr/>
          <a:lstStyle/>
          <a:p>
            <a:fld id="{8C28A28C-4C6A-46EA-90C0-4EE0B89CC5C7}" type="datetimeFigureOut">
              <a:rPr lang="en-US" smtClean="0"/>
              <a:t>6/3/2025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B53292-7EA5-45D0-957F-636A44FC0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610380" y="1926575"/>
            <a:ext cx="383035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76F59D-34BB-462C-B506-040B9E982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358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DA660-DF93-4947-B93F-BF118D3B5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7" y="457200"/>
            <a:ext cx="368729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0292E-B3E1-4FD6-A7FA-C165BAC21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5844277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FB0ECC-817B-4A71-AFB5-FC60A2BC3A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84727" y="2253343"/>
            <a:ext cx="3687298" cy="361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788E0B-6135-4F59-A35A-2CA1A8BA4E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3751" y="6356350"/>
            <a:ext cx="2296603" cy="365125"/>
          </a:xfrm>
          <a:prstGeom prst="rect">
            <a:avLst/>
          </a:prstGeom>
        </p:spPr>
        <p:txBody>
          <a:bodyPr/>
          <a:lstStyle/>
          <a:p>
            <a:fld id="{8C28A28C-4C6A-46EA-90C0-4EE0B89CC5C7}" type="datetimeFigureOut">
              <a:rPr lang="en-US" smtClean="0"/>
              <a:t>6/3/2025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0DEF36-4037-4E6D-988F-CC8E3F11C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610380" y="1926575"/>
            <a:ext cx="383035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5C0D2D-D878-4723-A002-5A601EFB4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902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C59D5-B8A1-4C9C-A61F-E082A4433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7" y="720433"/>
            <a:ext cx="3687298" cy="15873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CB4F5F-E6E7-45C3-B35C-80F81FB1A5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58277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633AB7-4F8E-4A9F-AC15-89E6A6E003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84727" y="2449286"/>
            <a:ext cx="3687298" cy="3419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74B526-866D-4E11-A7F9-081BD4EDF4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3751" y="6356350"/>
            <a:ext cx="2296603" cy="365125"/>
          </a:xfrm>
          <a:prstGeom prst="rect">
            <a:avLst/>
          </a:prstGeom>
        </p:spPr>
        <p:txBody>
          <a:bodyPr/>
          <a:lstStyle/>
          <a:p>
            <a:fld id="{8C28A28C-4C6A-46EA-90C0-4EE0B89CC5C7}" type="datetimeFigureOut">
              <a:rPr lang="en-US" smtClean="0"/>
              <a:t>6/3/2025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758BF8-E962-4367-8495-62438FDD4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610380" y="1926575"/>
            <a:ext cx="383035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C20AE1-C97D-4E6C-9DB2-B2904C2CF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540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89E81-5CFF-4A28-B9C8-5D54E51DF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8A4CC8-DCB0-4E94-98A7-236E3D1866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D1F802-21C2-44B2-A419-55469D8265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3751" y="6356350"/>
            <a:ext cx="2296603" cy="365125"/>
          </a:xfrm>
          <a:prstGeom prst="rect">
            <a:avLst/>
          </a:prstGeom>
        </p:spPr>
        <p:txBody>
          <a:bodyPr/>
          <a:lstStyle/>
          <a:p>
            <a:fld id="{8C28A28C-4C6A-46EA-90C0-4EE0B89CC5C7}" type="datetimeFigureOut">
              <a:rPr lang="en-US" smtClean="0"/>
              <a:t>6/3/2025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BDB709-08FF-4C4A-8670-4CCA9146F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610380" y="1926575"/>
            <a:ext cx="383035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395375-1CC8-4950-8439-877451C42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543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214EB0-7E6D-4536-9350-5CB688B56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473" y="1609344"/>
            <a:ext cx="10143127" cy="3927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F5455E-4725-4924-BF7D-2E1FC9E39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2473" y="2427316"/>
            <a:ext cx="11167881" cy="35135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717188-1DE1-4DA5-8161-21179E4A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0355" y="6356350"/>
            <a:ext cx="410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5DEF7F31-0B8A-474A-B86C-91F38175432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2CE0093-C84B-3E7B-E627-F101451DFBF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9525"/>
            <a:ext cx="12192000" cy="2002271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10454704" y="-9662"/>
            <a:ext cx="1116900" cy="1747927"/>
          </a:xfrm>
          <a:prstGeom prst="rect">
            <a:avLst/>
          </a:prstGeom>
          <a:solidFill>
            <a:srgbClr val="FF000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1" t="13387" r="62137" b="15499"/>
          <a:stretch/>
        </p:blipFill>
        <p:spPr>
          <a:xfrm>
            <a:off x="10478956" y="212400"/>
            <a:ext cx="1068396" cy="11071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5">
            <a:lum bright="70000" contrast="-70000"/>
          </a:blip>
          <a:srcRect l="7248" t="5148" r="144" b="22555"/>
          <a:stretch/>
        </p:blipFill>
        <p:spPr>
          <a:xfrm rot="10800000">
            <a:off x="0" y="2002132"/>
            <a:ext cx="12191996" cy="48558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87" y="112078"/>
            <a:ext cx="1294332" cy="12943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87" y="100354"/>
            <a:ext cx="1301230" cy="130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65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4" r:id="rId7"/>
    <p:sldLayoutId id="2147483663" r:id="rId8"/>
    <p:sldLayoutId id="2147483662" r:id="rId9"/>
    <p:sldLayoutId id="2147483661" r:id="rId10"/>
    <p:sldLayoutId id="2147483672" r:id="rId11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b="0" kern="120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cid:163C3C88-1D5F-414C-B697-698E6C6374CA-L0-00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cid:0F5ECE2F-BC30-48AD-AAF5-13C66FFBC6F5-L0-001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cid:8DFF9581-0BF0-4E74-A25C-34BD609381CB-L0-001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31AF0-4EF0-4681-84D6-592AFA3A3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Agjencia</a:t>
            </a:r>
            <a:r>
              <a:rPr lang="en-GB" dirty="0"/>
              <a:t> </a:t>
            </a:r>
            <a:r>
              <a:rPr lang="en-GB" dirty="0" err="1"/>
              <a:t>Intelegjencës</a:t>
            </a:r>
            <a:r>
              <a:rPr lang="en-GB" dirty="0"/>
              <a:t> </a:t>
            </a:r>
            <a:r>
              <a:rPr lang="en-GB" dirty="0" err="1"/>
              <a:t>Financiare</a:t>
            </a:r>
            <a:r>
              <a:rPr lang="en-GB" dirty="0"/>
              <a:t> (AIF)</a:t>
            </a:r>
          </a:p>
        </p:txBody>
      </p:sp>
      <p:pic>
        <p:nvPicPr>
          <p:cNvPr id="4" name="Picture 3" descr="Abstract background of mesh">
            <a:extLst>
              <a:ext uri="{FF2B5EF4-FFF2-40B4-BE49-F238E27FC236}">
                <a16:creationId xmlns:a16="http://schemas.microsoft.com/office/drawing/2014/main" id="{58BC91F2-0A55-D5F0-8C52-991D215675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350" r="11657" b="-2"/>
          <a:stretch/>
        </p:blipFill>
        <p:spPr>
          <a:xfrm>
            <a:off x="8699542" y="2"/>
            <a:ext cx="3492458" cy="6858001"/>
          </a:xfrm>
          <a:custGeom>
            <a:avLst/>
            <a:gdLst/>
            <a:ahLst/>
            <a:cxnLst/>
            <a:rect l="l" t="t" r="r" b="b"/>
            <a:pathLst>
              <a:path w="3492458" h="6858001">
                <a:moveTo>
                  <a:pt x="0" y="0"/>
                </a:moveTo>
                <a:lnTo>
                  <a:pt x="3492458" y="0"/>
                </a:lnTo>
                <a:lnTo>
                  <a:pt x="3492458" y="3430264"/>
                </a:lnTo>
                <a:lnTo>
                  <a:pt x="3488603" y="3430264"/>
                </a:lnTo>
                <a:lnTo>
                  <a:pt x="3484192" y="3601898"/>
                </a:lnTo>
                <a:cubicBezTo>
                  <a:pt x="3390753" y="5415660"/>
                  <a:pt x="1866561" y="6858001"/>
                  <a:pt x="0" y="6858001"/>
                </a:cubicBezTo>
                <a:lnTo>
                  <a:pt x="0" y="3430264"/>
                </a:lnTo>
                <a:lnTo>
                  <a:pt x="0" y="3425249"/>
                </a:ln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190DB6-1EB6-1220-15F0-615B6F3A430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lum bright="70000" contrast="-70000"/>
          </a:blip>
          <a:srcRect l="7248" t="5148" r="144" b="22555"/>
          <a:stretch/>
        </p:blipFill>
        <p:spPr>
          <a:xfrm rot="10800000">
            <a:off x="1" y="0"/>
            <a:ext cx="12191999" cy="687376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19142" y="3596828"/>
            <a:ext cx="1099749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AGJENCIA E INTELIGJENCËS </a:t>
            </a:r>
            <a:r>
              <a:rPr lang="sq-AL" sz="40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FINANCIARE</a:t>
            </a:r>
          </a:p>
          <a:p>
            <a:pPr algn="ctr"/>
            <a:r>
              <a:rPr lang="en-GB" sz="40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(AIF)</a:t>
            </a:r>
            <a:endParaRPr lang="sq-AL" sz="4000" b="1" dirty="0">
              <a:solidFill>
                <a:srgbClr val="00206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347" y="754144"/>
            <a:ext cx="2498316" cy="249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150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7304" y="1445901"/>
            <a:ext cx="11291988" cy="521064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endParaRPr lang="sq-AL" sz="2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76470" y="2345253"/>
            <a:ext cx="10765253" cy="4219669"/>
          </a:xfrm>
        </p:spPr>
        <p:txBody>
          <a:bodyPr>
            <a:normAutofit/>
          </a:bodyPr>
          <a:lstStyle/>
          <a:p>
            <a:pPr lvl="0"/>
            <a:endParaRPr lang="en-US" sz="2400" dirty="0"/>
          </a:p>
          <a:p>
            <a:pPr marL="0" lvl="0" indent="0" algn="ctr">
              <a:buNone/>
            </a:pPr>
            <a:r>
              <a:rPr lang="sq-AL" sz="24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STRATEGJIA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r>
              <a:rPr lang="sq-AL" sz="24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PËR EDUKIMIN E PUBLIKUT 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r>
              <a:rPr lang="sq-AL" sz="24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MBI 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sq-AL" sz="24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RREZIKUN QË MBART PASTRIMI I PARAVE 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r>
              <a:rPr lang="sq-AL" sz="24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DHE 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r>
              <a:rPr lang="sq-AL" sz="24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FINANCIMI I TERRORIZMIT NË SHOQËRINË TONË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r>
              <a:rPr lang="sq-AL" sz="24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2025 – 2027</a:t>
            </a:r>
          </a:p>
          <a:p>
            <a:pPr algn="ctr">
              <a:buFont typeface="Wingdings" pitchFamily="2" charset="2"/>
              <a:buChar char="§"/>
            </a:pPr>
            <a:endParaRPr lang="sq-AL" sz="3900" dirty="0"/>
          </a:p>
        </p:txBody>
      </p:sp>
    </p:spTree>
    <p:extLst>
      <p:ext uri="{BB962C8B-B14F-4D97-AF65-F5344CB8AC3E}">
        <p14:creationId xmlns:p14="http://schemas.microsoft.com/office/powerpoint/2010/main" val="3881827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EDUKIMI I PUBLIKUT MBI RREZIQET E PP/FT</a:t>
            </a:r>
            <a:endParaRPr lang="sq-A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473" y="2427315"/>
            <a:ext cx="5641827" cy="3907365"/>
          </a:xfrm>
        </p:spPr>
        <p:txBody>
          <a:bodyPr>
            <a:norm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Informacion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mbi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çështjet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Pastrimit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Parave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Financimit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Terrorizmit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Efektet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ekonomike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shoqërore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sigurinë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sektorin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privat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qeverisjen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vëndit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Tregues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tipologji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PP/FT;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sq-AL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Mënyrat kryesore të komunikimit për Agjencinë e Inteligjencës Financiare;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2652" y="2884602"/>
            <a:ext cx="3940403" cy="296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265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046" y="1406769"/>
            <a:ext cx="9882554" cy="626312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EDUKIMI I PUBLIKUT MBI RREZIQET E PP/FT</a:t>
            </a:r>
            <a:endParaRPr lang="sq-AL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5815" y="1957633"/>
            <a:ext cx="5196828" cy="423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QËLLIMI DHE OBJEKTIVAT E STRATEGJISË </a:t>
            </a:r>
          </a:p>
          <a:p>
            <a:pPr algn="just"/>
            <a:endParaRPr lang="en-US" sz="1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sq-AL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ensibilizimi 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sq-AL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opinionit publik mbi rrezikun që mbart pastrimi i parave dhe financimi i terrorizimit në shoqërinë tonë;</a:t>
            </a: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Informimi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</a:t>
            </a:r>
            <a:r>
              <a:rPr lang="sq-AL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dukimi</a:t>
            </a:r>
            <a:r>
              <a:rPr lang="sq-AL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që duhet të marrin nxënësit dhe studentët gjatë formimit të tyre akademik;</a:t>
            </a: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sq-AL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rajnimi vazhdues 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sq-AL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hetuesve, prokurorëve, gjykatësve e çdo subjekti tjetër që ka në fokus të tij evidentimin dhe ndjekjen e rasteve që lidhen me pastrimin e parave dhe financimin e terrorizmit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Komunikimi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 </a:t>
            </a:r>
            <a:r>
              <a:rPr lang="sq-AL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komuniteti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sq-AL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sq-AL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biznesit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q-AL" sz="1700" dirty="0"/>
          </a:p>
        </p:txBody>
      </p:sp>
      <p:pic>
        <p:nvPicPr>
          <p:cNvPr id="4" name="Picture 3" descr="image0.jpeg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385" y="2752626"/>
            <a:ext cx="3227705" cy="33653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7904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44769" y="2362294"/>
            <a:ext cx="5350678" cy="4886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ctr">
              <a:buNone/>
            </a:pPr>
            <a:endParaRPr lang="en-US" sz="1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ROLI I GTNP</a:t>
            </a:r>
          </a:p>
          <a:p>
            <a:pPr lvl="0" algn="just">
              <a:buFont typeface="Wingdings" pitchFamily="2" charset="2"/>
              <a:buChar char="§"/>
            </a:pP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Kontribut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hartimin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Strategjisë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për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edukimin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publikut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mbi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rreziqet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PP/FT 2025-2027”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miratimin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saj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lvl="0" indent="0" algn="just">
              <a:buNone/>
            </a:pP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Wingdings" pitchFamily="2" charset="2"/>
              <a:buChar char="§"/>
            </a:pP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Bashkëpunim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koordinim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për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zbatimin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Strategjisë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me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qëllim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forcimin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sq-AL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kapaciteteve për parandalim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sq-AL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luftë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sq-AL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kundër PP/FT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>
              <a:buFont typeface="Wingdings" pitchFamily="2" charset="2"/>
              <a:buChar char="§"/>
            </a:pPr>
            <a:endParaRPr lang="en-US" sz="2000" dirty="0"/>
          </a:p>
          <a:p>
            <a:pPr lvl="0">
              <a:buFont typeface="Wingdings" pitchFamily="2" charset="2"/>
              <a:buChar char="§"/>
            </a:pPr>
            <a:endParaRPr lang="en-US" sz="2000" dirty="0"/>
          </a:p>
          <a:p>
            <a:pPr lvl="0">
              <a:buFont typeface="Wingdings" pitchFamily="2" charset="2"/>
              <a:buChar char="§"/>
            </a:pPr>
            <a:endParaRPr lang="sq-AL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ROLI I GRUPIT TEKNIK NDËRINSTITUCIONAL TË PUNËS (GTNP) </a:t>
            </a:r>
            <a:endParaRPr lang="sq-A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78" y="2912883"/>
            <a:ext cx="4743099" cy="15082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78" y="4510855"/>
            <a:ext cx="4743099" cy="148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154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GRUPET E SYNUARA</a:t>
            </a:r>
            <a:endParaRPr lang="sq-A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473" y="2427316"/>
            <a:ext cx="5811511" cy="4171448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sq-AL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Të rinjtë duke filluar nga gjimnazistët në përgjithësi, e duke vijuar 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studentët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fushën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sq-AL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ekonomi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së</a:t>
            </a:r>
            <a:r>
              <a:rPr lang="sq-AL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drejtësi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së</a:t>
            </a:r>
            <a:r>
              <a:rPr lang="sq-AL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administrim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q-AL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politika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sq-AL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sociale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sq-AL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sq-AL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Punonjësit e administratës publike në përgjithësi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Përfaqësues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sq-AL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utoriteteve ligj zbatuese (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ekspertë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hetimit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q-AL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prokurorë, gjyqtarë etj.)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sq-AL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ubjekte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sq-AL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raportuese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sq-AL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ligjit 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PPP/FT;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sq-AL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Punonjësit e subjekteve të komunitetit të biznesit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 algn="just">
              <a:buFont typeface="Wingdings" panose="05000000000000000000" pitchFamily="2" charset="2"/>
              <a:buChar char="§"/>
            </a:pPr>
            <a:r>
              <a:rPr lang="sq-AL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Çdo subjekt apo institucion i interesuar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sq-AL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që mund të cënohet nga këto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aktivitete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q-AL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të 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sq-AL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shtë</a:t>
            </a:r>
            <a:r>
              <a:rPr lang="sq-AL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ligjshme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q-AL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sq-AL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q-AL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q-AL" dirty="0"/>
          </a:p>
        </p:txBody>
      </p:sp>
      <p:pic>
        <p:nvPicPr>
          <p:cNvPr id="4" name="Picture 3" descr="image1.jpeg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951" y="2573518"/>
            <a:ext cx="4587875" cy="34690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2733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AKTIVITETET</a:t>
            </a:r>
            <a:endParaRPr lang="sq-A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474" y="2192854"/>
            <a:ext cx="6263996" cy="4465854"/>
          </a:xfrm>
        </p:spPr>
        <p:txBody>
          <a:bodyPr>
            <a:normAutofit/>
          </a:bodyPr>
          <a:lstStyle/>
          <a:p>
            <a:pPr lvl="0"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sq-AL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Takime me organizata përfaqësuese biznesi dhe diskutim i hapur mbi problemet që lidhe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sq-AL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 PP/FT;</a:t>
            </a:r>
          </a:p>
          <a:p>
            <a:pPr lvl="0"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sq-AL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Takime me studentë nëpër auditorë,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përfshirja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programet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mësimore</a:t>
            </a:r>
            <a:r>
              <a:rPr lang="sq-AL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leksione të hapura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sq-AL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sq-AL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Inicimin për zhvillimin e debateve të ndryshme televizive me tema mbi PP/FT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sq-AL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 qëllim evidentimin e problemeve që krijohen në ekonomi e në shoqëri në tërësi;</a:t>
            </a:r>
          </a:p>
          <a:p>
            <a:pPr lvl="0"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Publikimt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q-AL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në media qoftë të shkruara apo edhe elektronike me tema mbi PP/FT;   </a:t>
            </a:r>
          </a:p>
          <a:p>
            <a:pPr lvl="0"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sq-AL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Publikimin e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tipologjive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mbi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q-AL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PP/FT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bazuar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q-AL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përvoj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ën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kombëtare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ndërkombëtare</a:t>
            </a:r>
            <a:r>
              <a:rPr lang="sq-AL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lvl="0"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sq-AL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Përgatitja dhe shpërndarja e fletë palosjeve apo njoftimeve të ndryshme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informuese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q-AL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në rrjetet sociale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sq-AL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image0.jpeg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480" y="2394407"/>
            <a:ext cx="3912124" cy="3676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0277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KANALET E KOMUNIKIMIT</a:t>
            </a:r>
            <a:endParaRPr lang="sq-A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474" y="2134238"/>
            <a:ext cx="6386546" cy="4290007"/>
          </a:xfrm>
        </p:spPr>
        <p:txBody>
          <a:bodyPr>
            <a:normAutofit fontScale="85000" lnSpcReduction="10000"/>
          </a:bodyPr>
          <a:lstStyle/>
          <a:p>
            <a:pPr lvl="0" algn="just">
              <a:spcBef>
                <a:spcPts val="0"/>
              </a:spcBef>
            </a:pPr>
            <a:r>
              <a:rPr lang="sq-A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Medias (televizion, radio, </a:t>
            </a:r>
            <a:r>
              <a:rPr lang="sq-A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podcast</a:t>
            </a:r>
            <a:r>
              <a:rPr lang="sq-A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etj.) komunikime me grupe gazetarësh;</a:t>
            </a:r>
          </a:p>
          <a:p>
            <a:pPr lvl="0" algn="just">
              <a:spcBef>
                <a:spcPts val="0"/>
              </a:spcBef>
            </a:pPr>
            <a:r>
              <a:rPr lang="sq-A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Rrjete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sq-A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sociale (</a:t>
            </a:r>
            <a:r>
              <a:rPr lang="sq-AL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facebook, t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sq-AL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itter</a:t>
            </a:r>
            <a:r>
              <a:rPr lang="sq-AL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q-AL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linkedin</a:t>
            </a:r>
            <a:r>
              <a:rPr lang="sq-AL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q-A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etj.), nëpërmjet shpërndarjes së informacioneve edukative mbi PP/FT;</a:t>
            </a:r>
          </a:p>
          <a:p>
            <a:pPr lvl="0" algn="just">
              <a:spcBef>
                <a:spcPts val="0"/>
              </a:spcBef>
            </a:pPr>
            <a:r>
              <a:rPr lang="sq-A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Krijimi i platformave informative me artikuj, </a:t>
            </a:r>
            <a:r>
              <a:rPr lang="sq-A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sq-A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dhe materiale mbi temat e PP/FT;</a:t>
            </a:r>
          </a:p>
          <a:p>
            <a:pPr lvl="0" algn="just">
              <a:spcBef>
                <a:spcPts val="0"/>
              </a:spcBef>
            </a:pPr>
            <a:r>
              <a:rPr lang="sq-A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Trajnime,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seminare</a:t>
            </a:r>
            <a:r>
              <a:rPr lang="sq-A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njoftime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q-A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posta elektronike;</a:t>
            </a:r>
          </a:p>
          <a:p>
            <a:pPr lvl="0" algn="just">
              <a:spcBef>
                <a:spcPts val="0"/>
              </a:spcBef>
            </a:pPr>
            <a:r>
              <a:rPr lang="sq-A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Partneriteti me sektorin privat dhe organizata jo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sq-A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qeveritare për të organizuar aktivitete edukative mbi PP/FT;</a:t>
            </a:r>
          </a:p>
          <a:p>
            <a:pPr lvl="0" algn="just">
              <a:spcBef>
                <a:spcPts val="0"/>
              </a:spcBef>
            </a:pPr>
            <a:r>
              <a:rPr lang="sq-A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Publikime periodike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buletineve</a:t>
            </a:r>
            <a:r>
              <a:rPr lang="sq-A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në të cilën përfshihen të dhënat statistikore apo të dhënat për tipologji dhe tregues, si dhe aktivitetin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institucional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q-A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në nivel kombëtar dhe ndërkombëtar;</a:t>
            </a:r>
          </a:p>
          <a:p>
            <a:pPr lvl="0" algn="just">
              <a:spcBef>
                <a:spcPts val="0"/>
              </a:spcBef>
            </a:pPr>
            <a:r>
              <a:rPr lang="sq-A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Publikimi i pyetjeve më të shpeshta;</a:t>
            </a:r>
          </a:p>
          <a:p>
            <a:pPr lvl="0" algn="just">
              <a:spcBef>
                <a:spcPts val="0"/>
              </a:spcBef>
            </a:pPr>
            <a:r>
              <a:rPr lang="sq-A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Takime të GTNP me institucionet shtetërore dhe grupet e interesit;</a:t>
            </a:r>
          </a:p>
          <a:p>
            <a:pPr lvl="0"/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sq-AL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q-A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847" y="2375555"/>
            <a:ext cx="3888415" cy="367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830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77398" y="3787263"/>
            <a:ext cx="47707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indent="0" algn="ctr">
              <a:buNone/>
            </a:pP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FALEMINDERIT</a:t>
            </a:r>
            <a:endParaRPr lang="sq-AL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271519"/>
      </p:ext>
    </p:extLst>
  </p:cSld>
  <p:clrMapOvr>
    <a:masterClrMapping/>
  </p:clrMapOvr>
</p:sld>
</file>

<file path=ppt/theme/theme1.xml><?xml version="1.0" encoding="utf-8"?>
<a:theme xmlns:a="http://schemas.openxmlformats.org/drawingml/2006/main" name="BlocksVTI">
  <a:themeElements>
    <a:clrScheme name="Office">
      <a:dk1>
        <a:srgbClr val="000000"/>
      </a:dk1>
      <a:lt1>
        <a:srgbClr val="FFFFFF"/>
      </a:lt1>
      <a:dk2>
        <a:srgbClr val="1D242E"/>
      </a:dk2>
      <a:lt2>
        <a:srgbClr val="F2F1F1"/>
      </a:lt2>
      <a:accent1>
        <a:srgbClr val="4472C4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9A5879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solidFill>
          <a:schemeClr val="bg1"/>
        </a:solidFill>
        <a:ln w="9525">
          <a:solidFill>
            <a:schemeClr val="tx1"/>
          </a:solidFill>
        </a:ln>
      </a:spPr>
      <a:bodyPr spcFirstLastPara="0" vert="horz" wrap="square" lIns="6350" tIns="6350" rIns="6350" bIns="6350" numCol="1" spcCol="1270" anchor="ctr" anchorCtr="0">
        <a:noAutofit/>
      </a:bodyPr>
      <a:lstStyle>
        <a:defPPr algn="ctr" defTabSz="711200">
          <a:lnSpc>
            <a:spcPct val="90000"/>
          </a:lnSpc>
          <a:spcBef>
            <a:spcPct val="0"/>
          </a:spcBef>
          <a:spcAft>
            <a:spcPct val="35000"/>
          </a:spcAft>
          <a:defRPr sz="1000" dirty="0" err="1">
            <a:solidFill>
              <a:schemeClr val="tx1"/>
            </a:solidFill>
          </a:defRPr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txDef>
  </a:objectDefaults>
  <a:extraClrSchemeLst/>
  <a:extLst>
    <a:ext uri="{05A4C25C-085E-4340-85A3-A5531E510DB2}">
      <thm15:themeFamily xmlns:thm15="http://schemas.microsoft.com/office/thememl/2012/main" name="BlocksVTI" id="{31656FE6-20D8-4105-85EA-706EC9332BE9}" vid="{039DFFC9-9B25-4063-9235-B287A446F5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20342</TotalTime>
  <Words>596</Words>
  <Application>Microsoft Office PowerPoint</Application>
  <PresentationFormat>Widescreen</PresentationFormat>
  <Paragraphs>76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Avenir Next LT Pro</vt:lpstr>
      <vt:lpstr>Avenir Next LT Pro Light</vt:lpstr>
      <vt:lpstr>Calibri</vt:lpstr>
      <vt:lpstr>Times New Roman</vt:lpstr>
      <vt:lpstr>Wingdings</vt:lpstr>
      <vt:lpstr>BlocksVTI</vt:lpstr>
      <vt:lpstr>Agjencia Intelegjencës Financiare (AIF)</vt:lpstr>
      <vt:lpstr>     </vt:lpstr>
      <vt:lpstr>EDUKIMI I PUBLIKUT MBI RREZIQET E PP/FT</vt:lpstr>
      <vt:lpstr>EDUKIMI I PUBLIKUT MBI RREZIQET E PP/FT</vt:lpstr>
      <vt:lpstr>ROLI I GRUPIT TEKNIK NDËRINSTITUCIONAL TË PUNËS (GTNP) </vt:lpstr>
      <vt:lpstr>GRUPET E SYNUARA</vt:lpstr>
      <vt:lpstr>AKTIVITETET</vt:lpstr>
      <vt:lpstr>KANALET E KOMUNIKIMIT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Vizioni i Intelegjenc]s Financiare</dc:title>
  <dc:creator>Ervin Koçi</dc:creator>
  <cp:lastModifiedBy>Nirvana Deliu</cp:lastModifiedBy>
  <cp:revision>884</cp:revision>
  <cp:lastPrinted>2023-12-27T07:38:11Z</cp:lastPrinted>
  <dcterms:created xsi:type="dcterms:W3CDTF">2022-10-08T13:22:31Z</dcterms:created>
  <dcterms:modified xsi:type="dcterms:W3CDTF">2025-06-03T09:11:01Z</dcterms:modified>
</cp:coreProperties>
</file>