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Titillium Web 1" panose="020B0604020202020204" charset="0"/>
      <p:regular r:id="rId23"/>
    </p:embeddedFont>
    <p:embeddedFont>
      <p:font typeface="Titillium Web 2"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my name is Zuzana Motuzova, thank you for having me at this exceptional event.</a:t>
            </a:r>
          </a:p>
          <a:p>
            <a:r>
              <a:rPr lang="en-US"/>
              <a:t>I am happy and honored to be able to participate and share our practical experience and knowledge as a private sector representatives.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Taking into account the state of the art, the cost of implementation and the nature, scope, context and purposes of processing as well as the risks of varying likelihood and severity for rights and freedoms of natural persons posed by the processing, the controller shall, both at the time of the determination of the means for processing and at the time of the processing itself, implement appropriate technical and organisational measures, such as pseudonymisation, which are designed to implement data-protection principles, such as data minimisation, in an effective manner and to integrate the necessary safeguards into the processing in order to meet the requirements of this Regulation and protect the rights of data subjects.</a:t>
            </a:r>
          </a:p>
          <a:p>
            <a:endParaRPr lang="en-US"/>
          </a:p>
          <a:p>
            <a:r>
              <a:rPr lang="en-US"/>
              <a:t>2.   The controller shall implement appropriate technical and organisational measures for ensuring that, by default, only personal data which are necessary for each specific purpose of the processing are processed. That obligation applies to the amount of personal data collected, the extent of their processing, the period of their storage and their accessibility. In particular, such measures shall ensure that by default personal data are not made accessible without the individual's intervention to an indefinite number of natural persons.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am a founder and partner of Motuzova &amp; Lacko law firm. Our law firm specialize on information technology law, GDPR and privacy. </a:t>
            </a:r>
          </a:p>
          <a:p>
            <a:endParaRPr lang="en-US"/>
          </a:p>
          <a:p>
            <a:r>
              <a:rPr lang="en-US"/>
              <a:t>Represented clients regarding GDPR compliance, preparation of documentation and also in front of respective supervisory bodies.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legal advisors we have had a chance to advice our clients during proces of implementation of GDPR Directive in Slovakia and we had the opportunity to familiarize ourselves with some of the challenges of the implementation and common gaps, practical  problems of private sector which I would like to share with you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GDPR is one of the first regulations that is strictly directly applicable which is revolutionary.</a:t>
            </a:r>
          </a:p>
          <a:p>
            <a:endParaRPr lang="en-US"/>
          </a:p>
          <a:p>
            <a:r>
              <a:rPr lang="en-US"/>
              <a:t>Not all legal subject understand this - this means potential risk to private sector - mainly insufficient compliance and risk of sanctions.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Main goal - unified and thus predictable enviroment for legal subjects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Akademický účel,  Umelecký účel, Literárny účel</a:t>
            </a:r>
          </a:p>
          <a:p>
            <a:endParaRPr lang="en-US"/>
          </a:p>
          <a:p>
            <a:r>
              <a:rPr lang="en-US"/>
              <a:t>Informovanie verejnosti masovokomunikačnými prostriedkami</a:t>
            </a:r>
          </a:p>
          <a:p>
            <a:endParaRPr lang="en-US"/>
          </a:p>
          <a:p>
            <a:r>
              <a:rPr lang="en-US"/>
              <a:t>Zamestnanci</a:t>
            </a:r>
          </a:p>
          <a:p>
            <a:endParaRPr lang="en-US"/>
          </a:p>
          <a:p>
            <a:r>
              <a:rPr lang="en-US"/>
              <a:t>Biometria, genetics</a:t>
            </a:r>
          </a:p>
          <a:p>
            <a:endParaRPr lang="en-US"/>
          </a:p>
          <a:p>
            <a:r>
              <a:rPr lang="en-US"/>
              <a:t>Ochrana práv alebo právom chránených záujmov inej osoby napr. pri oznamovaní porušenia práva</a:t>
            </a:r>
          </a:p>
          <a:p>
            <a:endParaRPr lang="en-US"/>
          </a:p>
          <a:p>
            <a:r>
              <a:rPr lang="en-US"/>
              <a:t>Archivácia</a:t>
            </a:r>
          </a:p>
          <a:p>
            <a:endParaRPr lang="en-US"/>
          </a:p>
          <a:p>
            <a:r>
              <a:rPr lang="en-US"/>
              <a:t>Vedecký výskum</a:t>
            </a:r>
          </a:p>
          <a:p>
            <a:endParaRPr lang="en-US"/>
          </a:p>
          <a:p>
            <a:r>
              <a:rPr lang="en-US"/>
              <a:t>Historický výskum</a:t>
            </a:r>
          </a:p>
          <a:p>
            <a:endParaRPr lang="en-US"/>
          </a:p>
          <a:p>
            <a:r>
              <a:rPr lang="en-US"/>
              <a:t>Štatistický účel</a:t>
            </a:r>
          </a:p>
          <a:p>
            <a:endParaRPr lang="en-US"/>
          </a:p>
          <a:p>
            <a:r>
              <a:rPr lang="en-US"/>
              <a:t>Situácia A: Ak pôjde o spracúvanie osobných údajov v rámci činnosti prevádzkovateľa, ktorá spadá pod právo Únie bude sa na prevádzkovateľa vzťahovať Nariadenie, uplatňovať sa ale bude aj zákon č. 18/2018 Z. z., a to s výnimkou jeho 2. a 3. časti; teda zo zákona č. 18/2018 Z. z. bude pre prevádzkovateľa relevantná prvá časť okrem § 2 a § 5 a následne štvrtá až šiesta časť zákona č. 18/2018 Z. z. Ide napríklad o spracúvanie osobných údajov bankami, školami, zdravotníckymi zariadeniami, spracúvanie osobných údajov v e-shopoch.</a:t>
            </a:r>
          </a:p>
          <a:p>
            <a:endParaRPr lang="en-US"/>
          </a:p>
          <a:p>
            <a:r>
              <a:rPr lang="en-US"/>
              <a:t>Situácia B: Ak pôjde o spracúvanie osobných údajov v rámci činnosti prevádzkovateľa, ktoré nespadá pod právo Únie a prevádzkovateľom nie je príslušný orgán uplatňovať sa bude zákon č. 18/2018 Z. z. okrem jeho tretej časti.</a:t>
            </a:r>
          </a:p>
          <a:p>
            <a:endParaRPr lang="en-US"/>
          </a:p>
          <a:p>
            <a:r>
              <a:rPr lang="en-US"/>
              <a:t>Situácia C: V prípade spracúvania osobných údajov prevádzkovateľom v postavení príslušného orgánu tento bude postupovať pri spracúvaní osobných údajov fyzických osôb na účely predchádzania trestným činom, ich vyšetrovania, odhaľovania alebo stíhania alebo na účely výkonu trestných sankcií podľa zákona č. 18/2018 Z. z. konkrétne jeho prvej časti a tretej až šiestej časti s ohľadom na niektoré ustanovenie z druhej časti. Pôjde napríklad o spracúvanie osobných údajov obvineného z trestného činu, kedy jeho osobné údaje spracúva prokuratúra alebo súd.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Member States may regulate the processing of data more specifically: (i.) compliance with a legal obligation (Article 6(1)(c)), or (ii.) tasks carried out in the public interest or in the exercise of official authority (Article 6(1)(e)).</a:t>
            </a:r>
          </a:p>
          <a:p>
            <a:endParaRPr lang="en-US"/>
          </a:p>
          <a:p>
            <a:r>
              <a:rPr lang="en-US"/>
              <a:t>EU stat may restrict by way of a legislative measure the scope of the obligations and rights provided for in Articles 12 to 22 and Article 34, as well as Article 5 in so far as its provisions correspond to the rights and obligations provided for in Articles 12 to 22, when such a restriction respects the essence of the fundamental rights and freedoms and is a necessary and proportionate measure in a democratic society to safeguard:</a:t>
            </a:r>
          </a:p>
          <a:p>
            <a:endParaRPr lang="en-US"/>
          </a:p>
          <a:p>
            <a:r>
              <a:rPr lang="en-US"/>
              <a:t>(a) national security</a:t>
            </a:r>
          </a:p>
          <a:p>
            <a:r>
              <a:rPr lang="en-US"/>
              <a:t>(b) defence;</a:t>
            </a:r>
          </a:p>
          <a:p>
            <a:r>
              <a:rPr lang="en-US"/>
              <a:t>(c) public security;</a:t>
            </a:r>
          </a:p>
          <a:p>
            <a:r>
              <a:rPr lang="en-US"/>
              <a:t>(d) the prevention, investigation, detection or prosecution of criminal offences or the execution of criminal penalties, including the safeguarding against and the prevention of threats to public security;</a:t>
            </a:r>
          </a:p>
          <a:p>
            <a:endParaRPr lang="en-US"/>
          </a:p>
          <a:p>
            <a:r>
              <a:rPr lang="en-US"/>
              <a:t>(e) other important objectives of general public interest of the Union or of a Member State, in particular an important economic or financial interest of the Union or of a Member State, including monetary, budgetary and taxation a matters, public health and social security;</a:t>
            </a:r>
          </a:p>
          <a:p>
            <a:endParaRPr lang="en-US"/>
          </a:p>
          <a:p>
            <a:r>
              <a:rPr lang="en-US"/>
              <a:t>(f) the protection of judicial independence and judicial proceedings;</a:t>
            </a:r>
          </a:p>
          <a:p>
            <a:endParaRPr lang="en-US"/>
          </a:p>
          <a:p>
            <a:r>
              <a:rPr lang="en-US"/>
              <a:t>(g) the prevention, investigation, detection and prosecution of breaches of ethics for regulated professions;</a:t>
            </a:r>
          </a:p>
          <a:p>
            <a:endParaRPr lang="en-US"/>
          </a:p>
          <a:p>
            <a:r>
              <a:rPr lang="en-US"/>
              <a:t>(h) a monitoring, inspection or regulatory function connected, even occasionally, to the exercise of official authority in the cases referred to in points (a) to (e) and (g);</a:t>
            </a:r>
          </a:p>
          <a:p>
            <a:endParaRPr lang="en-US"/>
          </a:p>
          <a:p>
            <a:r>
              <a:rPr lang="en-US"/>
              <a:t>(i) the protection of the data subject or the rights and freedoms of others;</a:t>
            </a:r>
          </a:p>
          <a:p>
            <a:endParaRPr lang="en-US"/>
          </a:p>
          <a:p>
            <a:r>
              <a:rPr lang="en-US"/>
              <a:t>(j) the enforcement of civil law claims.</a:t>
            </a:r>
          </a:p>
          <a:p>
            <a:endParaRPr lang="en-US"/>
          </a:p>
          <a:p>
            <a:r>
              <a:rPr lang="en-US"/>
              <a:t>2.  In particular, any legislative measure referred to in paragraph 1 shall contain specific provisions at least, where relevant, as to:</a:t>
            </a:r>
          </a:p>
          <a:p>
            <a:endParaRPr lang="en-US"/>
          </a:p>
          <a:p>
            <a:r>
              <a:rPr lang="en-US"/>
              <a:t>(a) the purposes of the processing or categories of processing;</a:t>
            </a:r>
          </a:p>
          <a:p>
            <a:endParaRPr lang="en-US"/>
          </a:p>
          <a:p>
            <a:r>
              <a:rPr lang="en-US"/>
              <a:t>(b)</a:t>
            </a:r>
          </a:p>
          <a:p>
            <a:endParaRPr lang="en-US"/>
          </a:p>
          <a:p>
            <a:r>
              <a:rPr lang="en-US"/>
              <a:t>the categories of personal data;</a:t>
            </a:r>
          </a:p>
          <a:p>
            <a:endParaRPr lang="en-US"/>
          </a:p>
          <a:p>
            <a:r>
              <a:rPr lang="en-US"/>
              <a:t>(c)</a:t>
            </a:r>
          </a:p>
          <a:p>
            <a:endParaRPr lang="en-US"/>
          </a:p>
          <a:p>
            <a:r>
              <a:rPr lang="en-US"/>
              <a:t>the scope of the restrictions introduced;</a:t>
            </a:r>
          </a:p>
          <a:p>
            <a:endParaRPr lang="en-US"/>
          </a:p>
          <a:p>
            <a:r>
              <a:rPr lang="en-US"/>
              <a:t>(d)</a:t>
            </a:r>
          </a:p>
          <a:p>
            <a:endParaRPr lang="en-US"/>
          </a:p>
          <a:p>
            <a:r>
              <a:rPr lang="en-US"/>
              <a:t>the safeguards to prevent abuse or unlawful access or transfer;</a:t>
            </a:r>
          </a:p>
          <a:p>
            <a:endParaRPr lang="en-US"/>
          </a:p>
          <a:p>
            <a:r>
              <a:rPr lang="en-US"/>
              <a:t>(e)</a:t>
            </a:r>
          </a:p>
          <a:p>
            <a:endParaRPr lang="en-US"/>
          </a:p>
          <a:p>
            <a:r>
              <a:rPr lang="en-US"/>
              <a:t>the specification of the controller or categories of controllers;</a:t>
            </a:r>
          </a:p>
          <a:p>
            <a:endParaRPr lang="en-US"/>
          </a:p>
          <a:p>
            <a:r>
              <a:rPr lang="en-US"/>
              <a:t>(f)</a:t>
            </a:r>
          </a:p>
          <a:p>
            <a:endParaRPr lang="en-US"/>
          </a:p>
          <a:p>
            <a:r>
              <a:rPr lang="en-US"/>
              <a:t>the storage periods and the applicable safeguards taking into account the nature, scope and purposes of the processing or categories of processing;</a:t>
            </a:r>
          </a:p>
          <a:p>
            <a:endParaRPr lang="en-US"/>
          </a:p>
          <a:p>
            <a:r>
              <a:rPr lang="en-US"/>
              <a:t>(g)</a:t>
            </a:r>
          </a:p>
          <a:p>
            <a:endParaRPr lang="en-US"/>
          </a:p>
          <a:p>
            <a:r>
              <a:rPr lang="en-US"/>
              <a:t>the risks to the rights and freedoms of data subjects; and</a:t>
            </a:r>
          </a:p>
          <a:p>
            <a:endParaRPr lang="en-US"/>
          </a:p>
          <a:p>
            <a:r>
              <a:rPr lang="en-US"/>
              <a:t>(h)</a:t>
            </a:r>
          </a:p>
          <a:p>
            <a:endParaRPr lang="en-US"/>
          </a:p>
          <a:p>
            <a:r>
              <a:rPr lang="en-US"/>
              <a:t>the right of data subjects to be informed about the restriction, unless that may be prejudicial to the purpose of the restriction.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City of Rajecke Teplice vs. DPA</a:t>
            </a:r>
          </a:p>
          <a:p>
            <a:endParaRPr lang="en-US"/>
          </a:p>
          <a:p>
            <a:r>
              <a:rPr lang="en-US"/>
              <a:t>V  bezpečnostnej  smernici  malo mesto uvedenú  dobu  uchovávania  osobných  údajov  7  dní,  avšak  kamerový  systém  bol  nastavený na uchovávanie osobných údajov počas doby 14 dní. = FORMÁLNE pochybenie, ochrana os. údajov sa míňa účinkom, nejde sa po podstate</a:t>
            </a:r>
          </a:p>
          <a:p>
            <a:endParaRPr lang="en-US"/>
          </a:p>
          <a:p>
            <a:r>
              <a:rPr lang="en-US"/>
              <a:t>Nebol v dokumentácii uvedený právny základ - avšak mesto skutočne spracúvalo osobné udaje ná právnom základe.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C0C"/>
        </a:solidFill>
        <a:effectLst/>
      </p:bgPr>
    </p:bg>
    <p:spTree>
      <p:nvGrpSpPr>
        <p:cNvPr id="1" name=""/>
        <p:cNvGrpSpPr/>
        <p:nvPr/>
      </p:nvGrpSpPr>
      <p:grpSpPr>
        <a:xfrm>
          <a:off x="0" y="0"/>
          <a:ext cx="0" cy="0"/>
          <a:chOff x="0" y="0"/>
          <a:chExt cx="0" cy="0"/>
        </a:xfrm>
      </p:grpSpPr>
      <p:sp>
        <p:nvSpPr>
          <p:cNvPr id="2" name="Freeform 2"/>
          <p:cNvSpPr/>
          <p:nvPr/>
        </p:nvSpPr>
        <p:spPr>
          <a:xfrm>
            <a:off x="-285395" y="-183528"/>
            <a:ext cx="20014291" cy="11007860"/>
          </a:xfrm>
          <a:custGeom>
            <a:avLst/>
            <a:gdLst/>
            <a:ahLst/>
            <a:cxnLst/>
            <a:rect l="l" t="t" r="r" b="b"/>
            <a:pathLst>
              <a:path w="20014291" h="11007860">
                <a:moveTo>
                  <a:pt x="0" y="0"/>
                </a:moveTo>
                <a:lnTo>
                  <a:pt x="20014291" y="0"/>
                </a:lnTo>
                <a:lnTo>
                  <a:pt x="20014291" y="11007861"/>
                </a:lnTo>
                <a:lnTo>
                  <a:pt x="0" y="11007861"/>
                </a:lnTo>
                <a:lnTo>
                  <a:pt x="0" y="0"/>
                </a:lnTo>
                <a:close/>
              </a:path>
            </a:pathLst>
          </a:custGeom>
          <a:blipFill>
            <a:blip r:embed="rId3"/>
            <a:stretch>
              <a:fillRect t="-5713" r="-5713"/>
            </a:stretch>
          </a:blipFill>
        </p:spPr>
        <p:txBody>
          <a:bodyPr/>
          <a:lstStyle/>
          <a:p>
            <a:endParaRPr lang="en-US"/>
          </a:p>
        </p:txBody>
      </p:sp>
      <p:grpSp>
        <p:nvGrpSpPr>
          <p:cNvPr id="3" name="Group 3"/>
          <p:cNvGrpSpPr/>
          <p:nvPr/>
        </p:nvGrpSpPr>
        <p:grpSpPr>
          <a:xfrm>
            <a:off x="-19910" y="0"/>
            <a:ext cx="9163910" cy="10287000"/>
            <a:chOff x="0" y="0"/>
            <a:chExt cx="2413540" cy="2709333"/>
          </a:xfrm>
        </p:grpSpPr>
        <p:sp>
          <p:nvSpPr>
            <p:cNvPr id="4" name="Freeform 4"/>
            <p:cNvSpPr/>
            <p:nvPr/>
          </p:nvSpPr>
          <p:spPr>
            <a:xfrm>
              <a:off x="0" y="0"/>
              <a:ext cx="2413540" cy="2709333"/>
            </a:xfrm>
            <a:custGeom>
              <a:avLst/>
              <a:gdLst/>
              <a:ahLst/>
              <a:cxnLst/>
              <a:rect l="l" t="t" r="r" b="b"/>
              <a:pathLst>
                <a:path w="2413540" h="2709333">
                  <a:moveTo>
                    <a:pt x="0" y="0"/>
                  </a:moveTo>
                  <a:lnTo>
                    <a:pt x="2413540" y="0"/>
                  </a:lnTo>
                  <a:lnTo>
                    <a:pt x="2413540" y="2709333"/>
                  </a:lnTo>
                  <a:lnTo>
                    <a:pt x="0" y="2709333"/>
                  </a:lnTo>
                  <a:close/>
                </a:path>
              </a:pathLst>
            </a:custGeom>
            <a:gradFill rotWithShape="1">
              <a:gsLst>
                <a:gs pos="0">
                  <a:srgbClr val="0C0C0C">
                    <a:alpha val="100000"/>
                  </a:srgbClr>
                </a:gs>
                <a:gs pos="100000">
                  <a:srgbClr val="0C0C0C">
                    <a:alpha val="0"/>
                  </a:srgbClr>
                </a:gs>
              </a:gsLst>
              <a:lin ang="0"/>
            </a:gradFill>
          </p:spPr>
          <p:txBody>
            <a:bodyPr/>
            <a:lstStyle/>
            <a:p>
              <a:endParaRPr lang="en-US"/>
            </a:p>
          </p:txBody>
        </p:sp>
        <p:sp>
          <p:nvSpPr>
            <p:cNvPr id="5" name="TextBox 5"/>
            <p:cNvSpPr txBox="1"/>
            <p:nvPr/>
          </p:nvSpPr>
          <p:spPr>
            <a:xfrm>
              <a:off x="0" y="-38100"/>
              <a:ext cx="2413540" cy="274743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3783495"/>
            <a:ext cx="11421710" cy="4307761"/>
          </a:xfrm>
          <a:prstGeom prst="rect">
            <a:avLst/>
          </a:prstGeom>
        </p:spPr>
        <p:txBody>
          <a:bodyPr lIns="0" tIns="0" rIns="0" bIns="0" rtlCol="0" anchor="t">
            <a:spAutoFit/>
          </a:bodyPr>
          <a:lstStyle/>
          <a:p>
            <a:pPr algn="l">
              <a:lnSpc>
                <a:spcPts val="5604"/>
              </a:lnSpc>
            </a:pPr>
            <a:r>
              <a:rPr lang="en-US" sz="5604">
                <a:solidFill>
                  <a:srgbClr val="FFFFFF"/>
                </a:solidFill>
                <a:latin typeface="Titillium Web 1"/>
                <a:ea typeface="Titillium Web 1"/>
                <a:cs typeface="Titillium Web 1"/>
                <a:sym typeface="Titillium Web 1"/>
              </a:rPr>
              <a:t>PRACTICAL IMPLEMENTATION OF </a:t>
            </a:r>
          </a:p>
          <a:p>
            <a:pPr algn="l">
              <a:lnSpc>
                <a:spcPts val="5604"/>
              </a:lnSpc>
            </a:pPr>
            <a:r>
              <a:rPr lang="en-US" sz="5604">
                <a:solidFill>
                  <a:srgbClr val="FFFFFF"/>
                </a:solidFill>
                <a:latin typeface="Titillium Web 1"/>
                <a:ea typeface="Titillium Web 1"/>
                <a:cs typeface="Titillium Web 1"/>
                <a:sym typeface="Titillium Web 1"/>
              </a:rPr>
              <a:t>GDPR: </a:t>
            </a:r>
          </a:p>
          <a:p>
            <a:pPr algn="l">
              <a:lnSpc>
                <a:spcPts val="5604"/>
              </a:lnSpc>
            </a:pPr>
            <a:endParaRPr lang="en-US" sz="5604">
              <a:solidFill>
                <a:srgbClr val="FFFFFF"/>
              </a:solidFill>
              <a:latin typeface="Titillium Web 1"/>
              <a:ea typeface="Titillium Web 1"/>
              <a:cs typeface="Titillium Web 1"/>
              <a:sym typeface="Titillium Web 1"/>
            </a:endParaRPr>
          </a:p>
          <a:p>
            <a:pPr algn="l">
              <a:lnSpc>
                <a:spcPts val="5604"/>
              </a:lnSpc>
            </a:pPr>
            <a:r>
              <a:rPr lang="en-US" sz="5604">
                <a:solidFill>
                  <a:srgbClr val="FFFFFF"/>
                </a:solidFill>
                <a:latin typeface="Titillium Web 1"/>
                <a:ea typeface="Titillium Web 1"/>
                <a:cs typeface="Titillium Web 1"/>
                <a:sym typeface="Titillium Web 1"/>
              </a:rPr>
              <a:t>NATIONAL-LEVEL HARMONISATION AND THE ROLE OF NON-STATE ACTORS</a:t>
            </a:r>
          </a:p>
        </p:txBody>
      </p:sp>
      <p:sp>
        <p:nvSpPr>
          <p:cNvPr id="7" name="Freeform 7"/>
          <p:cNvSpPr/>
          <p:nvPr/>
        </p:nvSpPr>
        <p:spPr>
          <a:xfrm>
            <a:off x="1038225" y="1028700"/>
            <a:ext cx="977509" cy="977509"/>
          </a:xfrm>
          <a:custGeom>
            <a:avLst/>
            <a:gdLst/>
            <a:ahLst/>
            <a:cxnLst/>
            <a:rect l="l" t="t" r="r" b="b"/>
            <a:pathLst>
              <a:path w="977509" h="977509">
                <a:moveTo>
                  <a:pt x="0" y="0"/>
                </a:moveTo>
                <a:lnTo>
                  <a:pt x="977509" y="0"/>
                </a:lnTo>
                <a:lnTo>
                  <a:pt x="977509" y="977509"/>
                </a:lnTo>
                <a:lnTo>
                  <a:pt x="0" y="977509"/>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133600" y="1038225"/>
            <a:ext cx="7739251" cy="1485992"/>
          </a:xfrm>
          <a:prstGeom prst="rect">
            <a:avLst/>
          </a:prstGeom>
        </p:spPr>
        <p:txBody>
          <a:bodyPr lIns="0" tIns="0" rIns="0" bIns="0" rtlCol="0" anchor="t">
            <a:spAutoFit/>
          </a:bodyPr>
          <a:lstStyle/>
          <a:p>
            <a:pPr algn="l">
              <a:lnSpc>
                <a:spcPts val="2522"/>
              </a:lnSpc>
            </a:pPr>
            <a:r>
              <a:rPr lang="en-US" sz="2293">
                <a:solidFill>
                  <a:srgbClr val="FFFFFF"/>
                </a:solidFill>
                <a:latin typeface="Titillium Web 1"/>
                <a:ea typeface="Titillium Web 1"/>
                <a:cs typeface="Titillium Web 1"/>
                <a:sym typeface="Titillium Web 1"/>
              </a:rPr>
              <a:t>MGR. ZUZANA MOTÚZOVÁ</a:t>
            </a:r>
          </a:p>
          <a:p>
            <a:pPr algn="l">
              <a:lnSpc>
                <a:spcPts val="2522"/>
              </a:lnSpc>
            </a:pPr>
            <a:r>
              <a:rPr lang="en-US" sz="2293">
                <a:solidFill>
                  <a:srgbClr val="FFFFFF"/>
                </a:solidFill>
                <a:latin typeface="Titillium Web 1"/>
                <a:ea typeface="Titillium Web 1"/>
                <a:cs typeface="Titillium Web 1"/>
                <a:sym typeface="Titillium Web 1"/>
              </a:rPr>
              <a:t>CEO &amp; PARTNER</a:t>
            </a:r>
          </a:p>
          <a:p>
            <a:pPr algn="l">
              <a:lnSpc>
                <a:spcPts val="2522"/>
              </a:lnSpc>
            </a:pPr>
            <a:r>
              <a:rPr lang="en-US" sz="2293">
                <a:solidFill>
                  <a:srgbClr val="FFFFFF"/>
                </a:solidFill>
                <a:latin typeface="Titillium Web 1"/>
                <a:ea typeface="Titillium Web 1"/>
                <a:cs typeface="Titillium Web 1"/>
                <a:sym typeface="Titillium Web 1"/>
              </a:rPr>
              <a:t>MOTÚZOVÁ &amp; LACKO LAW FIRM</a:t>
            </a:r>
          </a:p>
          <a:p>
            <a:pPr algn="l">
              <a:lnSpc>
                <a:spcPts val="4093"/>
              </a:lnSpc>
            </a:pPr>
            <a:endParaRPr lang="en-US" sz="2293">
              <a:solidFill>
                <a:srgbClr val="FFFFFF"/>
              </a:solidFill>
              <a:latin typeface="Titillium Web 1"/>
              <a:ea typeface="Titillium Web 1"/>
              <a:cs typeface="Titillium Web 1"/>
              <a:sym typeface="Titillium Web 1"/>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84058"/>
            <a:ext cx="14486298" cy="12310746"/>
          </a:xfrm>
          <a:prstGeom prst="rect">
            <a:avLst/>
          </a:prstGeom>
        </p:spPr>
        <p:txBody>
          <a:bodyPr lIns="0" tIns="0" rIns="0" bIns="0" rtlCol="0" anchor="t">
            <a:spAutoFit/>
          </a:bodyPr>
          <a:lstStyle/>
          <a:p>
            <a:pPr marL="949954" lvl="1" indent="-474977" algn="just">
              <a:lnSpc>
                <a:spcPts val="6159"/>
              </a:lnSpc>
              <a:buFont typeface="Arial"/>
              <a:buChar char="•"/>
            </a:pPr>
            <a:r>
              <a:rPr lang="en-US" sz="4399">
                <a:solidFill>
                  <a:srgbClr val="242A64"/>
                </a:solidFill>
                <a:latin typeface="Titillium Web 2"/>
                <a:ea typeface="Titillium Web 2"/>
                <a:cs typeface="Titillium Web 2"/>
                <a:sym typeface="Titillium Web 2"/>
              </a:rPr>
              <a:t>2025 </a:t>
            </a:r>
          </a:p>
          <a:p>
            <a:pPr marL="1899908" lvl="2" indent="-633303" algn="just">
              <a:lnSpc>
                <a:spcPts val="6159"/>
              </a:lnSpc>
              <a:buFont typeface="Arial"/>
              <a:buChar char="⚬"/>
            </a:pPr>
            <a:r>
              <a:rPr lang="en-US" sz="4399">
                <a:solidFill>
                  <a:srgbClr val="242A64"/>
                </a:solidFill>
                <a:latin typeface="Titillium Web 2"/>
                <a:ea typeface="Titillium Web 2"/>
                <a:cs typeface="Titillium Web 2"/>
                <a:sym typeface="Titillium Web 2"/>
              </a:rPr>
              <a:t>prolonged period of no DPA leadership (until recent days) (appointment by government)</a:t>
            </a:r>
          </a:p>
          <a:p>
            <a:pPr marL="1899908" lvl="2" indent="-633303" algn="just">
              <a:lnSpc>
                <a:spcPts val="6159"/>
              </a:lnSpc>
              <a:buFont typeface="Arial"/>
              <a:buChar char="⚬"/>
            </a:pPr>
            <a:r>
              <a:rPr lang="en-US" sz="4399">
                <a:solidFill>
                  <a:srgbClr val="242A64"/>
                </a:solidFill>
                <a:latin typeface="Titillium Web 2"/>
                <a:ea typeface="Titillium Web 2"/>
                <a:cs typeface="Titillium Web 2"/>
                <a:sym typeface="Titillium Web 2"/>
              </a:rPr>
              <a:t>DPA is </a:t>
            </a:r>
            <a:r>
              <a:rPr lang="en-US" sz="4399">
                <a:solidFill>
                  <a:srgbClr val="FF0000"/>
                </a:solidFill>
                <a:latin typeface="Titillium Web 2"/>
                <a:ea typeface="Titillium Web 2"/>
                <a:cs typeface="Titillium Web 2"/>
                <a:sym typeface="Titillium Web 2"/>
              </a:rPr>
              <a:t>Overwhelmed</a:t>
            </a:r>
          </a:p>
          <a:p>
            <a:pPr marL="1899908" lvl="2" indent="-633303" algn="just">
              <a:lnSpc>
                <a:spcPts val="6159"/>
              </a:lnSpc>
              <a:buFont typeface="Arial"/>
              <a:buChar char="⚬"/>
            </a:pPr>
            <a:r>
              <a:rPr lang="en-US" sz="4399">
                <a:solidFill>
                  <a:srgbClr val="242A64"/>
                </a:solidFill>
                <a:latin typeface="Titillium Web 1"/>
                <a:ea typeface="Titillium Web 1"/>
                <a:cs typeface="Titillium Web 1"/>
                <a:sym typeface="Titillium Web 1"/>
              </a:rPr>
              <a:t>Lack of IT and personal data protection experts → most important and rarest combination of expertise</a:t>
            </a:r>
          </a:p>
          <a:p>
            <a:pPr marL="1899908" lvl="2" indent="-633303" algn="just">
              <a:lnSpc>
                <a:spcPts val="6159"/>
              </a:lnSpc>
              <a:buFont typeface="Arial"/>
              <a:buChar char="⚬"/>
            </a:pPr>
            <a:r>
              <a:rPr lang="en-US" sz="4399">
                <a:solidFill>
                  <a:srgbClr val="242A64"/>
                </a:solidFill>
                <a:latin typeface="Titillium Web 2"/>
                <a:ea typeface="Titillium Web 2"/>
                <a:cs typeface="Titillium Web 2"/>
                <a:sym typeface="Titillium Web 2"/>
              </a:rPr>
              <a:t>lack of publication of DPA decisions </a:t>
            </a:r>
          </a:p>
          <a:p>
            <a:pPr marL="949954" lvl="1" indent="-474977" algn="just">
              <a:lnSpc>
                <a:spcPts val="6159"/>
              </a:lnSpc>
              <a:buFont typeface="Arial"/>
              <a:buChar char="•"/>
            </a:pPr>
            <a:r>
              <a:rPr lang="en-US" sz="4399">
                <a:solidFill>
                  <a:srgbClr val="242A64"/>
                </a:solidFill>
                <a:latin typeface="Titillium Web 2"/>
                <a:ea typeface="Titillium Web 2"/>
                <a:cs typeface="Titillium Web 2"/>
                <a:sym typeface="Titillium Web 2"/>
              </a:rPr>
              <a:t>Too much focus on documentation or not actual protection</a:t>
            </a:r>
          </a:p>
          <a:p>
            <a:pPr algn="just">
              <a:lnSpc>
                <a:spcPts val="6999"/>
              </a:lnSpc>
            </a:pPr>
            <a:endParaRPr lang="en-US" sz="4399">
              <a:solidFill>
                <a:srgbClr val="242A64"/>
              </a:solidFill>
              <a:latin typeface="Titillium Web 2"/>
              <a:ea typeface="Titillium Web 2"/>
              <a:cs typeface="Titillium Web 2"/>
              <a:sym typeface="Titillium Web 2"/>
            </a:endParaRPr>
          </a:p>
          <a:p>
            <a:pPr algn="just">
              <a:lnSpc>
                <a:spcPts val="6999"/>
              </a:lnSpc>
            </a:pPr>
            <a:endParaRPr lang="en-US" sz="4399">
              <a:solidFill>
                <a:srgbClr val="242A64"/>
              </a:solidFill>
              <a:latin typeface="Titillium Web 2"/>
              <a:ea typeface="Titillium Web 2"/>
              <a:cs typeface="Titillium Web 2"/>
              <a:sym typeface="Titillium Web 2"/>
            </a:endParaRPr>
          </a:p>
          <a:p>
            <a:pPr algn="just">
              <a:lnSpc>
                <a:spcPts val="6999"/>
              </a:lnSpc>
            </a:pPr>
            <a:endParaRPr lang="en-US" sz="4399">
              <a:solidFill>
                <a:srgbClr val="242A64"/>
              </a:solidFill>
              <a:latin typeface="Titillium Web 2"/>
              <a:ea typeface="Titillium Web 2"/>
              <a:cs typeface="Titillium Web 2"/>
              <a:sym typeface="Titillium Web 2"/>
            </a:endParaRPr>
          </a:p>
          <a:p>
            <a:pPr algn="l">
              <a:lnSpc>
                <a:spcPts val="6999"/>
              </a:lnSpc>
            </a:pPr>
            <a:endParaRPr lang="en-US" sz="4399">
              <a:solidFill>
                <a:srgbClr val="242A64"/>
              </a:solidFill>
              <a:latin typeface="Titillium Web 2"/>
              <a:ea typeface="Titillium Web 2"/>
              <a:cs typeface="Titillium Web 2"/>
              <a:sym typeface="Titillium Web 2"/>
            </a:endParaRPr>
          </a:p>
          <a:p>
            <a:pPr algn="just">
              <a:lnSpc>
                <a:spcPts val="6999"/>
              </a:lnSpc>
            </a:pPr>
            <a:endParaRPr lang="en-US" sz="4399">
              <a:solidFill>
                <a:srgbClr val="242A64"/>
              </a:solidFill>
              <a:latin typeface="Titillium Web 2"/>
              <a:ea typeface="Titillium Web 2"/>
              <a:cs typeface="Titillium Web 2"/>
              <a:sym typeface="Titillium Web 2"/>
            </a:endParaRPr>
          </a:p>
          <a:p>
            <a:pPr algn="just">
              <a:lnSpc>
                <a:spcPts val="6999"/>
              </a:lnSpc>
            </a:pPr>
            <a:endParaRPr lang="en-US" sz="4399">
              <a:solidFill>
                <a:srgbClr val="242A64"/>
              </a:solidFill>
              <a:latin typeface="Titillium Web 2"/>
              <a:ea typeface="Titillium Web 2"/>
              <a:cs typeface="Titillium Web 2"/>
              <a:sym typeface="Titillium Web 2"/>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398506" y="705258"/>
            <a:ext cx="16027293" cy="1177290"/>
          </a:xfrm>
          <a:prstGeom prst="rect">
            <a:avLst/>
          </a:prstGeom>
        </p:spPr>
        <p:txBody>
          <a:bodyPr lIns="0" tIns="0" rIns="0" bIns="0" rtlCol="0" anchor="t">
            <a:spAutoFit/>
          </a:bodyPr>
          <a:lstStyle/>
          <a:p>
            <a:pPr algn="l">
              <a:lnSpc>
                <a:spcPts val="9659"/>
              </a:lnSpc>
            </a:pPr>
            <a:r>
              <a:rPr lang="en-US" sz="6899">
                <a:solidFill>
                  <a:srgbClr val="242A64"/>
                </a:solidFill>
                <a:latin typeface="Titillium Web 1"/>
                <a:ea typeface="Titillium Web 1"/>
                <a:cs typeface="Titillium Web 1"/>
                <a:sym typeface="Titillium Web 1"/>
              </a:rPr>
              <a:t>Slovak implementation - present situation </a:t>
            </a:r>
          </a:p>
        </p:txBody>
      </p:sp>
      <p:sp>
        <p:nvSpPr>
          <p:cNvPr id="5" name="Freeform 5"/>
          <p:cNvSpPr/>
          <p:nvPr/>
        </p:nvSpPr>
        <p:spPr>
          <a:xfrm>
            <a:off x="3412160" y="5143500"/>
            <a:ext cx="5731840" cy="229274"/>
          </a:xfrm>
          <a:custGeom>
            <a:avLst/>
            <a:gdLst/>
            <a:ahLst/>
            <a:cxnLst/>
            <a:rect l="l" t="t" r="r" b="b"/>
            <a:pathLst>
              <a:path w="5731840" h="229274">
                <a:moveTo>
                  <a:pt x="0" y="0"/>
                </a:moveTo>
                <a:lnTo>
                  <a:pt x="5731840" y="0"/>
                </a:lnTo>
                <a:lnTo>
                  <a:pt x="5731840" y="229274"/>
                </a:lnTo>
                <a:lnTo>
                  <a:pt x="0" y="229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8506" y="1941512"/>
            <a:ext cx="14486298" cy="13091796"/>
          </a:xfrm>
          <a:prstGeom prst="rect">
            <a:avLst/>
          </a:prstGeom>
        </p:spPr>
        <p:txBody>
          <a:bodyPr lIns="0" tIns="0" rIns="0" bIns="0" rtlCol="0" anchor="t">
            <a:spAutoFit/>
          </a:bodyPr>
          <a:lstStyle/>
          <a:p>
            <a:pPr algn="just">
              <a:lnSpc>
                <a:spcPts val="6159"/>
              </a:lnSpc>
            </a:pPr>
            <a:r>
              <a:rPr lang="en-US" sz="4399">
                <a:solidFill>
                  <a:srgbClr val="242A64"/>
                </a:solidFill>
                <a:latin typeface="Titillium Web 2"/>
                <a:ea typeface="Titillium Web 2"/>
                <a:cs typeface="Titillium Web 2"/>
                <a:sym typeface="Titillium Web 2"/>
              </a:rPr>
              <a:t>however...in 2025</a:t>
            </a:r>
          </a:p>
          <a:p>
            <a:pPr marL="949954" lvl="1" indent="-474977" algn="just">
              <a:lnSpc>
                <a:spcPts val="6159"/>
              </a:lnSpc>
              <a:buFont typeface="Arial"/>
              <a:buChar char="•"/>
            </a:pPr>
            <a:r>
              <a:rPr lang="en-US" sz="4399">
                <a:solidFill>
                  <a:srgbClr val="242A64"/>
                </a:solidFill>
                <a:latin typeface="Titillium Web 2"/>
                <a:ea typeface="Titillium Web 2"/>
                <a:cs typeface="Titillium Web 2"/>
                <a:sym typeface="Titillium Web 2"/>
              </a:rPr>
              <a:t>DPA regularly publishes an inspection plan for every calendar year</a:t>
            </a:r>
          </a:p>
          <a:p>
            <a:pPr marL="949954" lvl="1" indent="-474977" algn="just">
              <a:lnSpc>
                <a:spcPts val="6159"/>
              </a:lnSpc>
              <a:buFont typeface="Arial"/>
              <a:buChar char="•"/>
            </a:pPr>
            <a:r>
              <a:rPr lang="en-US" sz="4399">
                <a:solidFill>
                  <a:srgbClr val="242A64"/>
                </a:solidFill>
                <a:latin typeface="Titillium Web 2"/>
                <a:ea typeface="Titillium Web 2"/>
                <a:cs typeface="Titillium Web 2"/>
                <a:sym typeface="Titillium Web 2"/>
              </a:rPr>
              <a:t>New chairman of DPA - JUDr. Zuzana Valková </a:t>
            </a:r>
          </a:p>
          <a:p>
            <a:pPr marL="949954" lvl="1" indent="-474977" algn="just">
              <a:lnSpc>
                <a:spcPts val="6159"/>
              </a:lnSpc>
              <a:buFont typeface="Arial"/>
              <a:buChar char="•"/>
            </a:pPr>
            <a:r>
              <a:rPr lang="en-US" sz="4399">
                <a:solidFill>
                  <a:srgbClr val="242A64"/>
                </a:solidFill>
                <a:latin typeface="Titillium Web 2"/>
                <a:ea typeface="Titillium Web 2"/>
                <a:cs typeface="Titillium Web 2"/>
                <a:sym typeface="Titillium Web 2"/>
              </a:rPr>
              <a:t>Key figures of the DPA regularly participate in training and conferences</a:t>
            </a:r>
          </a:p>
          <a:p>
            <a:pPr marL="949954" lvl="1" indent="-474977" algn="just">
              <a:lnSpc>
                <a:spcPts val="6159"/>
              </a:lnSpc>
              <a:buFont typeface="Arial"/>
              <a:buChar char="•"/>
            </a:pPr>
            <a:r>
              <a:rPr lang="en-US" sz="4399">
                <a:solidFill>
                  <a:srgbClr val="242A64"/>
                </a:solidFill>
                <a:latin typeface="Titillium Web 1"/>
                <a:ea typeface="Titillium Web 1"/>
                <a:cs typeface="Titillium Web 1"/>
                <a:sym typeface="Titillium Web 1"/>
              </a:rPr>
              <a:t>new draft of a Act on protection of personal data that removes duplicate regulations and police directives </a:t>
            </a:r>
          </a:p>
          <a:p>
            <a:pPr marL="949954" lvl="1" indent="-474977" algn="just">
              <a:lnSpc>
                <a:spcPts val="6159"/>
              </a:lnSpc>
              <a:buFont typeface="Arial"/>
              <a:buChar char="•"/>
            </a:pPr>
            <a:r>
              <a:rPr lang="en-US" sz="4399">
                <a:solidFill>
                  <a:srgbClr val="242A64"/>
                </a:solidFill>
                <a:latin typeface="Titillium Web 1"/>
                <a:ea typeface="Titillium Web 1"/>
                <a:cs typeface="Titillium Web 1"/>
                <a:sym typeface="Titillium Web 1"/>
              </a:rPr>
              <a:t>DPA provides an UI for incident reporting, annual reports, certain guidelines</a:t>
            </a:r>
          </a:p>
          <a:p>
            <a:pPr algn="just">
              <a:lnSpc>
                <a:spcPts val="6999"/>
              </a:lnSpc>
            </a:pPr>
            <a:endParaRPr lang="en-US" sz="4399">
              <a:solidFill>
                <a:srgbClr val="242A64"/>
              </a:solidFill>
              <a:latin typeface="Titillium Web 1"/>
              <a:ea typeface="Titillium Web 1"/>
              <a:cs typeface="Titillium Web 1"/>
              <a:sym typeface="Titillium Web 1"/>
            </a:endParaRPr>
          </a:p>
          <a:p>
            <a:pPr algn="just">
              <a:lnSpc>
                <a:spcPts val="6999"/>
              </a:lnSpc>
            </a:pPr>
            <a:endParaRPr lang="en-US" sz="4399">
              <a:solidFill>
                <a:srgbClr val="242A64"/>
              </a:solidFill>
              <a:latin typeface="Titillium Web 1"/>
              <a:ea typeface="Titillium Web 1"/>
              <a:cs typeface="Titillium Web 1"/>
              <a:sym typeface="Titillium Web 1"/>
            </a:endParaRPr>
          </a:p>
          <a:p>
            <a:pPr algn="just">
              <a:lnSpc>
                <a:spcPts val="6999"/>
              </a:lnSpc>
            </a:pPr>
            <a:endParaRPr lang="en-US" sz="4399">
              <a:solidFill>
                <a:srgbClr val="242A64"/>
              </a:solidFill>
              <a:latin typeface="Titillium Web 1"/>
              <a:ea typeface="Titillium Web 1"/>
              <a:cs typeface="Titillium Web 1"/>
              <a:sym typeface="Titillium Web 1"/>
            </a:endParaRPr>
          </a:p>
          <a:p>
            <a:pPr algn="l">
              <a:lnSpc>
                <a:spcPts val="6999"/>
              </a:lnSpc>
            </a:pPr>
            <a:endParaRPr lang="en-US" sz="4399">
              <a:solidFill>
                <a:srgbClr val="242A64"/>
              </a:solidFill>
              <a:latin typeface="Titillium Web 1"/>
              <a:ea typeface="Titillium Web 1"/>
              <a:cs typeface="Titillium Web 1"/>
              <a:sym typeface="Titillium Web 1"/>
            </a:endParaRPr>
          </a:p>
          <a:p>
            <a:pPr algn="just">
              <a:lnSpc>
                <a:spcPts val="6999"/>
              </a:lnSpc>
            </a:pPr>
            <a:endParaRPr lang="en-US" sz="4399">
              <a:solidFill>
                <a:srgbClr val="242A64"/>
              </a:solidFill>
              <a:latin typeface="Titillium Web 1"/>
              <a:ea typeface="Titillium Web 1"/>
              <a:cs typeface="Titillium Web 1"/>
              <a:sym typeface="Titillium Web 1"/>
            </a:endParaRPr>
          </a:p>
          <a:p>
            <a:pPr algn="just">
              <a:lnSpc>
                <a:spcPts val="6999"/>
              </a:lnSpc>
            </a:pPr>
            <a:endParaRPr lang="en-US" sz="4399">
              <a:solidFill>
                <a:srgbClr val="242A64"/>
              </a:solidFill>
              <a:latin typeface="Titillium Web 1"/>
              <a:ea typeface="Titillium Web 1"/>
              <a:cs typeface="Titillium Web 1"/>
              <a:sym typeface="Titillium Web 1"/>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398506" y="705258"/>
            <a:ext cx="16027293" cy="1177290"/>
          </a:xfrm>
          <a:prstGeom prst="rect">
            <a:avLst/>
          </a:prstGeom>
        </p:spPr>
        <p:txBody>
          <a:bodyPr lIns="0" tIns="0" rIns="0" bIns="0" rtlCol="0" anchor="t">
            <a:spAutoFit/>
          </a:bodyPr>
          <a:lstStyle/>
          <a:p>
            <a:pPr algn="l">
              <a:lnSpc>
                <a:spcPts val="9659"/>
              </a:lnSpc>
            </a:pPr>
            <a:r>
              <a:rPr lang="en-US" sz="6899">
                <a:solidFill>
                  <a:srgbClr val="242A64"/>
                </a:solidFill>
                <a:latin typeface="Titillium Web 1"/>
                <a:ea typeface="Titillium Web 1"/>
                <a:cs typeface="Titillium Web 1"/>
                <a:sym typeface="Titillium Web 1"/>
              </a:rPr>
              <a:t>Slovak implementation - present situation </a:t>
            </a:r>
          </a:p>
        </p:txBody>
      </p:sp>
      <p:sp>
        <p:nvSpPr>
          <p:cNvPr id="5" name="Freeform 5"/>
          <p:cNvSpPr/>
          <p:nvPr/>
        </p:nvSpPr>
        <p:spPr>
          <a:xfrm>
            <a:off x="9144000" y="3480465"/>
            <a:ext cx="5731840" cy="229274"/>
          </a:xfrm>
          <a:custGeom>
            <a:avLst/>
            <a:gdLst/>
            <a:ahLst/>
            <a:cxnLst/>
            <a:rect l="l" t="t" r="r" b="b"/>
            <a:pathLst>
              <a:path w="5731840" h="229274">
                <a:moveTo>
                  <a:pt x="0" y="0"/>
                </a:moveTo>
                <a:lnTo>
                  <a:pt x="5731840" y="0"/>
                </a:lnTo>
                <a:lnTo>
                  <a:pt x="5731840" y="229274"/>
                </a:lnTo>
                <a:lnTo>
                  <a:pt x="0" y="2292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778" y="940855"/>
            <a:ext cx="15690522" cy="15923898"/>
          </a:xfrm>
          <a:prstGeom prst="rect">
            <a:avLst/>
          </a:prstGeom>
        </p:spPr>
        <p:txBody>
          <a:bodyPr lIns="0" tIns="0" rIns="0" bIns="0" rtlCol="0" anchor="t">
            <a:spAutoFit/>
          </a:bodyPr>
          <a:lstStyle/>
          <a:p>
            <a:pPr algn="just">
              <a:lnSpc>
                <a:spcPts val="7919"/>
              </a:lnSpc>
            </a:pPr>
            <a:endParaRPr/>
          </a:p>
          <a:p>
            <a:pPr algn="just">
              <a:lnSpc>
                <a:spcPts val="7919"/>
              </a:lnSpc>
            </a:pPr>
            <a:r>
              <a:rPr lang="en-US" sz="4399">
                <a:solidFill>
                  <a:srgbClr val="242A64"/>
                </a:solidFill>
                <a:latin typeface="Titillium Web 1"/>
                <a:ea typeface="Titillium Web 1"/>
                <a:cs typeface="Titillium Web 1"/>
                <a:sym typeface="Titillium Web 1"/>
              </a:rPr>
              <a:t>Prepare public for direct application of the GDPR</a:t>
            </a:r>
          </a:p>
          <a:p>
            <a:pPr algn="just">
              <a:lnSpc>
                <a:spcPts val="7919"/>
              </a:lnSpc>
            </a:pPr>
            <a:r>
              <a:rPr lang="en-US" sz="4399">
                <a:solidFill>
                  <a:srgbClr val="242A64"/>
                </a:solidFill>
                <a:latin typeface="Titillium Web 1"/>
                <a:ea typeface="Titillium Web 1"/>
                <a:cs typeface="Titillium Web 1"/>
                <a:sym typeface="Titillium Web 1"/>
              </a:rPr>
              <a:t>Provide </a:t>
            </a:r>
            <a:r>
              <a:rPr lang="en-US" sz="4399">
                <a:solidFill>
                  <a:srgbClr val="EF4A85"/>
                </a:solidFill>
                <a:latin typeface="Titillium Web 1"/>
                <a:ea typeface="Titillium Web 1"/>
                <a:cs typeface="Titillium Web 1"/>
                <a:sym typeface="Titillium Web 1"/>
              </a:rPr>
              <a:t>simple, practical guidance </a:t>
            </a:r>
            <a:r>
              <a:rPr lang="en-US" sz="4399">
                <a:solidFill>
                  <a:srgbClr val="242A64"/>
                </a:solidFill>
                <a:latin typeface="Titillium Web 1"/>
                <a:ea typeface="Titillium Web 1"/>
                <a:cs typeface="Titillium Web 1"/>
                <a:sym typeface="Titillium Web 1"/>
              </a:rPr>
              <a:t>for compliance</a:t>
            </a:r>
          </a:p>
          <a:p>
            <a:pPr algn="just">
              <a:lnSpc>
                <a:spcPts val="7919"/>
              </a:lnSpc>
            </a:pPr>
            <a:r>
              <a:rPr lang="en-US" sz="4399">
                <a:solidFill>
                  <a:srgbClr val="242A64"/>
                </a:solidFill>
                <a:latin typeface="Titillium Web 1"/>
                <a:ea typeface="Titillium Web 1"/>
                <a:cs typeface="Titillium Web 1"/>
                <a:sym typeface="Titillium Web 1"/>
              </a:rPr>
              <a:t>Ensure the availability of experts (IT + GDPR)</a:t>
            </a:r>
          </a:p>
          <a:p>
            <a:pPr algn="just">
              <a:lnSpc>
                <a:spcPts val="7919"/>
              </a:lnSpc>
            </a:pPr>
            <a:r>
              <a:rPr lang="en-US" sz="4399" u="sng">
                <a:solidFill>
                  <a:srgbClr val="242A64"/>
                </a:solidFill>
                <a:latin typeface="Titillium Web 1"/>
                <a:ea typeface="Titillium Web 1"/>
                <a:cs typeface="Titillium Web 1"/>
                <a:sym typeface="Titillium Web 1"/>
              </a:rPr>
              <a:t>Focus on real (material) rather than formal data protection</a:t>
            </a:r>
          </a:p>
          <a:p>
            <a:pPr algn="just">
              <a:lnSpc>
                <a:spcPts val="7919"/>
              </a:lnSpc>
            </a:pPr>
            <a:r>
              <a:rPr lang="en-US" sz="4399">
                <a:solidFill>
                  <a:srgbClr val="242A64"/>
                </a:solidFill>
                <a:latin typeface="Titillium Web 1"/>
                <a:ea typeface="Titillium Web 1"/>
                <a:cs typeface="Titillium Web 1"/>
                <a:sym typeface="Titillium Web 1"/>
              </a:rPr>
              <a:t>Improve digital literacy and</a:t>
            </a:r>
            <a:r>
              <a:rPr lang="en-US" sz="4399">
                <a:solidFill>
                  <a:srgbClr val="EF4A85"/>
                </a:solidFill>
                <a:latin typeface="Titillium Web 1"/>
                <a:ea typeface="Titillium Web 1"/>
                <a:cs typeface="Titillium Web 1"/>
                <a:sym typeface="Titillium Web 1"/>
              </a:rPr>
              <a:t> IT security awareness.</a:t>
            </a:r>
          </a:p>
          <a:p>
            <a:pPr algn="just">
              <a:lnSpc>
                <a:spcPts val="7919"/>
              </a:lnSpc>
            </a:pPr>
            <a:r>
              <a:rPr lang="en-US" sz="4399">
                <a:solidFill>
                  <a:srgbClr val="242A64"/>
                </a:solidFill>
                <a:latin typeface="Titillium Web 1"/>
                <a:ea typeface="Titillium Web 1"/>
                <a:cs typeface="Titillium Web 1"/>
                <a:sym typeface="Titillium Web 1"/>
              </a:rPr>
              <a:t>Ensure actual compliance, not formal compliance (focus on real measures) </a:t>
            </a:r>
          </a:p>
          <a:p>
            <a:pPr algn="just">
              <a:lnSpc>
                <a:spcPts val="7919"/>
              </a:lnSpc>
            </a:pPr>
            <a:r>
              <a:rPr lang="en-US" sz="4399">
                <a:solidFill>
                  <a:srgbClr val="242A64"/>
                </a:solidFill>
                <a:latin typeface="Titillium Web 1"/>
                <a:ea typeface="Titillium Web 1"/>
                <a:cs typeface="Titillium Web 1"/>
                <a:sym typeface="Titillium Web 1"/>
              </a:rPr>
              <a:t>Promote a </a:t>
            </a:r>
            <a:r>
              <a:rPr lang="en-US" sz="4399" u="sng">
                <a:solidFill>
                  <a:srgbClr val="EF4A85"/>
                </a:solidFill>
                <a:latin typeface="Titillium Web 1"/>
                <a:ea typeface="Titillium Web 1"/>
                <a:cs typeface="Titillium Web 1"/>
                <a:sym typeface="Titillium Web 1"/>
              </a:rPr>
              <a:t>culture of data protection and privacy</a:t>
            </a:r>
          </a:p>
          <a:p>
            <a:pPr algn="just">
              <a:lnSpc>
                <a:spcPts val="7919"/>
              </a:lnSpc>
            </a:pPr>
            <a:endParaRPr lang="en-US" sz="4399" u="sng">
              <a:solidFill>
                <a:srgbClr val="EF4A85"/>
              </a:solidFill>
              <a:latin typeface="Titillium Web 1"/>
              <a:ea typeface="Titillium Web 1"/>
              <a:cs typeface="Titillium Web 1"/>
              <a:sym typeface="Titillium Web 1"/>
            </a:endParaRPr>
          </a:p>
          <a:p>
            <a:pPr algn="just">
              <a:lnSpc>
                <a:spcPts val="7919"/>
              </a:lnSpc>
            </a:pPr>
            <a:endParaRPr lang="en-US" sz="4399" u="sng">
              <a:solidFill>
                <a:srgbClr val="EF4A85"/>
              </a:solidFill>
              <a:latin typeface="Titillium Web 1"/>
              <a:ea typeface="Titillium Web 1"/>
              <a:cs typeface="Titillium Web 1"/>
              <a:sym typeface="Titillium Web 1"/>
            </a:endParaRPr>
          </a:p>
          <a:p>
            <a:pPr algn="just">
              <a:lnSpc>
                <a:spcPts val="7919"/>
              </a:lnSpc>
            </a:pPr>
            <a:endParaRPr lang="en-US" sz="4399" u="sng">
              <a:solidFill>
                <a:srgbClr val="EF4A85"/>
              </a:solidFill>
              <a:latin typeface="Titillium Web 1"/>
              <a:ea typeface="Titillium Web 1"/>
              <a:cs typeface="Titillium Web 1"/>
              <a:sym typeface="Titillium Web 1"/>
            </a:endParaRPr>
          </a:p>
          <a:p>
            <a:pPr algn="just">
              <a:lnSpc>
                <a:spcPts val="7919"/>
              </a:lnSpc>
            </a:pPr>
            <a:endParaRPr lang="en-US" sz="4399" u="sng">
              <a:solidFill>
                <a:srgbClr val="EF4A85"/>
              </a:solidFill>
              <a:latin typeface="Titillium Web 1"/>
              <a:ea typeface="Titillium Web 1"/>
              <a:cs typeface="Titillium Web 1"/>
              <a:sym typeface="Titillium Web 1"/>
            </a:endParaRPr>
          </a:p>
          <a:p>
            <a:pPr algn="l">
              <a:lnSpc>
                <a:spcPts val="7919"/>
              </a:lnSpc>
            </a:pPr>
            <a:endParaRPr lang="en-US" sz="4399" u="sng">
              <a:solidFill>
                <a:srgbClr val="EF4A85"/>
              </a:solidFill>
              <a:latin typeface="Titillium Web 1"/>
              <a:ea typeface="Titillium Web 1"/>
              <a:cs typeface="Titillium Web 1"/>
              <a:sym typeface="Titillium Web 1"/>
            </a:endParaRPr>
          </a:p>
          <a:p>
            <a:pPr algn="just">
              <a:lnSpc>
                <a:spcPts val="7919"/>
              </a:lnSpc>
            </a:pPr>
            <a:endParaRPr lang="en-US" sz="4399" u="sng">
              <a:solidFill>
                <a:srgbClr val="EF4A85"/>
              </a:solidFill>
              <a:latin typeface="Titillium Web 1"/>
              <a:ea typeface="Titillium Web 1"/>
              <a:cs typeface="Titillium Web 1"/>
              <a:sym typeface="Titillium Web 1"/>
            </a:endParaRPr>
          </a:p>
          <a:p>
            <a:pPr algn="just">
              <a:lnSpc>
                <a:spcPts val="7919"/>
              </a:lnSpc>
            </a:pPr>
            <a:endParaRPr lang="en-US" sz="4399" u="sng">
              <a:solidFill>
                <a:srgbClr val="EF4A85"/>
              </a:solidFill>
              <a:latin typeface="Titillium Web 1"/>
              <a:ea typeface="Titillium Web 1"/>
              <a:cs typeface="Titillium Web 1"/>
              <a:sym typeface="Titillium Web 1"/>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3"/>
            <a:stretch>
              <a:fillRect/>
            </a:stretch>
          </a:blipFill>
        </p:spPr>
        <p:txBody>
          <a:bodyPr/>
          <a:lstStyle/>
          <a:p>
            <a:endParaRPr lang="en-US"/>
          </a:p>
        </p:txBody>
      </p:sp>
      <p:sp>
        <p:nvSpPr>
          <p:cNvPr id="4" name="Freeform 4"/>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512586" y="562712"/>
            <a:ext cx="16027293" cy="1137285"/>
          </a:xfrm>
          <a:prstGeom prst="rect">
            <a:avLst/>
          </a:prstGeom>
        </p:spPr>
        <p:txBody>
          <a:bodyPr lIns="0" tIns="0" rIns="0" bIns="0" rtlCol="0" anchor="t">
            <a:spAutoFit/>
          </a:bodyPr>
          <a:lstStyle/>
          <a:p>
            <a:pPr algn="l">
              <a:lnSpc>
                <a:spcPts val="9240"/>
              </a:lnSpc>
            </a:pPr>
            <a:r>
              <a:rPr lang="en-US" sz="6600">
                <a:solidFill>
                  <a:srgbClr val="242A64"/>
                </a:solidFill>
                <a:latin typeface="Titillium Web 1"/>
                <a:ea typeface="Titillium Web 1"/>
                <a:cs typeface="Titillium Web 1"/>
                <a:sym typeface="Titillium Web 1"/>
              </a:rPr>
              <a:t>Slovak implementation - recommendations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36862" y="4557"/>
            <a:ext cx="16595226" cy="9245241"/>
          </a:xfrm>
          <a:prstGeom prst="rect">
            <a:avLst/>
          </a:prstGeom>
          <a:solidFill>
            <a:srgbClr val="FFFFFF"/>
          </a:solidFill>
        </p:spPr>
        <p:txBody>
          <a:bodyPr/>
          <a:lstStyle/>
          <a:p>
            <a:endParaRPr lang="en-US"/>
          </a:p>
        </p:txBody>
      </p:sp>
      <p:sp>
        <p:nvSpPr>
          <p:cNvPr id="3" name="TextBox 3"/>
          <p:cNvSpPr txBox="1"/>
          <p:nvPr/>
        </p:nvSpPr>
        <p:spPr>
          <a:xfrm>
            <a:off x="846387" y="1633151"/>
            <a:ext cx="16923859" cy="11311890"/>
          </a:xfrm>
          <a:prstGeom prst="rect">
            <a:avLst/>
          </a:prstGeom>
        </p:spPr>
        <p:txBody>
          <a:bodyPr lIns="0" tIns="0" rIns="0" bIns="0" rtlCol="0" anchor="t">
            <a:spAutoFit/>
          </a:bodyPr>
          <a:lstStyle/>
          <a:p>
            <a:pPr algn="l">
              <a:lnSpc>
                <a:spcPts val="6900"/>
              </a:lnSpc>
            </a:pPr>
            <a:endParaRPr/>
          </a:p>
          <a:p>
            <a:pPr marL="993143" lvl="1" indent="-496571" algn="l">
              <a:lnSpc>
                <a:spcPts val="6900"/>
              </a:lnSpc>
              <a:buFont typeface="Arial"/>
              <a:buChar char="•"/>
            </a:pPr>
            <a:r>
              <a:rPr lang="en-US" sz="4600">
                <a:solidFill>
                  <a:srgbClr val="242A64"/>
                </a:solidFill>
                <a:latin typeface="Titillium Web 2"/>
                <a:ea typeface="Titillium Web 2"/>
                <a:cs typeface="Titillium Web 2"/>
                <a:sym typeface="Titillium Web 2"/>
              </a:rPr>
              <a:t>Professional Associations and Chambers (Slovak bar association, Slovak medical Association)</a:t>
            </a:r>
          </a:p>
          <a:p>
            <a:pPr marL="993143" lvl="1" indent="-496571" algn="l">
              <a:lnSpc>
                <a:spcPts val="6900"/>
              </a:lnSpc>
              <a:buFont typeface="Arial"/>
              <a:buChar char="•"/>
            </a:pPr>
            <a:r>
              <a:rPr lang="en-US" sz="4600">
                <a:solidFill>
                  <a:srgbClr val="242A64"/>
                </a:solidFill>
                <a:latin typeface="Titillium Web 2"/>
                <a:ea typeface="Titillium Web 2"/>
                <a:cs typeface="Titillium Web 2"/>
                <a:sym typeface="Titillium Web 2"/>
              </a:rPr>
              <a:t>Industry associations (Slovak bank association)</a:t>
            </a:r>
          </a:p>
          <a:p>
            <a:pPr marL="993143" lvl="1" indent="-496571" algn="l">
              <a:lnSpc>
                <a:spcPts val="6900"/>
              </a:lnSpc>
              <a:buFont typeface="Arial"/>
              <a:buChar char="•"/>
            </a:pPr>
            <a:r>
              <a:rPr lang="en-US" sz="4600">
                <a:solidFill>
                  <a:srgbClr val="242A64"/>
                </a:solidFill>
                <a:latin typeface="Titillium Web 2"/>
                <a:ea typeface="Titillium Web 2"/>
                <a:cs typeface="Titillium Web 2"/>
                <a:sym typeface="Titillium Web 2"/>
              </a:rPr>
              <a:t>Certification and training bodies (Cyber security compenence and certification centre - cybercompetence.sk) </a:t>
            </a:r>
          </a:p>
          <a:p>
            <a:pPr marL="971553" lvl="1" indent="-485777" algn="l">
              <a:lnSpc>
                <a:spcPts val="6750"/>
              </a:lnSpc>
              <a:buFont typeface="Arial"/>
              <a:buChar char="•"/>
            </a:pPr>
            <a:r>
              <a:rPr lang="en-US" sz="4500">
                <a:solidFill>
                  <a:srgbClr val="242A64"/>
                </a:solidFill>
                <a:latin typeface="Titillium Web 2"/>
                <a:ea typeface="Titillium Web 2"/>
                <a:cs typeface="Titillium Web 2"/>
                <a:sym typeface="Titillium Web 2"/>
              </a:rPr>
              <a:t>Law firms and individual experts </a:t>
            </a:r>
          </a:p>
          <a:p>
            <a:pPr marL="971553" lvl="1" indent="-485777" algn="l">
              <a:lnSpc>
                <a:spcPts val="6750"/>
              </a:lnSpc>
              <a:buFont typeface="Arial"/>
              <a:buChar char="•"/>
            </a:pPr>
            <a:r>
              <a:rPr lang="en-US" sz="4500">
                <a:solidFill>
                  <a:srgbClr val="242A64"/>
                </a:solidFill>
                <a:latin typeface="Titillium Web 1"/>
                <a:ea typeface="Titillium Web 1"/>
                <a:cs typeface="Titillium Web 1"/>
                <a:sym typeface="Titillium Web 1"/>
              </a:rPr>
              <a:t>Private companies implementing </a:t>
            </a:r>
            <a:r>
              <a:rPr lang="en-US" sz="4500">
                <a:solidFill>
                  <a:srgbClr val="EF4A85"/>
                </a:solidFill>
                <a:latin typeface="Titillium Web 1"/>
                <a:ea typeface="Titillium Web 1"/>
                <a:cs typeface="Titillium Web 1"/>
                <a:sym typeface="Titillium Web 1"/>
              </a:rPr>
              <a:t>“privacy by design”</a:t>
            </a:r>
          </a:p>
          <a:p>
            <a:pPr algn="l">
              <a:lnSpc>
                <a:spcPts val="6900"/>
              </a:lnSpc>
            </a:pPr>
            <a:endParaRPr lang="en-US" sz="4500">
              <a:solidFill>
                <a:srgbClr val="EF4A85"/>
              </a:solidFill>
              <a:latin typeface="Titillium Web 1"/>
              <a:ea typeface="Titillium Web 1"/>
              <a:cs typeface="Titillium Web 1"/>
              <a:sym typeface="Titillium Web 1"/>
            </a:endParaRPr>
          </a:p>
          <a:p>
            <a:pPr algn="l">
              <a:lnSpc>
                <a:spcPts val="6900"/>
              </a:lnSpc>
            </a:pPr>
            <a:r>
              <a:rPr lang="en-US" sz="4600">
                <a:solidFill>
                  <a:srgbClr val="242A64"/>
                </a:solidFill>
                <a:latin typeface="Titillium Web 2"/>
                <a:ea typeface="Titillium Web 2"/>
                <a:cs typeface="Titillium Web 2"/>
                <a:sym typeface="Titillium Web 2"/>
              </a:rPr>
              <a:t> </a:t>
            </a:r>
          </a:p>
          <a:p>
            <a:pPr algn="l">
              <a:lnSpc>
                <a:spcPts val="6900"/>
              </a:lnSpc>
            </a:pPr>
            <a:endParaRPr lang="en-US" sz="4600">
              <a:solidFill>
                <a:srgbClr val="242A64"/>
              </a:solidFill>
              <a:latin typeface="Titillium Web 2"/>
              <a:ea typeface="Titillium Web 2"/>
              <a:cs typeface="Titillium Web 2"/>
              <a:sym typeface="Titillium Web 2"/>
            </a:endParaRPr>
          </a:p>
          <a:p>
            <a:pPr algn="l">
              <a:lnSpc>
                <a:spcPts val="6900"/>
              </a:lnSpc>
            </a:pPr>
            <a:endParaRPr lang="en-US" sz="4600">
              <a:solidFill>
                <a:srgbClr val="242A64"/>
              </a:solidFill>
              <a:latin typeface="Titillium Web 2"/>
              <a:ea typeface="Titillium Web 2"/>
              <a:cs typeface="Titillium Web 2"/>
              <a:sym typeface="Titillium Web 2"/>
            </a:endParaRPr>
          </a:p>
          <a:p>
            <a:pPr algn="l">
              <a:lnSpc>
                <a:spcPts val="6900"/>
              </a:lnSpc>
            </a:pPr>
            <a:endParaRPr lang="en-US" sz="4600">
              <a:solidFill>
                <a:srgbClr val="242A64"/>
              </a:solidFill>
              <a:latin typeface="Titillium Web 2"/>
              <a:ea typeface="Titillium Web 2"/>
              <a:cs typeface="Titillium Web 2"/>
              <a:sym typeface="Titillium Web 2"/>
            </a:endParaRPr>
          </a:p>
        </p:txBody>
      </p:sp>
      <p:sp>
        <p:nvSpPr>
          <p:cNvPr id="4" name="Freeform 4"/>
          <p:cNvSpPr/>
          <p:nvPr/>
        </p:nvSpPr>
        <p:spPr>
          <a:xfrm>
            <a:off x="13904553" y="8784708"/>
            <a:ext cx="3527535" cy="930182"/>
          </a:xfrm>
          <a:custGeom>
            <a:avLst/>
            <a:gdLst/>
            <a:ahLst/>
            <a:cxnLst/>
            <a:rect l="l" t="t" r="r" b="b"/>
            <a:pathLst>
              <a:path w="3527535" h="930182">
                <a:moveTo>
                  <a:pt x="0" y="0"/>
                </a:moveTo>
                <a:lnTo>
                  <a:pt x="3527535" y="0"/>
                </a:lnTo>
                <a:lnTo>
                  <a:pt x="3527535" y="930181"/>
                </a:lnTo>
                <a:lnTo>
                  <a:pt x="0" y="930181"/>
                </a:lnTo>
                <a:lnTo>
                  <a:pt x="0" y="0"/>
                </a:lnTo>
                <a:close/>
              </a:path>
            </a:pathLst>
          </a:custGeom>
          <a:blipFill>
            <a:blip r:embed="rId3"/>
            <a:stretch>
              <a:fillRect/>
            </a:stretch>
          </a:blipFill>
        </p:spPr>
        <p:txBody>
          <a:bodyPr/>
          <a:lstStyle/>
          <a:p>
            <a:endParaRPr lang="en-US"/>
          </a:p>
        </p:txBody>
      </p:sp>
      <p:sp>
        <p:nvSpPr>
          <p:cNvPr id="5" name="Freeform 5"/>
          <p:cNvSpPr/>
          <p:nvPr/>
        </p:nvSpPr>
        <p:spPr>
          <a:xfrm>
            <a:off x="15495533" y="708649"/>
            <a:ext cx="1946081" cy="1783096"/>
          </a:xfrm>
          <a:custGeom>
            <a:avLst/>
            <a:gdLst/>
            <a:ahLst/>
            <a:cxnLst/>
            <a:rect l="l" t="t" r="r" b="b"/>
            <a:pathLst>
              <a:path w="1946081" h="1783096">
                <a:moveTo>
                  <a:pt x="0" y="0"/>
                </a:moveTo>
                <a:lnTo>
                  <a:pt x="1946080" y="0"/>
                </a:lnTo>
                <a:lnTo>
                  <a:pt x="1946080" y="1783096"/>
                </a:lnTo>
                <a:lnTo>
                  <a:pt x="0" y="1783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57317" y="876300"/>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Non-State Actors:</a:t>
            </a:r>
            <a:r>
              <a:rPr lang="en-US" sz="7500">
                <a:solidFill>
                  <a:srgbClr val="EF4A85"/>
                </a:solidFill>
                <a:latin typeface="Titillium Web 1"/>
                <a:ea typeface="Titillium Web 1"/>
                <a:cs typeface="Titillium Web 1"/>
                <a:sym typeface="Titillium Web 1"/>
              </a:rPr>
              <a:t> Who Are They?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46387" y="4557"/>
            <a:ext cx="16595226" cy="9245241"/>
          </a:xfrm>
          <a:prstGeom prst="rect">
            <a:avLst/>
          </a:prstGeom>
          <a:solidFill>
            <a:srgbClr val="FFFFFF"/>
          </a:solidFill>
        </p:spPr>
        <p:txBody>
          <a:bodyPr/>
          <a:lstStyle/>
          <a:p>
            <a:endParaRPr lang="en-US"/>
          </a:p>
        </p:txBody>
      </p:sp>
      <p:sp>
        <p:nvSpPr>
          <p:cNvPr id="3" name="TextBox 3"/>
          <p:cNvSpPr txBox="1"/>
          <p:nvPr/>
        </p:nvSpPr>
        <p:spPr>
          <a:xfrm>
            <a:off x="682070" y="1697055"/>
            <a:ext cx="16923859" cy="11106149"/>
          </a:xfrm>
          <a:prstGeom prst="rect">
            <a:avLst/>
          </a:prstGeom>
        </p:spPr>
        <p:txBody>
          <a:bodyPr lIns="0" tIns="0" rIns="0" bIns="0" rtlCol="0" anchor="t">
            <a:spAutoFit/>
          </a:bodyPr>
          <a:lstStyle/>
          <a:p>
            <a:pPr algn="l">
              <a:lnSpc>
                <a:spcPts val="6750"/>
              </a:lnSpc>
            </a:pPr>
            <a:endParaRPr/>
          </a:p>
          <a:p>
            <a:pPr marL="971553" lvl="1" indent="-485777" algn="l">
              <a:lnSpc>
                <a:spcPts val="6750"/>
              </a:lnSpc>
              <a:buFont typeface="Arial"/>
              <a:buChar char="•"/>
            </a:pPr>
            <a:r>
              <a:rPr lang="en-US" sz="4500">
                <a:solidFill>
                  <a:srgbClr val="242A64"/>
                </a:solidFill>
                <a:latin typeface="Titillium Web 2"/>
                <a:ea typeface="Titillium Web 2"/>
                <a:cs typeface="Titillium Web 2"/>
                <a:sym typeface="Titillium Web 2"/>
              </a:rPr>
              <a:t>EPI GDPR conference and Act on the Protection of Personal Data  (www.profivzdelavanie.sk)</a:t>
            </a:r>
          </a:p>
          <a:p>
            <a:pPr marL="971553" lvl="1" indent="-485777" algn="l">
              <a:lnSpc>
                <a:spcPts val="6750"/>
              </a:lnSpc>
              <a:buFont typeface="Arial"/>
              <a:buChar char="•"/>
            </a:pPr>
            <a:r>
              <a:rPr lang="en-US" sz="4500">
                <a:solidFill>
                  <a:srgbClr val="242A64"/>
                </a:solidFill>
                <a:latin typeface="Titillium Web 1"/>
                <a:ea typeface="Titillium Web 1"/>
                <a:cs typeface="Titillium Web 1"/>
                <a:sym typeface="Titillium Web 1"/>
              </a:rPr>
              <a:t>Slovak Association for Personal Data Protection: awareness campaigns  (www.soou.sk), </a:t>
            </a:r>
          </a:p>
          <a:p>
            <a:pPr marL="971553" lvl="1" indent="-485777" algn="l">
              <a:lnSpc>
                <a:spcPts val="6750"/>
              </a:lnSpc>
              <a:buFont typeface="Arial"/>
              <a:buChar char="•"/>
            </a:pPr>
            <a:r>
              <a:rPr lang="en-US" sz="4500">
                <a:solidFill>
                  <a:srgbClr val="242A64"/>
                </a:solidFill>
                <a:latin typeface="Titillium Web 2"/>
                <a:ea typeface="Titillium Web 2"/>
                <a:cs typeface="Titillium Web 2"/>
                <a:sym typeface="Titillium Web 2"/>
              </a:rPr>
              <a:t>Data privacy and Security day 2024 (1st year) (dpday.sk)</a:t>
            </a:r>
          </a:p>
          <a:p>
            <a:pPr marL="971553" lvl="1" indent="-485777" algn="l">
              <a:lnSpc>
                <a:spcPts val="6750"/>
              </a:lnSpc>
              <a:buFont typeface="Arial"/>
              <a:buChar char="•"/>
            </a:pPr>
            <a:r>
              <a:rPr lang="en-US" sz="4500">
                <a:solidFill>
                  <a:srgbClr val="242A64"/>
                </a:solidFill>
                <a:latin typeface="Titillium Web 2"/>
                <a:ea typeface="Titillium Web 2"/>
                <a:cs typeface="Titillium Web 2"/>
                <a:sym typeface="Titillium Web 2"/>
              </a:rPr>
              <a:t>DPO of the Year (organized by Slovak Association of Personal Data protection)</a:t>
            </a:r>
          </a:p>
          <a:p>
            <a:pPr algn="l">
              <a:lnSpc>
                <a:spcPts val="6750"/>
              </a:lnSpc>
            </a:pPr>
            <a:endParaRPr lang="en-US" sz="4500">
              <a:solidFill>
                <a:srgbClr val="242A64"/>
              </a:solidFill>
              <a:latin typeface="Titillium Web 2"/>
              <a:ea typeface="Titillium Web 2"/>
              <a:cs typeface="Titillium Web 2"/>
              <a:sym typeface="Titillium Web 2"/>
            </a:endParaRPr>
          </a:p>
          <a:p>
            <a:pPr algn="l">
              <a:lnSpc>
                <a:spcPts val="6750"/>
              </a:lnSpc>
            </a:pPr>
            <a:r>
              <a:rPr lang="en-US" sz="4500">
                <a:solidFill>
                  <a:srgbClr val="242A64"/>
                </a:solidFill>
                <a:latin typeface="Titillium Web 2"/>
                <a:ea typeface="Titillium Web 2"/>
                <a:cs typeface="Titillium Web 2"/>
                <a:sym typeface="Titillium Web 2"/>
              </a:rPr>
              <a:t> </a:t>
            </a:r>
          </a:p>
          <a:p>
            <a:pPr algn="l">
              <a:lnSpc>
                <a:spcPts val="6750"/>
              </a:lnSpc>
            </a:pPr>
            <a:endParaRPr lang="en-US" sz="4500">
              <a:solidFill>
                <a:srgbClr val="242A64"/>
              </a:solidFill>
              <a:latin typeface="Titillium Web 2"/>
              <a:ea typeface="Titillium Web 2"/>
              <a:cs typeface="Titillium Web 2"/>
              <a:sym typeface="Titillium Web 2"/>
            </a:endParaRPr>
          </a:p>
          <a:p>
            <a:pPr algn="l">
              <a:lnSpc>
                <a:spcPts val="6750"/>
              </a:lnSpc>
            </a:pPr>
            <a:endParaRPr lang="en-US" sz="4500">
              <a:solidFill>
                <a:srgbClr val="242A64"/>
              </a:solidFill>
              <a:latin typeface="Titillium Web 2"/>
              <a:ea typeface="Titillium Web 2"/>
              <a:cs typeface="Titillium Web 2"/>
              <a:sym typeface="Titillium Web 2"/>
            </a:endParaRPr>
          </a:p>
          <a:p>
            <a:pPr algn="l">
              <a:lnSpc>
                <a:spcPts val="6750"/>
              </a:lnSpc>
            </a:pPr>
            <a:endParaRPr lang="en-US" sz="4500">
              <a:solidFill>
                <a:srgbClr val="242A64"/>
              </a:solidFill>
              <a:latin typeface="Titillium Web 2"/>
              <a:ea typeface="Titillium Web 2"/>
              <a:cs typeface="Titillium Web 2"/>
              <a:sym typeface="Titillium Web 2"/>
            </a:endParaRPr>
          </a:p>
        </p:txBody>
      </p:sp>
      <p:sp>
        <p:nvSpPr>
          <p:cNvPr id="4" name="Freeform 4"/>
          <p:cNvSpPr/>
          <p:nvPr/>
        </p:nvSpPr>
        <p:spPr>
          <a:xfrm>
            <a:off x="16118217" y="-56192"/>
            <a:ext cx="2169783" cy="2169783"/>
          </a:xfrm>
          <a:custGeom>
            <a:avLst/>
            <a:gdLst/>
            <a:ahLst/>
            <a:cxnLst/>
            <a:rect l="l" t="t" r="r" b="b"/>
            <a:pathLst>
              <a:path w="2169783" h="2169783">
                <a:moveTo>
                  <a:pt x="0" y="0"/>
                </a:moveTo>
                <a:lnTo>
                  <a:pt x="2169783" y="0"/>
                </a:lnTo>
                <a:lnTo>
                  <a:pt x="2169783" y="2169784"/>
                </a:lnTo>
                <a:lnTo>
                  <a:pt x="0" y="2169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157317" y="876300"/>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Real Examples from </a:t>
            </a:r>
            <a:r>
              <a:rPr lang="en-US" sz="7500">
                <a:solidFill>
                  <a:srgbClr val="EF4A85"/>
                </a:solidFill>
                <a:latin typeface="Titillium Web 1"/>
                <a:ea typeface="Titillium Web 1"/>
                <a:cs typeface="Titillium Web 1"/>
                <a:sym typeface="Titillium Web 1"/>
              </a:rPr>
              <a:t>Slovakia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4074" y="520879"/>
            <a:ext cx="16595226" cy="9245241"/>
          </a:xfrm>
          <a:prstGeom prst="rect">
            <a:avLst/>
          </a:prstGeom>
          <a:solidFill>
            <a:srgbClr val="FFFFFF"/>
          </a:solidFill>
        </p:spPr>
        <p:txBody>
          <a:bodyPr/>
          <a:lstStyle/>
          <a:p>
            <a:endParaRPr lang="en-US"/>
          </a:p>
        </p:txBody>
      </p:sp>
      <p:sp>
        <p:nvSpPr>
          <p:cNvPr id="3" name="Freeform 3"/>
          <p:cNvSpPr/>
          <p:nvPr/>
        </p:nvSpPr>
        <p:spPr>
          <a:xfrm>
            <a:off x="13265277" y="8627893"/>
            <a:ext cx="3527535" cy="930182"/>
          </a:xfrm>
          <a:custGeom>
            <a:avLst/>
            <a:gdLst/>
            <a:ahLst/>
            <a:cxnLst/>
            <a:rect l="l" t="t" r="r" b="b"/>
            <a:pathLst>
              <a:path w="3527535" h="930182">
                <a:moveTo>
                  <a:pt x="0" y="0"/>
                </a:moveTo>
                <a:lnTo>
                  <a:pt x="3527535" y="0"/>
                </a:lnTo>
                <a:lnTo>
                  <a:pt x="3527535" y="930182"/>
                </a:lnTo>
                <a:lnTo>
                  <a:pt x="0" y="93018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2564364"/>
            <a:ext cx="15475402" cy="6647180"/>
          </a:xfrm>
          <a:prstGeom prst="rect">
            <a:avLst/>
          </a:prstGeom>
        </p:spPr>
        <p:txBody>
          <a:bodyPr lIns="0" tIns="0" rIns="0" bIns="0" rtlCol="0" anchor="t">
            <a:spAutoFit/>
          </a:bodyPr>
          <a:lstStyle/>
          <a:p>
            <a:pPr algn="just">
              <a:lnSpc>
                <a:spcPts val="5320"/>
              </a:lnSpc>
            </a:pPr>
            <a:endParaRPr/>
          </a:p>
          <a:p>
            <a:pPr marL="820424" lvl="1" indent="-410212" algn="just">
              <a:lnSpc>
                <a:spcPts val="5320"/>
              </a:lnSpc>
              <a:buFont typeface="Arial"/>
              <a:buChar char="•"/>
            </a:pPr>
            <a:r>
              <a:rPr lang="en-US" sz="3800">
                <a:solidFill>
                  <a:srgbClr val="242A64"/>
                </a:solidFill>
                <a:latin typeface="Titillium Web 2"/>
                <a:ea typeface="Titillium Web 2"/>
                <a:cs typeface="Titillium Web 2"/>
                <a:sym typeface="Titillium Web 2"/>
              </a:rPr>
              <a:t>GDPR </a:t>
            </a:r>
            <a:r>
              <a:rPr lang="en-US" sz="3800">
                <a:solidFill>
                  <a:srgbClr val="00BF63"/>
                </a:solidFill>
                <a:latin typeface="Titillium Web 2"/>
                <a:ea typeface="Titillium Web 2"/>
                <a:cs typeface="Titillium Web 2"/>
                <a:sym typeface="Titillium Web 2"/>
              </a:rPr>
              <a:t>allows</a:t>
            </a:r>
            <a:r>
              <a:rPr lang="en-US" sz="3800">
                <a:solidFill>
                  <a:srgbClr val="242A64"/>
                </a:solidFill>
                <a:latin typeface="Titillium Web 2"/>
                <a:ea typeface="Titillium Web 2"/>
                <a:cs typeface="Titillium Web 2"/>
                <a:sym typeface="Titillium Web 2"/>
              </a:rPr>
              <a:t> sector-specific codes of conduct (Art. 40)</a:t>
            </a:r>
          </a:p>
          <a:p>
            <a:pPr marL="820424" lvl="1" indent="-410212" algn="just">
              <a:lnSpc>
                <a:spcPts val="5320"/>
              </a:lnSpc>
              <a:buFont typeface="Arial"/>
              <a:buChar char="•"/>
            </a:pPr>
            <a:r>
              <a:rPr lang="en-US" sz="3800">
                <a:solidFill>
                  <a:srgbClr val="242A64"/>
                </a:solidFill>
                <a:latin typeface="Titillium Web 2"/>
                <a:ea typeface="Titillium Web 2"/>
                <a:cs typeface="Titillium Web 2"/>
                <a:sym typeface="Titillium Web 2"/>
              </a:rPr>
              <a:t>Also </a:t>
            </a:r>
            <a:r>
              <a:rPr lang="en-US" sz="3800">
                <a:solidFill>
                  <a:srgbClr val="00BF63"/>
                </a:solidFill>
                <a:latin typeface="Titillium Web 2"/>
                <a:ea typeface="Titillium Web 2"/>
                <a:cs typeface="Titillium Web 2"/>
                <a:sym typeface="Titillium Web 2"/>
              </a:rPr>
              <a:t>enables</a:t>
            </a:r>
            <a:r>
              <a:rPr lang="en-US" sz="3800">
                <a:solidFill>
                  <a:srgbClr val="242A64"/>
                </a:solidFill>
                <a:latin typeface="Titillium Web 2"/>
                <a:ea typeface="Titillium Web 2"/>
                <a:cs typeface="Titillium Web 2"/>
                <a:sym typeface="Titillium Web 2"/>
              </a:rPr>
              <a:t> certification mechanisms (Art. 42–43) (europrivacy.com)</a:t>
            </a:r>
          </a:p>
          <a:p>
            <a:pPr marL="820424" lvl="1" indent="-410212" algn="just">
              <a:lnSpc>
                <a:spcPts val="5320"/>
              </a:lnSpc>
              <a:buFont typeface="Arial"/>
              <a:buChar char="•"/>
            </a:pPr>
            <a:r>
              <a:rPr lang="en-US" sz="3800">
                <a:solidFill>
                  <a:srgbClr val="FF0000"/>
                </a:solidFill>
                <a:latin typeface="Titillium Web 2"/>
                <a:ea typeface="Titillium Web 2"/>
                <a:cs typeface="Titillium Web 2"/>
                <a:sym typeface="Titillium Web 2"/>
              </a:rPr>
              <a:t>BUT</a:t>
            </a:r>
            <a:r>
              <a:rPr lang="en-US" sz="3800">
                <a:solidFill>
                  <a:srgbClr val="242A64"/>
                </a:solidFill>
                <a:latin typeface="Titillium Web 2"/>
                <a:ea typeface="Titillium Web 2"/>
                <a:cs typeface="Titillium Web 2"/>
                <a:sym typeface="Titillium Web 2"/>
              </a:rPr>
              <a:t> → R</a:t>
            </a:r>
            <a:r>
              <a:rPr lang="en-US" sz="3800" u="none">
                <a:solidFill>
                  <a:srgbClr val="242A64"/>
                </a:solidFill>
                <a:latin typeface="Titillium Web 2"/>
                <a:ea typeface="Titillium Web 2"/>
                <a:cs typeface="Titillium Web 2"/>
                <a:sym typeface="Titillium Web 2"/>
              </a:rPr>
              <a:t>a</a:t>
            </a:r>
            <a:r>
              <a:rPr lang="en-US" sz="3800">
                <a:solidFill>
                  <a:srgbClr val="242A64"/>
                </a:solidFill>
                <a:latin typeface="Titillium Web 2"/>
                <a:ea typeface="Titillium Web 2"/>
                <a:cs typeface="Titillium Web 2"/>
                <a:sym typeface="Titillium Web 2"/>
              </a:rPr>
              <a:t>rel</a:t>
            </a:r>
            <a:r>
              <a:rPr lang="en-US" sz="3800" u="none">
                <a:solidFill>
                  <a:srgbClr val="242A64"/>
                </a:solidFill>
                <a:latin typeface="Titillium Web 2"/>
                <a:ea typeface="Titillium Web 2"/>
                <a:cs typeface="Titillium Web 2"/>
                <a:sym typeface="Titillium Web 2"/>
              </a:rPr>
              <a:t>y used in p</a:t>
            </a:r>
            <a:r>
              <a:rPr lang="en-US" sz="3800">
                <a:solidFill>
                  <a:srgbClr val="242A64"/>
                </a:solidFill>
                <a:latin typeface="Titillium Web 2"/>
                <a:ea typeface="Titillium Web 2"/>
                <a:cs typeface="Titillium Web 2"/>
                <a:sym typeface="Titillium Web 2"/>
              </a:rPr>
              <a:t>ract</a:t>
            </a:r>
            <a:r>
              <a:rPr lang="en-US" sz="3800" u="none">
                <a:solidFill>
                  <a:srgbClr val="242A64"/>
                </a:solidFill>
                <a:latin typeface="Titillium Web 2"/>
                <a:ea typeface="Titillium Web 2"/>
                <a:cs typeface="Titillium Web 2"/>
                <a:sym typeface="Titillium Web 2"/>
              </a:rPr>
              <a:t>i</a:t>
            </a:r>
            <a:r>
              <a:rPr lang="en-US" sz="3800">
                <a:solidFill>
                  <a:srgbClr val="242A64"/>
                </a:solidFill>
                <a:latin typeface="Titillium Web 2"/>
                <a:ea typeface="Titillium Web 2"/>
                <a:cs typeface="Titillium Web 2"/>
                <a:sym typeface="Titillium Web 2"/>
              </a:rPr>
              <a:t>c</a:t>
            </a:r>
            <a:r>
              <a:rPr lang="en-US" sz="3800" u="none">
                <a:solidFill>
                  <a:srgbClr val="242A64"/>
                </a:solidFill>
                <a:latin typeface="Titillium Web 2"/>
                <a:ea typeface="Titillium Web 2"/>
                <a:cs typeface="Titillium Web 2"/>
                <a:sym typeface="Titillium Web 2"/>
              </a:rPr>
              <a:t>e</a:t>
            </a:r>
          </a:p>
          <a:p>
            <a:pPr algn="just">
              <a:lnSpc>
                <a:spcPts val="5320"/>
              </a:lnSpc>
            </a:pPr>
            <a:endParaRPr lang="en-US" sz="3800" u="none">
              <a:solidFill>
                <a:srgbClr val="242A64"/>
              </a:solidFill>
              <a:latin typeface="Titillium Web 2"/>
              <a:ea typeface="Titillium Web 2"/>
              <a:cs typeface="Titillium Web 2"/>
              <a:sym typeface="Titillium Web 2"/>
            </a:endParaRPr>
          </a:p>
          <a:p>
            <a:pPr algn="just">
              <a:lnSpc>
                <a:spcPts val="5320"/>
              </a:lnSpc>
            </a:pPr>
            <a:r>
              <a:rPr lang="en-US" sz="3800" u="none">
                <a:solidFill>
                  <a:srgbClr val="242A64"/>
                </a:solidFill>
                <a:latin typeface="Titillium Web 1"/>
                <a:ea typeface="Titillium Web 1"/>
                <a:cs typeface="Titillium Web 1"/>
                <a:sym typeface="Titillium Web 1"/>
              </a:rPr>
              <a:t>Slovak Bar Association - one and only DPA approved Code of Conduct in Slovakia (https://www.sak.sk/web/sk/cms/news/form/link/display/621/_event)</a:t>
            </a:r>
          </a:p>
          <a:p>
            <a:pPr algn="just">
              <a:lnSpc>
                <a:spcPts val="5320"/>
              </a:lnSpc>
            </a:pPr>
            <a:endParaRPr lang="en-US" sz="3800" u="none">
              <a:solidFill>
                <a:srgbClr val="242A64"/>
              </a:solidFill>
              <a:latin typeface="Titillium Web 1"/>
              <a:ea typeface="Titillium Web 1"/>
              <a:cs typeface="Titillium Web 1"/>
              <a:sym typeface="Titillium Web 1"/>
            </a:endParaRPr>
          </a:p>
          <a:p>
            <a:pPr algn="just">
              <a:lnSpc>
                <a:spcPts val="5320"/>
              </a:lnSpc>
            </a:pPr>
            <a:r>
              <a:rPr lang="en-US" sz="3800" u="none">
                <a:solidFill>
                  <a:srgbClr val="242A64"/>
                </a:solidFill>
                <a:latin typeface="Titillium Web 2"/>
                <a:ea typeface="Titillium Web 2"/>
                <a:cs typeface="Titillium Web 2"/>
                <a:sym typeface="Titillium Web 2"/>
              </a:rPr>
              <a:t>Slovak Bank Association (non-binding character)</a:t>
            </a:r>
          </a:p>
        </p:txBody>
      </p:sp>
      <p:sp>
        <p:nvSpPr>
          <p:cNvPr id="5" name="Freeform 5"/>
          <p:cNvSpPr/>
          <p:nvPr/>
        </p:nvSpPr>
        <p:spPr>
          <a:xfrm>
            <a:off x="15260874" y="383499"/>
            <a:ext cx="1998426" cy="2433396"/>
          </a:xfrm>
          <a:custGeom>
            <a:avLst/>
            <a:gdLst/>
            <a:ahLst/>
            <a:cxnLst/>
            <a:rect l="l" t="t" r="r" b="b"/>
            <a:pathLst>
              <a:path w="1998426" h="2433396">
                <a:moveTo>
                  <a:pt x="0" y="0"/>
                </a:moveTo>
                <a:lnTo>
                  <a:pt x="1998426" y="0"/>
                </a:lnTo>
                <a:lnTo>
                  <a:pt x="1998426" y="2433396"/>
                </a:lnTo>
                <a:lnTo>
                  <a:pt x="0" y="2433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000125" y="876300"/>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Certification &amp; Codes of Conduct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4074" y="520879"/>
            <a:ext cx="16595226" cy="9245241"/>
          </a:xfrm>
          <a:prstGeom prst="rect">
            <a:avLst/>
          </a:prstGeom>
          <a:solidFill>
            <a:srgbClr val="FFFFFF"/>
          </a:solidFill>
        </p:spPr>
        <p:txBody>
          <a:bodyPr/>
          <a:lstStyle/>
          <a:p>
            <a:endParaRPr lang="en-US"/>
          </a:p>
        </p:txBody>
      </p:sp>
      <p:sp>
        <p:nvSpPr>
          <p:cNvPr id="3" name="Freeform 3"/>
          <p:cNvSpPr/>
          <p:nvPr/>
        </p:nvSpPr>
        <p:spPr>
          <a:xfrm>
            <a:off x="13265277" y="8627893"/>
            <a:ext cx="3527535" cy="930182"/>
          </a:xfrm>
          <a:custGeom>
            <a:avLst/>
            <a:gdLst/>
            <a:ahLst/>
            <a:cxnLst/>
            <a:rect l="l" t="t" r="r" b="b"/>
            <a:pathLst>
              <a:path w="3527535" h="930182">
                <a:moveTo>
                  <a:pt x="0" y="0"/>
                </a:moveTo>
                <a:lnTo>
                  <a:pt x="3527535" y="0"/>
                </a:lnTo>
                <a:lnTo>
                  <a:pt x="3527535" y="930182"/>
                </a:lnTo>
                <a:lnTo>
                  <a:pt x="0" y="93018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57275" y="2395275"/>
            <a:ext cx="15475402" cy="7004050"/>
          </a:xfrm>
          <a:prstGeom prst="rect">
            <a:avLst/>
          </a:prstGeom>
        </p:spPr>
        <p:txBody>
          <a:bodyPr lIns="0" tIns="0" rIns="0" bIns="0" rtlCol="0" anchor="t">
            <a:spAutoFit/>
          </a:bodyPr>
          <a:lstStyle/>
          <a:p>
            <a:pPr algn="just">
              <a:lnSpc>
                <a:spcPts val="5600"/>
              </a:lnSpc>
            </a:pPr>
            <a:r>
              <a:rPr lang="en-US" sz="4000">
                <a:solidFill>
                  <a:srgbClr val="EF4A85"/>
                </a:solidFill>
                <a:latin typeface="Titillium Web 1"/>
                <a:ea typeface="Titillium Web 1"/>
                <a:cs typeface="Titillium Web 1"/>
                <a:sym typeface="Titillium Web 1"/>
              </a:rPr>
              <a:t>Less Is More:</a:t>
            </a:r>
            <a:r>
              <a:rPr lang="en-US" sz="4000">
                <a:solidFill>
                  <a:srgbClr val="242A64"/>
                </a:solidFill>
                <a:latin typeface="Titillium Web 1"/>
                <a:ea typeface="Titillium Web 1"/>
                <a:cs typeface="Titillium Web 1"/>
                <a:sym typeface="Titillium Web 1"/>
              </a:rPr>
              <a:t> Collect Only What You Need</a:t>
            </a:r>
          </a:p>
          <a:p>
            <a:pPr marL="863603" lvl="1" indent="-431801" algn="just">
              <a:lnSpc>
                <a:spcPts val="5600"/>
              </a:lnSpc>
              <a:buFont typeface="Arial"/>
              <a:buChar char="•"/>
            </a:pPr>
            <a:r>
              <a:rPr lang="en-US" sz="4000">
                <a:solidFill>
                  <a:srgbClr val="242A64"/>
                </a:solidFill>
                <a:latin typeface="Titillium Web 2"/>
                <a:ea typeface="Titillium Web 2"/>
                <a:cs typeface="Titillium Web 2"/>
                <a:sym typeface="Titillium Web 2"/>
              </a:rPr>
              <a:t>GDPR Art. 5(1)(c)</a:t>
            </a:r>
          </a:p>
          <a:p>
            <a:pPr marL="1727205" lvl="2" indent="-575735" algn="just">
              <a:lnSpc>
                <a:spcPts val="5600"/>
              </a:lnSpc>
              <a:buFont typeface="Arial"/>
              <a:buChar char="⚬"/>
            </a:pPr>
            <a:r>
              <a:rPr lang="en-US" sz="4000">
                <a:solidFill>
                  <a:srgbClr val="242A64"/>
                </a:solidFill>
                <a:latin typeface="Titillium Web 1"/>
                <a:ea typeface="Titillium Web 1"/>
                <a:cs typeface="Titillium Web 1"/>
                <a:sym typeface="Titillium Web 1"/>
              </a:rPr>
              <a:t>Data must be </a:t>
            </a:r>
            <a:r>
              <a:rPr lang="en-US" sz="4000">
                <a:solidFill>
                  <a:srgbClr val="EF4A85"/>
                </a:solidFill>
                <a:latin typeface="Titillium Web 1"/>
                <a:ea typeface="Titillium Web 1"/>
                <a:cs typeface="Titillium Web 1"/>
                <a:sym typeface="Titillium Web 1"/>
              </a:rPr>
              <a:t>adequate</a:t>
            </a:r>
            <a:r>
              <a:rPr lang="en-US" sz="4000">
                <a:solidFill>
                  <a:srgbClr val="242A64"/>
                </a:solidFill>
                <a:latin typeface="Titillium Web 1"/>
                <a:ea typeface="Titillium Web 1"/>
                <a:cs typeface="Titillium Web 1"/>
                <a:sym typeface="Titillium Web 1"/>
              </a:rPr>
              <a:t>, </a:t>
            </a:r>
            <a:r>
              <a:rPr lang="en-US" sz="4000">
                <a:solidFill>
                  <a:srgbClr val="EF4A85"/>
                </a:solidFill>
                <a:latin typeface="Titillium Web 1"/>
                <a:ea typeface="Titillium Web 1"/>
                <a:cs typeface="Titillium Web 1"/>
                <a:sym typeface="Titillium Web 1"/>
              </a:rPr>
              <a:t>relevant</a:t>
            </a:r>
            <a:r>
              <a:rPr lang="en-US" sz="4000">
                <a:solidFill>
                  <a:srgbClr val="242A64"/>
                </a:solidFill>
                <a:latin typeface="Titillium Web 1"/>
                <a:ea typeface="Titillium Web 1"/>
                <a:cs typeface="Titillium Web 1"/>
                <a:sym typeface="Titillium Web 1"/>
              </a:rPr>
              <a:t>, and </a:t>
            </a:r>
            <a:r>
              <a:rPr lang="en-US" sz="4000">
                <a:solidFill>
                  <a:srgbClr val="EF4A85"/>
                </a:solidFill>
                <a:latin typeface="Titillium Web 1"/>
                <a:ea typeface="Titillium Web 1"/>
                <a:cs typeface="Titillium Web 1"/>
                <a:sym typeface="Titillium Web 1"/>
              </a:rPr>
              <a:t>limited</a:t>
            </a:r>
          </a:p>
          <a:p>
            <a:pPr marL="842013" lvl="1" indent="-421007" algn="just">
              <a:lnSpc>
                <a:spcPts val="5460"/>
              </a:lnSpc>
              <a:buFont typeface="Arial"/>
              <a:buChar char="•"/>
            </a:pPr>
            <a:r>
              <a:rPr lang="en-US" sz="3900">
                <a:solidFill>
                  <a:srgbClr val="242A64"/>
                </a:solidFill>
                <a:latin typeface="Titillium Web 1"/>
                <a:ea typeface="Titillium Web 1"/>
                <a:cs typeface="Titillium Web 1"/>
                <a:sym typeface="Titillium Web 1"/>
              </a:rPr>
              <a:t>Sector challenges:</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ecommerce → colection of national ID numbers, social media tracking</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employment sector → criminal record extract, photography of National IDs, biometry, work attendance</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marketing → cookies, user tracking</a:t>
            </a:r>
          </a:p>
          <a:p>
            <a:pPr algn="just">
              <a:lnSpc>
                <a:spcPts val="5600"/>
              </a:lnSpc>
            </a:pPr>
            <a:endParaRPr lang="en-US" sz="4000">
              <a:solidFill>
                <a:srgbClr val="242A64"/>
              </a:solidFill>
              <a:latin typeface="Titillium Web 2"/>
              <a:ea typeface="Titillium Web 2"/>
              <a:cs typeface="Titillium Web 2"/>
              <a:sym typeface="Titillium Web 2"/>
            </a:endParaRPr>
          </a:p>
        </p:txBody>
      </p:sp>
      <p:sp>
        <p:nvSpPr>
          <p:cNvPr id="5" name="Freeform 5"/>
          <p:cNvSpPr/>
          <p:nvPr/>
        </p:nvSpPr>
        <p:spPr>
          <a:xfrm>
            <a:off x="14915793" y="428444"/>
            <a:ext cx="2343507" cy="2343507"/>
          </a:xfrm>
          <a:custGeom>
            <a:avLst/>
            <a:gdLst/>
            <a:ahLst/>
            <a:cxnLst/>
            <a:rect l="l" t="t" r="r" b="b"/>
            <a:pathLst>
              <a:path w="2343507" h="2343507">
                <a:moveTo>
                  <a:pt x="0" y="0"/>
                </a:moveTo>
                <a:lnTo>
                  <a:pt x="2343507" y="0"/>
                </a:lnTo>
                <a:lnTo>
                  <a:pt x="2343507" y="2343507"/>
                </a:lnTo>
                <a:lnTo>
                  <a:pt x="0" y="23435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028700" y="876300"/>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Data Minimisation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4074" y="520879"/>
            <a:ext cx="16595226" cy="9245241"/>
          </a:xfrm>
          <a:prstGeom prst="rect">
            <a:avLst/>
          </a:prstGeom>
          <a:solidFill>
            <a:srgbClr val="FFFFFF"/>
          </a:solidFill>
        </p:spPr>
        <p:txBody>
          <a:bodyPr/>
          <a:lstStyle/>
          <a:p>
            <a:endParaRPr lang="en-US"/>
          </a:p>
        </p:txBody>
      </p:sp>
      <p:sp>
        <p:nvSpPr>
          <p:cNvPr id="3" name="Freeform 3"/>
          <p:cNvSpPr/>
          <p:nvPr/>
        </p:nvSpPr>
        <p:spPr>
          <a:xfrm>
            <a:off x="13265277" y="8627893"/>
            <a:ext cx="3527535" cy="930182"/>
          </a:xfrm>
          <a:custGeom>
            <a:avLst/>
            <a:gdLst/>
            <a:ahLst/>
            <a:cxnLst/>
            <a:rect l="l" t="t" r="r" b="b"/>
            <a:pathLst>
              <a:path w="3527535" h="930182">
                <a:moveTo>
                  <a:pt x="0" y="0"/>
                </a:moveTo>
                <a:lnTo>
                  <a:pt x="3527535" y="0"/>
                </a:lnTo>
                <a:lnTo>
                  <a:pt x="3527535" y="930182"/>
                </a:lnTo>
                <a:lnTo>
                  <a:pt x="0" y="93018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2315051"/>
            <a:ext cx="15475402" cy="7972425"/>
          </a:xfrm>
          <a:prstGeom prst="rect">
            <a:avLst/>
          </a:prstGeom>
        </p:spPr>
        <p:txBody>
          <a:bodyPr lIns="0" tIns="0" rIns="0" bIns="0" rtlCol="0" anchor="t">
            <a:spAutoFit/>
          </a:bodyPr>
          <a:lstStyle/>
          <a:p>
            <a:pPr algn="just">
              <a:lnSpc>
                <a:spcPts val="6299"/>
              </a:lnSpc>
            </a:pPr>
            <a:r>
              <a:rPr lang="en-US" sz="4500">
                <a:solidFill>
                  <a:srgbClr val="242A64"/>
                </a:solidFill>
                <a:latin typeface="Titillium Web 1"/>
                <a:ea typeface="Titillium Web 1"/>
                <a:cs typeface="Titillium Web 1"/>
                <a:sym typeface="Titillium Web 1"/>
              </a:rPr>
              <a:t>One of the most </a:t>
            </a:r>
            <a:r>
              <a:rPr lang="en-US" sz="4500">
                <a:solidFill>
                  <a:srgbClr val="EF4A85"/>
                </a:solidFill>
                <a:latin typeface="Titillium Web 1"/>
                <a:ea typeface="Titillium Web 1"/>
                <a:cs typeface="Titillium Web 1"/>
                <a:sym typeface="Titillium Web 1"/>
              </a:rPr>
              <a:t>challenging</a:t>
            </a:r>
            <a:r>
              <a:rPr lang="en-US" sz="4500">
                <a:solidFill>
                  <a:srgbClr val="242A64"/>
                </a:solidFill>
                <a:latin typeface="Titillium Web 1"/>
                <a:ea typeface="Titillium Web 1"/>
                <a:cs typeface="Titillium Web 1"/>
                <a:sym typeface="Titillium Web 1"/>
              </a:rPr>
              <a:t> rights</a:t>
            </a:r>
          </a:p>
          <a:p>
            <a:pPr algn="just">
              <a:lnSpc>
                <a:spcPts val="6299"/>
              </a:lnSpc>
            </a:pPr>
            <a:endParaRPr lang="en-US" sz="4500">
              <a:solidFill>
                <a:srgbClr val="242A64"/>
              </a:solidFill>
              <a:latin typeface="Titillium Web 1"/>
              <a:ea typeface="Titillium Web 1"/>
              <a:cs typeface="Titillium Web 1"/>
              <a:sym typeface="Titillium Web 1"/>
            </a:endParaRPr>
          </a:p>
          <a:p>
            <a:pPr marL="971550" lvl="1" indent="-485775" algn="just">
              <a:lnSpc>
                <a:spcPts val="6299"/>
              </a:lnSpc>
              <a:buFont typeface="Arial"/>
              <a:buChar char="•"/>
            </a:pPr>
            <a:r>
              <a:rPr lang="en-US" sz="4500">
                <a:solidFill>
                  <a:srgbClr val="242A64"/>
                </a:solidFill>
                <a:latin typeface="Titillium Web 2"/>
                <a:ea typeface="Titillium Web 2"/>
                <a:cs typeface="Titillium Web 2"/>
                <a:sym typeface="Titillium Web 2"/>
              </a:rPr>
              <a:t>GDPR Art 17 – Right to erasure (‘right to be forgotten’)</a:t>
            </a:r>
          </a:p>
          <a:p>
            <a:pPr marL="971550" lvl="1" indent="-485775" algn="just">
              <a:lnSpc>
                <a:spcPts val="6299"/>
              </a:lnSpc>
              <a:buFont typeface="Arial"/>
              <a:buChar char="•"/>
            </a:pPr>
            <a:r>
              <a:rPr lang="en-US" sz="4500">
                <a:solidFill>
                  <a:srgbClr val="242A64"/>
                </a:solidFill>
                <a:latin typeface="Titillium Web 1"/>
                <a:ea typeface="Titillium Web 1"/>
                <a:cs typeface="Titillium Web 1"/>
                <a:sym typeface="Titillium Web 1"/>
              </a:rPr>
              <a:t>Limitations</a:t>
            </a:r>
          </a:p>
          <a:p>
            <a:pPr marL="1943100" lvl="2" indent="-647700" algn="just">
              <a:lnSpc>
                <a:spcPts val="6299"/>
              </a:lnSpc>
              <a:buFont typeface="Arial"/>
              <a:buChar char="⚬"/>
            </a:pPr>
            <a:r>
              <a:rPr lang="en-US" sz="4500">
                <a:solidFill>
                  <a:srgbClr val="242A64"/>
                </a:solidFill>
                <a:latin typeface="Titillium Web 2"/>
                <a:ea typeface="Titillium Web 2"/>
                <a:cs typeface="Titillium Web 2"/>
                <a:sym typeface="Titillium Web 2"/>
              </a:rPr>
              <a:t>Can’t erase if data needed for legal claims, taxation, etc.</a:t>
            </a:r>
          </a:p>
          <a:p>
            <a:pPr marL="1943100" lvl="2" indent="-647700" algn="just">
              <a:lnSpc>
                <a:spcPts val="6299"/>
              </a:lnSpc>
              <a:buFont typeface="Arial"/>
              <a:buChar char="⚬"/>
            </a:pPr>
            <a:r>
              <a:rPr lang="en-US" sz="4500">
                <a:solidFill>
                  <a:srgbClr val="242A64"/>
                </a:solidFill>
                <a:latin typeface="Titillium Web 2"/>
                <a:ea typeface="Titillium Web 2"/>
                <a:cs typeface="Titillium Web 2"/>
                <a:sym typeface="Titillium Web 2"/>
              </a:rPr>
              <a:t>technical challenges (third party cooperation)</a:t>
            </a:r>
          </a:p>
          <a:p>
            <a:pPr marL="971550" lvl="1" indent="-485775" algn="just">
              <a:lnSpc>
                <a:spcPts val="6299"/>
              </a:lnSpc>
              <a:buFont typeface="Arial"/>
              <a:buChar char="•"/>
            </a:pPr>
            <a:r>
              <a:rPr lang="en-US" sz="4500">
                <a:solidFill>
                  <a:srgbClr val="242A64"/>
                </a:solidFill>
                <a:latin typeface="Titillium Web 1"/>
                <a:ea typeface="Titillium Web 1"/>
                <a:cs typeface="Titillium Web 1"/>
                <a:sym typeface="Titillium Web 1"/>
              </a:rPr>
              <a:t>Sector challenges</a:t>
            </a:r>
          </a:p>
          <a:p>
            <a:pPr marL="1943100" lvl="2" indent="-647700" algn="just">
              <a:lnSpc>
                <a:spcPts val="6299"/>
              </a:lnSpc>
              <a:buFont typeface="Arial"/>
              <a:buChar char="⚬"/>
            </a:pPr>
            <a:r>
              <a:rPr lang="en-US" sz="4500">
                <a:solidFill>
                  <a:srgbClr val="242A64"/>
                </a:solidFill>
                <a:latin typeface="Titillium Web 2"/>
                <a:ea typeface="Titillium Web 2"/>
                <a:cs typeface="Titillium Web 2"/>
                <a:sym typeface="Titillium Web 2"/>
              </a:rPr>
              <a:t>uncertainty about which data the processor can keep</a:t>
            </a:r>
          </a:p>
          <a:p>
            <a:pPr algn="just">
              <a:lnSpc>
                <a:spcPts val="6299"/>
              </a:lnSpc>
            </a:pPr>
            <a:endParaRPr lang="en-US" sz="4500">
              <a:solidFill>
                <a:srgbClr val="242A64"/>
              </a:solidFill>
              <a:latin typeface="Titillium Web 2"/>
              <a:ea typeface="Titillium Web 2"/>
              <a:cs typeface="Titillium Web 2"/>
              <a:sym typeface="Titillium Web 2"/>
            </a:endParaRPr>
          </a:p>
          <a:p>
            <a:pPr algn="just">
              <a:lnSpc>
                <a:spcPts val="6299"/>
              </a:lnSpc>
            </a:pPr>
            <a:endParaRPr lang="en-US" sz="4500">
              <a:solidFill>
                <a:srgbClr val="242A64"/>
              </a:solidFill>
              <a:latin typeface="Titillium Web 2"/>
              <a:ea typeface="Titillium Web 2"/>
              <a:cs typeface="Titillium Web 2"/>
              <a:sym typeface="Titillium Web 2"/>
            </a:endParaRPr>
          </a:p>
        </p:txBody>
      </p:sp>
      <p:sp>
        <p:nvSpPr>
          <p:cNvPr id="5" name="Freeform 5"/>
          <p:cNvSpPr/>
          <p:nvPr/>
        </p:nvSpPr>
        <p:spPr>
          <a:xfrm>
            <a:off x="14919893" y="520879"/>
            <a:ext cx="2339407" cy="3023466"/>
          </a:xfrm>
          <a:custGeom>
            <a:avLst/>
            <a:gdLst/>
            <a:ahLst/>
            <a:cxnLst/>
            <a:rect l="l" t="t" r="r" b="b"/>
            <a:pathLst>
              <a:path w="2339407" h="3023466">
                <a:moveTo>
                  <a:pt x="0" y="0"/>
                </a:moveTo>
                <a:lnTo>
                  <a:pt x="2339407" y="0"/>
                </a:lnTo>
                <a:lnTo>
                  <a:pt x="2339407" y="3023466"/>
                </a:lnTo>
                <a:lnTo>
                  <a:pt x="0" y="3023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028700" y="876300"/>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The Right to Be </a:t>
            </a:r>
            <a:r>
              <a:rPr lang="en-US" sz="7500">
                <a:solidFill>
                  <a:srgbClr val="EF4A85"/>
                </a:solidFill>
                <a:latin typeface="Titillium Web 1"/>
                <a:ea typeface="Titillium Web 1"/>
                <a:cs typeface="Titillium Web 1"/>
                <a:sym typeface="Titillium Web 1"/>
              </a:rPr>
              <a:t>Forgotten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4074" y="312833"/>
            <a:ext cx="16595226" cy="9245241"/>
          </a:xfrm>
          <a:prstGeom prst="rect">
            <a:avLst/>
          </a:prstGeom>
          <a:solidFill>
            <a:srgbClr val="FFFFFF"/>
          </a:solidFill>
        </p:spPr>
        <p:txBody>
          <a:bodyPr/>
          <a:lstStyle/>
          <a:p>
            <a:endParaRPr lang="en-US"/>
          </a:p>
        </p:txBody>
      </p:sp>
      <p:sp>
        <p:nvSpPr>
          <p:cNvPr id="3" name="Freeform 3"/>
          <p:cNvSpPr/>
          <p:nvPr/>
        </p:nvSpPr>
        <p:spPr>
          <a:xfrm>
            <a:off x="13731765" y="8793209"/>
            <a:ext cx="3527535" cy="930182"/>
          </a:xfrm>
          <a:custGeom>
            <a:avLst/>
            <a:gdLst/>
            <a:ahLst/>
            <a:cxnLst/>
            <a:rect l="l" t="t" r="r" b="b"/>
            <a:pathLst>
              <a:path w="3527535" h="930182">
                <a:moveTo>
                  <a:pt x="0" y="0"/>
                </a:moveTo>
                <a:lnTo>
                  <a:pt x="3527535" y="0"/>
                </a:lnTo>
                <a:lnTo>
                  <a:pt x="3527535" y="930182"/>
                </a:lnTo>
                <a:lnTo>
                  <a:pt x="0" y="93018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664074" y="3239825"/>
            <a:ext cx="15214068" cy="7023100"/>
          </a:xfrm>
          <a:prstGeom prst="rect">
            <a:avLst/>
          </a:prstGeom>
        </p:spPr>
        <p:txBody>
          <a:bodyPr lIns="0" tIns="0" rIns="0" bIns="0" rtlCol="0" anchor="t">
            <a:spAutoFit/>
          </a:bodyPr>
          <a:lstStyle/>
          <a:p>
            <a:pPr marL="863603" lvl="1" indent="-431801" algn="just">
              <a:lnSpc>
                <a:spcPts val="5600"/>
              </a:lnSpc>
              <a:buFont typeface="Arial"/>
              <a:buChar char="•"/>
            </a:pPr>
            <a:r>
              <a:rPr lang="en-US" sz="4000">
                <a:solidFill>
                  <a:srgbClr val="242A64"/>
                </a:solidFill>
                <a:latin typeface="Titillium Web 1"/>
                <a:ea typeface="Titillium Web 1"/>
                <a:cs typeface="Titillium Web 1"/>
                <a:sym typeface="Titillium Web 1"/>
              </a:rPr>
              <a:t>Decree No. 158/2018, Coll., on the procedure for assessing the impact on the protection of personal data</a:t>
            </a:r>
          </a:p>
          <a:p>
            <a:pPr marL="863603" lvl="1" indent="-431801" algn="just">
              <a:lnSpc>
                <a:spcPts val="5600"/>
              </a:lnSpc>
              <a:buFont typeface="Arial"/>
              <a:buChar char="•"/>
            </a:pPr>
            <a:r>
              <a:rPr lang="en-US" sz="4000">
                <a:solidFill>
                  <a:srgbClr val="242A64"/>
                </a:solidFill>
                <a:latin typeface="Titillium Web 2"/>
                <a:ea typeface="Titillium Web 2"/>
                <a:cs typeface="Titillium Web 2"/>
                <a:sym typeface="Titillium Web 2"/>
              </a:rPr>
              <a:t>When required?</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Automated decision-making, including profiling</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Large-scale processing of sensitive data (e.g. health data, criminal records)</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Systematic surveillance of public spaces on a large scale </a:t>
            </a:r>
          </a:p>
          <a:p>
            <a:pPr marL="1727205" lvl="2" indent="-575735" algn="just">
              <a:lnSpc>
                <a:spcPts val="5600"/>
              </a:lnSpc>
              <a:buFont typeface="Arial"/>
              <a:buChar char="⚬"/>
            </a:pPr>
            <a:r>
              <a:rPr lang="en-US" sz="4000">
                <a:solidFill>
                  <a:srgbClr val="242A64"/>
                </a:solidFill>
                <a:latin typeface="Titillium Web 2"/>
                <a:ea typeface="Titillium Web 2"/>
                <a:cs typeface="Titillium Web 2"/>
                <a:sym typeface="Titillium Web 2"/>
              </a:rPr>
              <a:t>Prior Consultation - DPIA indicates that data processing means high risk for data subject (cameras in schools)</a:t>
            </a:r>
          </a:p>
          <a:p>
            <a:pPr algn="just">
              <a:lnSpc>
                <a:spcPts val="5600"/>
              </a:lnSpc>
            </a:pPr>
            <a:endParaRPr lang="en-US" sz="4000">
              <a:solidFill>
                <a:srgbClr val="242A64"/>
              </a:solidFill>
              <a:latin typeface="Titillium Web 2"/>
              <a:ea typeface="Titillium Web 2"/>
              <a:cs typeface="Titillium Web 2"/>
              <a:sym typeface="Titillium Web 2"/>
            </a:endParaRPr>
          </a:p>
        </p:txBody>
      </p:sp>
      <p:sp>
        <p:nvSpPr>
          <p:cNvPr id="5" name="TextBox 5"/>
          <p:cNvSpPr txBox="1"/>
          <p:nvPr/>
        </p:nvSpPr>
        <p:spPr>
          <a:xfrm>
            <a:off x="1028700" y="808696"/>
            <a:ext cx="17130683" cy="2263769"/>
          </a:xfrm>
          <a:prstGeom prst="rect">
            <a:avLst/>
          </a:prstGeom>
        </p:spPr>
        <p:txBody>
          <a:bodyPr lIns="0" tIns="0" rIns="0" bIns="0" rtlCol="0" anchor="t">
            <a:spAutoFit/>
          </a:bodyPr>
          <a:lstStyle/>
          <a:p>
            <a:pPr algn="l">
              <a:lnSpc>
                <a:spcPts val="9100"/>
              </a:lnSpc>
            </a:pPr>
            <a:r>
              <a:rPr lang="en-US" sz="6500">
                <a:solidFill>
                  <a:srgbClr val="EF4A85"/>
                </a:solidFill>
                <a:latin typeface="Titillium Web 1"/>
                <a:ea typeface="Titillium Web 1"/>
                <a:cs typeface="Titillium Web 1"/>
                <a:sym typeface="Titillium Web 1"/>
              </a:rPr>
              <a:t>DPIAs</a:t>
            </a:r>
            <a:r>
              <a:rPr lang="en-US" sz="6500">
                <a:solidFill>
                  <a:srgbClr val="242A64"/>
                </a:solidFill>
                <a:latin typeface="Titillium Web 1"/>
                <a:ea typeface="Titillium Web 1"/>
                <a:cs typeface="Titillium Web 1"/>
                <a:sym typeface="Titillium Web 1"/>
              </a:rPr>
              <a:t> (Art. 35 GDPR) and </a:t>
            </a:r>
            <a:r>
              <a:rPr lang="en-US" sz="6500">
                <a:solidFill>
                  <a:srgbClr val="EF4A85"/>
                </a:solidFill>
                <a:latin typeface="Titillium Web 1"/>
                <a:ea typeface="Titillium Web 1"/>
                <a:cs typeface="Titillium Web 1"/>
                <a:sym typeface="Titillium Web 1"/>
              </a:rPr>
              <a:t>prior consultations</a:t>
            </a:r>
            <a:r>
              <a:rPr lang="en-US" sz="6500">
                <a:solidFill>
                  <a:srgbClr val="242A64"/>
                </a:solidFill>
                <a:latin typeface="Titillium Web 1"/>
                <a:ea typeface="Titillium Web 1"/>
                <a:cs typeface="Titillium Web 1"/>
                <a:sym typeface="Titillium Web 1"/>
              </a:rPr>
              <a:t> (Art. 36 GDPR)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4074" y="520879"/>
            <a:ext cx="16595226" cy="9245241"/>
          </a:xfrm>
          <a:prstGeom prst="rect">
            <a:avLst/>
          </a:prstGeom>
          <a:solidFill>
            <a:srgbClr val="FFFFFF"/>
          </a:solidFill>
        </p:spPr>
        <p:txBody>
          <a:bodyPr/>
          <a:lstStyle/>
          <a:p>
            <a:endParaRPr lang="en-US"/>
          </a:p>
        </p:txBody>
      </p:sp>
      <p:sp>
        <p:nvSpPr>
          <p:cNvPr id="3" name="Freeform 3"/>
          <p:cNvSpPr/>
          <p:nvPr/>
        </p:nvSpPr>
        <p:spPr>
          <a:xfrm>
            <a:off x="13265277" y="8627893"/>
            <a:ext cx="3527535" cy="930182"/>
          </a:xfrm>
          <a:custGeom>
            <a:avLst/>
            <a:gdLst/>
            <a:ahLst/>
            <a:cxnLst/>
            <a:rect l="l" t="t" r="r" b="b"/>
            <a:pathLst>
              <a:path w="3527535" h="930182">
                <a:moveTo>
                  <a:pt x="0" y="0"/>
                </a:moveTo>
                <a:lnTo>
                  <a:pt x="3527535" y="0"/>
                </a:lnTo>
                <a:lnTo>
                  <a:pt x="3527535" y="930182"/>
                </a:lnTo>
                <a:lnTo>
                  <a:pt x="0" y="930182"/>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2218947"/>
            <a:ext cx="15475402" cy="5613400"/>
          </a:xfrm>
          <a:prstGeom prst="rect">
            <a:avLst/>
          </a:prstGeom>
        </p:spPr>
        <p:txBody>
          <a:bodyPr lIns="0" tIns="0" rIns="0" bIns="0" rtlCol="0" anchor="t">
            <a:spAutoFit/>
          </a:bodyPr>
          <a:lstStyle/>
          <a:p>
            <a:pPr algn="just">
              <a:lnSpc>
                <a:spcPts val="5600"/>
              </a:lnSpc>
            </a:pPr>
            <a:r>
              <a:rPr lang="en-US" sz="4000">
                <a:solidFill>
                  <a:srgbClr val="242A64"/>
                </a:solidFill>
                <a:latin typeface="Titillium Web 2"/>
                <a:ea typeface="Titillium Web 2"/>
                <a:cs typeface="Titillium Web 2"/>
                <a:sym typeface="Titillium Web 2"/>
              </a:rPr>
              <a:t>What We Need Going Forward</a:t>
            </a:r>
          </a:p>
          <a:p>
            <a:pPr algn="just">
              <a:lnSpc>
                <a:spcPts val="5600"/>
              </a:lnSpc>
            </a:pPr>
            <a:endParaRPr lang="en-US" sz="4000">
              <a:solidFill>
                <a:srgbClr val="242A64"/>
              </a:solidFill>
              <a:latin typeface="Titillium Web 2"/>
              <a:ea typeface="Titillium Web 2"/>
              <a:cs typeface="Titillium Web 2"/>
              <a:sym typeface="Titillium Web 2"/>
            </a:endParaRPr>
          </a:p>
          <a:p>
            <a:pPr marL="863603" lvl="1" indent="-431801" algn="just">
              <a:lnSpc>
                <a:spcPts val="5600"/>
              </a:lnSpc>
              <a:buFont typeface="Arial"/>
              <a:buChar char="•"/>
            </a:pPr>
            <a:r>
              <a:rPr lang="en-US" sz="4000">
                <a:solidFill>
                  <a:srgbClr val="EF4A85"/>
                </a:solidFill>
                <a:latin typeface="Titillium Web 2"/>
                <a:ea typeface="Titillium Web 2"/>
                <a:cs typeface="Titillium Web 2"/>
                <a:sym typeface="Titillium Web 2"/>
              </a:rPr>
              <a:t>Simplify</a:t>
            </a:r>
            <a:r>
              <a:rPr lang="en-US" sz="4000">
                <a:solidFill>
                  <a:srgbClr val="242A64"/>
                </a:solidFill>
                <a:latin typeface="Titillium Web 2"/>
                <a:ea typeface="Titillium Web 2"/>
                <a:cs typeface="Titillium Web 2"/>
                <a:sym typeface="Titillium Web 2"/>
              </a:rPr>
              <a:t> compliance for small controllers (e.g. schools, NGOs)</a:t>
            </a:r>
          </a:p>
          <a:p>
            <a:pPr marL="863603" lvl="1" indent="-431801" algn="just">
              <a:lnSpc>
                <a:spcPts val="5600"/>
              </a:lnSpc>
              <a:buFont typeface="Arial"/>
              <a:buChar char="•"/>
            </a:pPr>
            <a:r>
              <a:rPr lang="en-US" sz="4000">
                <a:solidFill>
                  <a:srgbClr val="EF4A85"/>
                </a:solidFill>
                <a:latin typeface="Titillium Web 2"/>
                <a:ea typeface="Titillium Web 2"/>
                <a:cs typeface="Titillium Web 2"/>
                <a:sym typeface="Titillium Web 2"/>
              </a:rPr>
              <a:t>Strengthen</a:t>
            </a:r>
            <a:r>
              <a:rPr lang="en-US" sz="4000">
                <a:solidFill>
                  <a:srgbClr val="242A64"/>
                </a:solidFill>
                <a:latin typeface="Titillium Web 2"/>
                <a:ea typeface="Titillium Web 2"/>
                <a:cs typeface="Titillium Web 2"/>
                <a:sym typeface="Titillium Web 2"/>
              </a:rPr>
              <a:t> DPA capacity (especially IT know-how)</a:t>
            </a:r>
          </a:p>
          <a:p>
            <a:pPr marL="863603" lvl="1" indent="-431801" algn="just">
              <a:lnSpc>
                <a:spcPts val="5600"/>
              </a:lnSpc>
              <a:buFont typeface="Arial"/>
              <a:buChar char="•"/>
            </a:pPr>
            <a:r>
              <a:rPr lang="en-US" sz="4000">
                <a:solidFill>
                  <a:srgbClr val="EF4A85"/>
                </a:solidFill>
                <a:latin typeface="Titillium Web 2"/>
                <a:ea typeface="Titillium Web 2"/>
                <a:cs typeface="Titillium Web 2"/>
                <a:sym typeface="Titillium Web 2"/>
              </a:rPr>
              <a:t>Promote</a:t>
            </a:r>
            <a:r>
              <a:rPr lang="en-US" sz="4000">
                <a:solidFill>
                  <a:srgbClr val="242A64"/>
                </a:solidFill>
                <a:latin typeface="Titillium Web 2"/>
                <a:ea typeface="Titillium Web 2"/>
                <a:cs typeface="Titillium Web 2"/>
                <a:sym typeface="Titillium Web 2"/>
              </a:rPr>
              <a:t> certification and sectoral codes</a:t>
            </a:r>
          </a:p>
          <a:p>
            <a:pPr marL="863603" lvl="1" indent="-431801" algn="just">
              <a:lnSpc>
                <a:spcPts val="5600"/>
              </a:lnSpc>
              <a:buFont typeface="Arial"/>
              <a:buChar char="•"/>
            </a:pPr>
            <a:r>
              <a:rPr lang="en-US" sz="4000">
                <a:solidFill>
                  <a:srgbClr val="EF4A85"/>
                </a:solidFill>
                <a:latin typeface="Titillium Web 2"/>
                <a:ea typeface="Titillium Web 2"/>
                <a:cs typeface="Titillium Web 2"/>
                <a:sym typeface="Titillium Web 2"/>
              </a:rPr>
              <a:t>Empower</a:t>
            </a:r>
            <a:r>
              <a:rPr lang="en-US" sz="4000">
                <a:solidFill>
                  <a:srgbClr val="242A64"/>
                </a:solidFill>
                <a:latin typeface="Titillium Web 2"/>
                <a:ea typeface="Titillium Web 2"/>
                <a:cs typeface="Titillium Web 2"/>
                <a:sym typeface="Titillium Web 2"/>
              </a:rPr>
              <a:t> non-state actors with funding + legal access</a:t>
            </a:r>
          </a:p>
          <a:p>
            <a:pPr marL="863603" lvl="1" indent="-431801" algn="just">
              <a:lnSpc>
                <a:spcPts val="5600"/>
              </a:lnSpc>
              <a:buFont typeface="Arial"/>
              <a:buChar char="•"/>
            </a:pPr>
            <a:r>
              <a:rPr lang="en-US" sz="4000">
                <a:solidFill>
                  <a:srgbClr val="EF4A85"/>
                </a:solidFill>
                <a:latin typeface="Titillium Web 2"/>
                <a:ea typeface="Titillium Web 2"/>
                <a:cs typeface="Titillium Web 2"/>
                <a:sym typeface="Titillium Web 2"/>
              </a:rPr>
              <a:t>Prioritise</a:t>
            </a:r>
            <a:r>
              <a:rPr lang="en-US" sz="4000">
                <a:solidFill>
                  <a:srgbClr val="242A64"/>
                </a:solidFill>
                <a:latin typeface="Titillium Web 2"/>
                <a:ea typeface="Titillium Web 2"/>
                <a:cs typeface="Titillium Web 2"/>
                <a:sym typeface="Titillium Web 2"/>
              </a:rPr>
              <a:t> real protection over checklists</a:t>
            </a:r>
          </a:p>
          <a:p>
            <a:pPr algn="just">
              <a:lnSpc>
                <a:spcPts val="5600"/>
              </a:lnSpc>
            </a:pPr>
            <a:endParaRPr lang="en-US" sz="4000">
              <a:solidFill>
                <a:srgbClr val="242A64"/>
              </a:solidFill>
              <a:latin typeface="Titillium Web 2"/>
              <a:ea typeface="Titillium Web 2"/>
              <a:cs typeface="Titillium Web 2"/>
              <a:sym typeface="Titillium Web 2"/>
            </a:endParaRPr>
          </a:p>
        </p:txBody>
      </p:sp>
      <p:sp>
        <p:nvSpPr>
          <p:cNvPr id="5" name="TextBox 5"/>
          <p:cNvSpPr txBox="1"/>
          <p:nvPr/>
        </p:nvSpPr>
        <p:spPr>
          <a:xfrm>
            <a:off x="1028700" y="780121"/>
            <a:ext cx="17130683" cy="1295394"/>
          </a:xfrm>
          <a:prstGeom prst="rect">
            <a:avLst/>
          </a:prstGeom>
        </p:spPr>
        <p:txBody>
          <a:bodyPr lIns="0" tIns="0" rIns="0" bIns="0" rtlCol="0" anchor="t">
            <a:spAutoFit/>
          </a:bodyPr>
          <a:lstStyle/>
          <a:p>
            <a:pPr algn="l">
              <a:lnSpc>
                <a:spcPts val="10500"/>
              </a:lnSpc>
            </a:pPr>
            <a:r>
              <a:rPr lang="en-US" sz="7500">
                <a:solidFill>
                  <a:srgbClr val="242A64"/>
                </a:solidFill>
                <a:latin typeface="Titillium Web 1"/>
                <a:ea typeface="Titillium Web 1"/>
                <a:cs typeface="Titillium Web 1"/>
                <a:sym typeface="Titillium Web 1"/>
              </a:rPr>
              <a:t>Recommendations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57" y="8911013"/>
            <a:ext cx="3952145" cy="1042148"/>
          </a:xfrm>
          <a:custGeom>
            <a:avLst/>
            <a:gdLst/>
            <a:ahLst/>
            <a:cxnLst/>
            <a:rect l="l" t="t" r="r" b="b"/>
            <a:pathLst>
              <a:path w="3952145" h="1042148">
                <a:moveTo>
                  <a:pt x="0" y="0"/>
                </a:moveTo>
                <a:lnTo>
                  <a:pt x="3952146" y="0"/>
                </a:lnTo>
                <a:lnTo>
                  <a:pt x="3952146" y="1042147"/>
                </a:lnTo>
                <a:lnTo>
                  <a:pt x="0" y="1042147"/>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415156" y="2327779"/>
            <a:ext cx="17457688" cy="5507617"/>
          </a:xfrm>
          <a:prstGeom prst="rect">
            <a:avLst/>
          </a:prstGeom>
        </p:spPr>
        <p:txBody>
          <a:bodyPr lIns="0" tIns="0" rIns="0" bIns="0" rtlCol="0" anchor="t">
            <a:spAutoFit/>
          </a:bodyPr>
          <a:lstStyle/>
          <a:p>
            <a:pPr algn="ctr">
              <a:lnSpc>
                <a:spcPts val="8805"/>
              </a:lnSpc>
            </a:pPr>
            <a:endParaRPr/>
          </a:p>
          <a:p>
            <a:pPr algn="ctr">
              <a:lnSpc>
                <a:spcPts val="6580"/>
              </a:lnSpc>
            </a:pPr>
            <a:r>
              <a:rPr lang="en-US" sz="4700" spc="94">
                <a:solidFill>
                  <a:srgbClr val="242A64"/>
                </a:solidFill>
                <a:latin typeface="Titillium Web 1"/>
                <a:ea typeface="Titillium Web 1"/>
                <a:cs typeface="Titillium Web 1"/>
                <a:sym typeface="Titillium Web 1"/>
              </a:rPr>
              <a:t>NATIONAL CONVENTION FOR EUROPEAN INTEGRATION</a:t>
            </a:r>
          </a:p>
          <a:p>
            <a:pPr algn="ctr">
              <a:lnSpc>
                <a:spcPts val="6580"/>
              </a:lnSpc>
            </a:pPr>
            <a:r>
              <a:rPr lang="en-US" sz="4700" spc="94">
                <a:solidFill>
                  <a:srgbClr val="242A64"/>
                </a:solidFill>
                <a:latin typeface="Titillium Web 1"/>
                <a:ea typeface="Titillium Web 1"/>
                <a:cs typeface="Titillium Web 1"/>
                <a:sym typeface="Titillium Web 1"/>
              </a:rPr>
              <a:t>Working Group for Chapter 23: Judiciary and Fundamental Rights</a:t>
            </a:r>
          </a:p>
          <a:p>
            <a:pPr algn="ctr">
              <a:lnSpc>
                <a:spcPts val="6580"/>
              </a:lnSpc>
            </a:pPr>
            <a:endParaRPr lang="en-US" sz="4700" spc="94">
              <a:solidFill>
                <a:srgbClr val="242A64"/>
              </a:solidFill>
              <a:latin typeface="Titillium Web 1"/>
              <a:ea typeface="Titillium Web 1"/>
              <a:cs typeface="Titillium Web 1"/>
              <a:sym typeface="Titillium Web 1"/>
            </a:endParaRPr>
          </a:p>
          <a:p>
            <a:pPr algn="ctr">
              <a:lnSpc>
                <a:spcPts val="6580"/>
              </a:lnSpc>
            </a:pPr>
            <a:r>
              <a:rPr lang="en-US" sz="4700" spc="94">
                <a:solidFill>
                  <a:srgbClr val="242A64"/>
                </a:solidFill>
                <a:latin typeface="Titillium Web 1"/>
                <a:ea typeface="Titillium Web 1"/>
                <a:cs typeface="Titillium Web 1"/>
                <a:sym typeface="Titillium Web 1"/>
              </a:rPr>
              <a:t> Xheko Imperial Hotel | 15.07.2025 | 10:00 - 13:00</a:t>
            </a:r>
          </a:p>
          <a:p>
            <a:pPr algn="ctr">
              <a:lnSpc>
                <a:spcPts val="8805"/>
              </a:lnSpc>
              <a:spcBef>
                <a:spcPct val="0"/>
              </a:spcBef>
            </a:pPr>
            <a:endParaRPr lang="en-US" sz="4700" spc="94">
              <a:solidFill>
                <a:srgbClr val="242A64"/>
              </a:solidFill>
              <a:latin typeface="Titillium Web 1"/>
              <a:ea typeface="Titillium Web 1"/>
              <a:cs typeface="Titillium Web 1"/>
              <a:sym typeface="Titillium Web 1"/>
            </a:endParaRPr>
          </a:p>
        </p:txBody>
      </p:sp>
      <p:sp>
        <p:nvSpPr>
          <p:cNvPr id="4" name="Freeform 4"/>
          <p:cNvSpPr/>
          <p:nvPr/>
        </p:nvSpPr>
        <p:spPr>
          <a:xfrm>
            <a:off x="15624066" y="7665458"/>
            <a:ext cx="2663934" cy="2742789"/>
          </a:xfrm>
          <a:custGeom>
            <a:avLst/>
            <a:gdLst/>
            <a:ahLst/>
            <a:cxnLst/>
            <a:rect l="l" t="t" r="r" b="b"/>
            <a:pathLst>
              <a:path w="2663934" h="2742789">
                <a:moveTo>
                  <a:pt x="0" y="0"/>
                </a:moveTo>
                <a:lnTo>
                  <a:pt x="2663934" y="0"/>
                </a:lnTo>
                <a:lnTo>
                  <a:pt x="2663934" y="2742790"/>
                </a:lnTo>
                <a:lnTo>
                  <a:pt x="0" y="2742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746" y="-2108973"/>
            <a:ext cx="15599087" cy="8209020"/>
          </a:xfrm>
          <a:custGeom>
            <a:avLst/>
            <a:gdLst/>
            <a:ahLst/>
            <a:cxnLst/>
            <a:rect l="l" t="t" r="r" b="b"/>
            <a:pathLst>
              <a:path w="15599087" h="8209020">
                <a:moveTo>
                  <a:pt x="0" y="0"/>
                </a:moveTo>
                <a:lnTo>
                  <a:pt x="15599088" y="0"/>
                </a:lnTo>
                <a:lnTo>
                  <a:pt x="15599088" y="8209020"/>
                </a:lnTo>
                <a:lnTo>
                  <a:pt x="0" y="820902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499375" y="962025"/>
            <a:ext cx="16706539" cy="11706225"/>
          </a:xfrm>
          <a:prstGeom prst="rect">
            <a:avLst/>
          </a:prstGeom>
        </p:spPr>
        <p:txBody>
          <a:bodyPr lIns="0" tIns="0" rIns="0" bIns="0" rtlCol="0" anchor="t">
            <a:spAutoFit/>
          </a:bodyPr>
          <a:lstStyle/>
          <a:p>
            <a:pPr algn="l">
              <a:lnSpc>
                <a:spcPts val="4200"/>
              </a:lnSpc>
            </a:pPr>
            <a:endParaRPr/>
          </a:p>
          <a:p>
            <a:pPr algn="l">
              <a:lnSpc>
                <a:spcPts val="8539"/>
              </a:lnSpc>
            </a:pPr>
            <a:endParaRPr/>
          </a:p>
          <a:p>
            <a:pPr algn="l">
              <a:lnSpc>
                <a:spcPts val="8539"/>
              </a:lnSpc>
            </a:pPr>
            <a:endParaRPr/>
          </a:p>
          <a:p>
            <a:pPr algn="just">
              <a:lnSpc>
                <a:spcPts val="8399"/>
              </a:lnSpc>
            </a:pPr>
            <a:r>
              <a:rPr lang="en-US" sz="5999">
                <a:solidFill>
                  <a:srgbClr val="242A64"/>
                </a:solidFill>
                <a:latin typeface="Titillium Web 2"/>
                <a:ea typeface="Titillium Web 2"/>
                <a:cs typeface="Titillium Web 2"/>
                <a:sym typeface="Titillium Web 2"/>
              </a:rPr>
              <a:t>Thank You &amp; Q&amp;A :)</a:t>
            </a:r>
          </a:p>
          <a:p>
            <a:pPr algn="just">
              <a:lnSpc>
                <a:spcPts val="8399"/>
              </a:lnSpc>
            </a:pPr>
            <a:endParaRPr lang="en-US" sz="5999">
              <a:solidFill>
                <a:srgbClr val="242A64"/>
              </a:solidFill>
              <a:latin typeface="Titillium Web 2"/>
              <a:ea typeface="Titillium Web 2"/>
              <a:cs typeface="Titillium Web 2"/>
              <a:sym typeface="Titillium Web 2"/>
            </a:endParaRPr>
          </a:p>
          <a:p>
            <a:pPr algn="just">
              <a:lnSpc>
                <a:spcPts val="8399"/>
              </a:lnSpc>
            </a:pPr>
            <a:r>
              <a:rPr lang="en-US" sz="5999">
                <a:solidFill>
                  <a:srgbClr val="242A64"/>
                </a:solidFill>
                <a:latin typeface="Titillium Web 1"/>
                <a:ea typeface="Titillium Web 1"/>
                <a:cs typeface="Titillium Web 1"/>
                <a:sym typeface="Titillium Web 1"/>
              </a:rPr>
              <a:t>Let’s Keep the Conversation Going</a:t>
            </a:r>
          </a:p>
          <a:p>
            <a:pPr algn="just">
              <a:lnSpc>
                <a:spcPts val="8399"/>
              </a:lnSpc>
            </a:pPr>
            <a:r>
              <a:rPr lang="en-US" sz="5999">
                <a:solidFill>
                  <a:srgbClr val="242A64"/>
                </a:solidFill>
                <a:latin typeface="Titillium Web 2"/>
                <a:ea typeface="Titillium Web 2"/>
                <a:cs typeface="Titillium Web 2"/>
                <a:sym typeface="Titillium Web 2"/>
              </a:rPr>
              <a:t>motuzova@akmotuzova.sk</a:t>
            </a:r>
          </a:p>
          <a:p>
            <a:pPr algn="just">
              <a:lnSpc>
                <a:spcPts val="8399"/>
              </a:lnSpc>
            </a:pPr>
            <a:r>
              <a:rPr lang="en-US" sz="5999">
                <a:solidFill>
                  <a:srgbClr val="242A64"/>
                </a:solidFill>
                <a:latin typeface="Titillium Web 2"/>
                <a:ea typeface="Titillium Web 2"/>
                <a:cs typeface="Titillium Web 2"/>
                <a:sym typeface="Titillium Web 2"/>
              </a:rPr>
              <a:t>+421 902 203 238</a:t>
            </a:r>
          </a:p>
          <a:p>
            <a:pPr algn="just">
              <a:lnSpc>
                <a:spcPts val="8539"/>
              </a:lnSpc>
            </a:pPr>
            <a:endParaRPr lang="en-US" sz="5999">
              <a:solidFill>
                <a:srgbClr val="242A64"/>
              </a:solidFill>
              <a:latin typeface="Titillium Web 2"/>
              <a:ea typeface="Titillium Web 2"/>
              <a:cs typeface="Titillium Web 2"/>
              <a:sym typeface="Titillium Web 2"/>
            </a:endParaRPr>
          </a:p>
          <a:p>
            <a:pPr algn="just">
              <a:lnSpc>
                <a:spcPts val="4200"/>
              </a:lnSpc>
            </a:pPr>
            <a:endParaRPr lang="en-US" sz="5999">
              <a:solidFill>
                <a:srgbClr val="242A64"/>
              </a:solidFill>
              <a:latin typeface="Titillium Web 2"/>
              <a:ea typeface="Titillium Web 2"/>
              <a:cs typeface="Titillium Web 2"/>
              <a:sym typeface="Titillium Web 2"/>
            </a:endParaRPr>
          </a:p>
          <a:p>
            <a:pPr algn="just">
              <a:lnSpc>
                <a:spcPts val="4200"/>
              </a:lnSpc>
            </a:pPr>
            <a:endParaRPr lang="en-US" sz="5999">
              <a:solidFill>
                <a:srgbClr val="242A64"/>
              </a:solidFill>
              <a:latin typeface="Titillium Web 2"/>
              <a:ea typeface="Titillium Web 2"/>
              <a:cs typeface="Titillium Web 2"/>
              <a:sym typeface="Titillium Web 2"/>
            </a:endParaRPr>
          </a:p>
          <a:p>
            <a:pPr algn="l">
              <a:lnSpc>
                <a:spcPts val="4200"/>
              </a:lnSpc>
            </a:pPr>
            <a:endParaRPr lang="en-US" sz="5999">
              <a:solidFill>
                <a:srgbClr val="242A64"/>
              </a:solidFill>
              <a:latin typeface="Titillium Web 2"/>
              <a:ea typeface="Titillium Web 2"/>
              <a:cs typeface="Titillium Web 2"/>
              <a:sym typeface="Titillium Web 2"/>
            </a:endParaRPr>
          </a:p>
          <a:p>
            <a:pPr algn="just">
              <a:lnSpc>
                <a:spcPts val="4200"/>
              </a:lnSpc>
            </a:pPr>
            <a:endParaRPr lang="en-US" sz="5999">
              <a:solidFill>
                <a:srgbClr val="242A64"/>
              </a:solidFill>
              <a:latin typeface="Titillium Web 2"/>
              <a:ea typeface="Titillium Web 2"/>
              <a:cs typeface="Titillium Web 2"/>
              <a:sym typeface="Titillium Web 2"/>
            </a:endParaRPr>
          </a:p>
          <a:p>
            <a:pPr algn="just">
              <a:lnSpc>
                <a:spcPts val="4200"/>
              </a:lnSpc>
            </a:pPr>
            <a:endParaRPr lang="en-US" sz="5999">
              <a:solidFill>
                <a:srgbClr val="242A64"/>
              </a:solidFill>
              <a:latin typeface="Titillium Web 2"/>
              <a:ea typeface="Titillium Web 2"/>
              <a:cs typeface="Titillium Web 2"/>
              <a:sym typeface="Titillium Web 2"/>
            </a:endParaRPr>
          </a:p>
        </p:txBody>
      </p:sp>
      <p:sp>
        <p:nvSpPr>
          <p:cNvPr id="4" name="Freeform 4"/>
          <p:cNvSpPr/>
          <p:nvPr/>
        </p:nvSpPr>
        <p:spPr>
          <a:xfrm>
            <a:off x="0" y="3839339"/>
            <a:ext cx="1402089" cy="6716592"/>
          </a:xfrm>
          <a:custGeom>
            <a:avLst/>
            <a:gdLst/>
            <a:ahLst/>
            <a:cxnLst/>
            <a:rect l="l" t="t" r="r" b="b"/>
            <a:pathLst>
              <a:path w="1402089" h="6716592">
                <a:moveTo>
                  <a:pt x="0" y="0"/>
                </a:moveTo>
                <a:lnTo>
                  <a:pt x="1402089" y="0"/>
                </a:lnTo>
                <a:lnTo>
                  <a:pt x="1402089" y="6716591"/>
                </a:lnTo>
                <a:lnTo>
                  <a:pt x="0" y="67165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7556" y="2159329"/>
            <a:ext cx="14486298" cy="6381753"/>
          </a:xfrm>
          <a:prstGeom prst="rect">
            <a:avLst/>
          </a:prstGeom>
        </p:spPr>
        <p:txBody>
          <a:bodyPr lIns="0" tIns="0" rIns="0" bIns="0" rtlCol="0" anchor="t">
            <a:spAutoFit/>
          </a:bodyPr>
          <a:lstStyle/>
          <a:p>
            <a:pPr marL="1079491" lvl="1" indent="-539745" algn="just">
              <a:lnSpc>
                <a:spcPts val="8549"/>
              </a:lnSpc>
              <a:buFont typeface="Arial"/>
              <a:buChar char="•"/>
            </a:pPr>
            <a:r>
              <a:rPr lang="en-US" sz="4999">
                <a:solidFill>
                  <a:srgbClr val="242A64"/>
                </a:solidFill>
                <a:latin typeface="Titillium Web 1"/>
                <a:ea typeface="Titillium Web 1"/>
                <a:cs typeface="Titillium Web 1"/>
                <a:sym typeface="Titillium Web 1"/>
              </a:rPr>
              <a:t>Implementation challenges and common </a:t>
            </a:r>
            <a:r>
              <a:rPr lang="en-US" sz="4999">
                <a:solidFill>
                  <a:srgbClr val="EF4A85"/>
                </a:solidFill>
                <a:latin typeface="Titillium Web 1"/>
                <a:ea typeface="Titillium Web 1"/>
                <a:cs typeface="Titillium Web 1"/>
                <a:sym typeface="Titillium Web 1"/>
              </a:rPr>
              <a:t>practical gaps</a:t>
            </a:r>
          </a:p>
          <a:p>
            <a:pPr marL="1079491" lvl="1" indent="-539745" algn="just">
              <a:lnSpc>
                <a:spcPts val="8549"/>
              </a:lnSpc>
              <a:buFont typeface="Arial"/>
              <a:buChar char="•"/>
            </a:pPr>
            <a:r>
              <a:rPr lang="en-US" sz="4999">
                <a:solidFill>
                  <a:srgbClr val="242A64"/>
                </a:solidFill>
                <a:latin typeface="Titillium Web 1"/>
                <a:ea typeface="Titillium Web 1"/>
                <a:cs typeface="Titillium Web 1"/>
                <a:sym typeface="Titillium Web 1"/>
              </a:rPr>
              <a:t>The essential role of</a:t>
            </a:r>
            <a:r>
              <a:rPr lang="en-US" sz="4999">
                <a:solidFill>
                  <a:srgbClr val="EF4A85"/>
                </a:solidFill>
                <a:latin typeface="Titillium Web 1"/>
                <a:ea typeface="Titillium Web 1"/>
                <a:cs typeface="Titillium Web 1"/>
                <a:sym typeface="Titillium Web 1"/>
              </a:rPr>
              <a:t> non-state actors</a:t>
            </a:r>
          </a:p>
          <a:p>
            <a:pPr marL="1079491" lvl="1" indent="-539745" algn="just">
              <a:lnSpc>
                <a:spcPts val="8549"/>
              </a:lnSpc>
              <a:buFont typeface="Arial"/>
              <a:buChar char="•"/>
            </a:pPr>
            <a:r>
              <a:rPr lang="en-US" sz="4999">
                <a:solidFill>
                  <a:srgbClr val="EF4A85"/>
                </a:solidFill>
                <a:latin typeface="Titillium Web 1"/>
                <a:ea typeface="Titillium Web 1"/>
                <a:cs typeface="Titillium Web 1"/>
                <a:sym typeface="Titillium Web 1"/>
              </a:rPr>
              <a:t>Real-world examples</a:t>
            </a:r>
            <a:r>
              <a:rPr lang="en-US" sz="4999">
                <a:solidFill>
                  <a:srgbClr val="242A64"/>
                </a:solidFill>
                <a:latin typeface="Titillium Web 1"/>
                <a:ea typeface="Titillium Web 1"/>
                <a:cs typeface="Titillium Web 1"/>
                <a:sym typeface="Titillium Web 1"/>
              </a:rPr>
              <a:t> from different sectors</a:t>
            </a:r>
          </a:p>
          <a:p>
            <a:pPr marL="1079491" lvl="1" indent="-539745" algn="just">
              <a:lnSpc>
                <a:spcPts val="8549"/>
              </a:lnSpc>
              <a:buFont typeface="Arial"/>
              <a:buChar char="•"/>
            </a:pPr>
            <a:r>
              <a:rPr lang="en-US" sz="4999">
                <a:solidFill>
                  <a:srgbClr val="242A64"/>
                </a:solidFill>
                <a:latin typeface="Titillium Web 1"/>
                <a:ea typeface="Titillium Web 1"/>
                <a:cs typeface="Titillium Web 1"/>
                <a:sym typeface="Titillium Web 1"/>
              </a:rPr>
              <a:t>Recommendations and questions</a:t>
            </a:r>
          </a:p>
          <a:p>
            <a:pPr algn="just">
              <a:lnSpc>
                <a:spcPts val="8549"/>
              </a:lnSpc>
            </a:pPr>
            <a:endParaRPr lang="en-US" sz="4999">
              <a:solidFill>
                <a:srgbClr val="242A64"/>
              </a:solidFill>
              <a:latin typeface="Titillium Web 1"/>
              <a:ea typeface="Titillium Web 1"/>
              <a:cs typeface="Titillium Web 1"/>
              <a:sym typeface="Titillium Web 1"/>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3"/>
            <a:stretch>
              <a:fillRect/>
            </a:stretch>
          </a:blipFill>
        </p:spPr>
        <p:txBody>
          <a:bodyPr/>
          <a:lstStyle/>
          <a:p>
            <a:endParaRPr lang="en-US"/>
          </a:p>
        </p:txBody>
      </p:sp>
      <p:sp>
        <p:nvSpPr>
          <p:cNvPr id="4" name="Freeform 4"/>
          <p:cNvSpPr/>
          <p:nvPr/>
        </p:nvSpPr>
        <p:spPr>
          <a:xfrm rot="-1628122">
            <a:off x="1072396" y="7401606"/>
            <a:ext cx="2441539" cy="3293813"/>
          </a:xfrm>
          <a:custGeom>
            <a:avLst/>
            <a:gdLst/>
            <a:ahLst/>
            <a:cxnLst/>
            <a:rect l="l" t="t" r="r" b="b"/>
            <a:pathLst>
              <a:path w="2441539" h="3293813">
                <a:moveTo>
                  <a:pt x="0" y="0"/>
                </a:moveTo>
                <a:lnTo>
                  <a:pt x="2441539" y="0"/>
                </a:lnTo>
                <a:lnTo>
                  <a:pt x="2441539" y="3293813"/>
                </a:lnTo>
                <a:lnTo>
                  <a:pt x="0" y="3293813"/>
                </a:lnTo>
                <a:lnTo>
                  <a:pt x="0" y="0"/>
                </a:lnTo>
                <a:close/>
              </a:path>
            </a:pathLst>
          </a:custGeom>
          <a:blipFill>
            <a:blip r:embed="rId4"/>
            <a:stretch>
              <a:fillRect/>
            </a:stretch>
          </a:blipFill>
        </p:spPr>
        <p:txBody>
          <a:bodyPr/>
          <a:lstStyle/>
          <a:p>
            <a:endParaRPr lang="en-US"/>
          </a:p>
        </p:txBody>
      </p:sp>
      <p:sp>
        <p:nvSpPr>
          <p:cNvPr id="5" name="Freeform 5"/>
          <p:cNvSpPr/>
          <p:nvPr/>
        </p:nvSpPr>
        <p:spPr>
          <a:xfrm rot="-1622081">
            <a:off x="2297740" y="7398269"/>
            <a:ext cx="2973765" cy="2795339"/>
          </a:xfrm>
          <a:custGeom>
            <a:avLst/>
            <a:gdLst/>
            <a:ahLst/>
            <a:cxnLst/>
            <a:rect l="l" t="t" r="r" b="b"/>
            <a:pathLst>
              <a:path w="2973765" h="2795339">
                <a:moveTo>
                  <a:pt x="0" y="0"/>
                </a:moveTo>
                <a:lnTo>
                  <a:pt x="2973765" y="0"/>
                </a:lnTo>
                <a:lnTo>
                  <a:pt x="2973765" y="2795339"/>
                </a:lnTo>
                <a:lnTo>
                  <a:pt x="0" y="2795339"/>
                </a:lnTo>
                <a:lnTo>
                  <a:pt x="0" y="0"/>
                </a:lnTo>
                <a:close/>
              </a:path>
            </a:pathLst>
          </a:custGeom>
          <a:blipFill>
            <a:blip r:embed="rId5"/>
            <a:stretch>
              <a:fillRect/>
            </a:stretch>
          </a:blipFill>
        </p:spPr>
        <p:txBody>
          <a:bodyPr/>
          <a:lstStyle/>
          <a:p>
            <a:endParaRPr lang="en-US"/>
          </a:p>
        </p:txBody>
      </p:sp>
      <p:sp>
        <p:nvSpPr>
          <p:cNvPr id="6" name="Freeform 6"/>
          <p:cNvSpPr/>
          <p:nvPr/>
        </p:nvSpPr>
        <p:spPr>
          <a:xfrm rot="-1811842">
            <a:off x="4113359" y="7492217"/>
            <a:ext cx="3203345" cy="2778902"/>
          </a:xfrm>
          <a:custGeom>
            <a:avLst/>
            <a:gdLst/>
            <a:ahLst/>
            <a:cxnLst/>
            <a:rect l="l" t="t" r="r" b="b"/>
            <a:pathLst>
              <a:path w="3203345" h="2778902">
                <a:moveTo>
                  <a:pt x="0" y="0"/>
                </a:moveTo>
                <a:lnTo>
                  <a:pt x="3203345" y="0"/>
                </a:lnTo>
                <a:lnTo>
                  <a:pt x="3203345" y="2778902"/>
                </a:lnTo>
                <a:lnTo>
                  <a:pt x="0" y="2778902"/>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1408031" y="676683"/>
            <a:ext cx="16027293" cy="2955931"/>
          </a:xfrm>
          <a:prstGeom prst="rect">
            <a:avLst/>
          </a:prstGeom>
        </p:spPr>
        <p:txBody>
          <a:bodyPr lIns="0" tIns="0" rIns="0" bIns="0" rtlCol="0" anchor="t">
            <a:spAutoFit/>
          </a:bodyPr>
          <a:lstStyle/>
          <a:p>
            <a:pPr algn="l">
              <a:lnSpc>
                <a:spcPts val="11899"/>
              </a:lnSpc>
            </a:pPr>
            <a:r>
              <a:rPr lang="en-US" sz="8499">
                <a:solidFill>
                  <a:srgbClr val="242A64"/>
                </a:solidFill>
                <a:latin typeface="Titillium Web 1"/>
                <a:ea typeface="Titillium Web 1"/>
                <a:cs typeface="Titillium Web 1"/>
                <a:sym typeface="Titillium Web 1"/>
              </a:rPr>
              <a:t>Today’s Focus</a:t>
            </a:r>
          </a:p>
          <a:p>
            <a:pPr algn="l">
              <a:lnSpc>
                <a:spcPts val="11899"/>
              </a:lnSpc>
            </a:pPr>
            <a:endParaRPr lang="en-US" sz="8499">
              <a:solidFill>
                <a:srgbClr val="242A64"/>
              </a:solidFill>
              <a:latin typeface="Titillium Web 1"/>
              <a:ea typeface="Titillium Web 1"/>
              <a:cs typeface="Titillium Web 1"/>
              <a:sym typeface="Titillium Web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3931" y="933450"/>
            <a:ext cx="14486298" cy="12369801"/>
          </a:xfrm>
          <a:prstGeom prst="rect">
            <a:avLst/>
          </a:prstGeom>
        </p:spPr>
        <p:txBody>
          <a:bodyPr lIns="0" tIns="0" rIns="0" bIns="0" rtlCol="0" anchor="t">
            <a:spAutoFit/>
          </a:bodyPr>
          <a:lstStyle/>
          <a:p>
            <a:pPr algn="just">
              <a:lnSpc>
                <a:spcPts val="6999"/>
              </a:lnSpc>
            </a:pPr>
            <a:endParaRPr/>
          </a:p>
          <a:p>
            <a:pPr algn="just">
              <a:lnSpc>
                <a:spcPts val="6999"/>
              </a:lnSpc>
            </a:pPr>
            <a:endParaRPr/>
          </a:p>
          <a:p>
            <a:pPr marL="1079491" lvl="1" indent="-539745" algn="just">
              <a:lnSpc>
                <a:spcPts val="6999"/>
              </a:lnSpc>
              <a:buFont typeface="Arial"/>
              <a:buChar char="•"/>
            </a:pPr>
            <a:r>
              <a:rPr lang="en-US" sz="4999">
                <a:solidFill>
                  <a:srgbClr val="242A64"/>
                </a:solidFill>
                <a:latin typeface="Titillium Web 2"/>
                <a:ea typeface="Titillium Web 2"/>
                <a:cs typeface="Titillium Web 2"/>
                <a:sym typeface="Titillium Web 2"/>
              </a:rPr>
              <a:t>GDPR is directly applicable – often misunderstood by </a:t>
            </a:r>
            <a:r>
              <a:rPr lang="en-US" sz="4999" u="sng">
                <a:solidFill>
                  <a:srgbClr val="242A64"/>
                </a:solidFill>
                <a:latin typeface="Titillium Web 2"/>
                <a:ea typeface="Titillium Web 2"/>
                <a:cs typeface="Titillium Web 2"/>
                <a:sym typeface="Titillium Web 2"/>
              </a:rPr>
              <a:t>private</a:t>
            </a:r>
            <a:r>
              <a:rPr lang="en-US" sz="4999">
                <a:solidFill>
                  <a:srgbClr val="242A64"/>
                </a:solidFill>
                <a:latin typeface="Titillium Web 2"/>
                <a:ea typeface="Titillium Web 2"/>
                <a:cs typeface="Titillium Web 2"/>
                <a:sym typeface="Titillium Web 2"/>
              </a:rPr>
              <a:t> and </a:t>
            </a:r>
            <a:r>
              <a:rPr lang="en-US" sz="4999" u="sng">
                <a:solidFill>
                  <a:srgbClr val="242A64"/>
                </a:solidFill>
                <a:latin typeface="Titillium Web 2"/>
                <a:ea typeface="Titillium Web 2"/>
                <a:cs typeface="Titillium Web 2"/>
                <a:sym typeface="Titillium Web 2"/>
              </a:rPr>
              <a:t>public sector</a:t>
            </a:r>
            <a:r>
              <a:rPr lang="en-US" sz="4999">
                <a:solidFill>
                  <a:srgbClr val="242A64"/>
                </a:solidFill>
                <a:latin typeface="Titillium Web 2"/>
                <a:ea typeface="Titillium Web 2"/>
                <a:cs typeface="Titillium Web 2"/>
                <a:sym typeface="Titillium Web 2"/>
              </a:rPr>
              <a:t> resulting in:</a:t>
            </a:r>
          </a:p>
          <a:p>
            <a:pPr marL="2158982" lvl="2" indent="-719661" algn="just">
              <a:lnSpc>
                <a:spcPts val="6999"/>
              </a:lnSpc>
              <a:buFont typeface="Arial"/>
              <a:buChar char="⚬"/>
            </a:pPr>
            <a:r>
              <a:rPr lang="en-US" sz="4999">
                <a:solidFill>
                  <a:srgbClr val="242A64"/>
                </a:solidFill>
                <a:latin typeface="Titillium Web 2"/>
                <a:ea typeface="Titillium Web 2"/>
                <a:cs typeface="Titillium Web 2"/>
                <a:sym typeface="Titillium Web 2"/>
              </a:rPr>
              <a:t>inconsistent interpretation</a:t>
            </a:r>
          </a:p>
          <a:p>
            <a:pPr marL="2158982" lvl="2" indent="-719661" algn="just">
              <a:lnSpc>
                <a:spcPts val="6999"/>
              </a:lnSpc>
              <a:buFont typeface="Arial"/>
              <a:buChar char="⚬"/>
            </a:pPr>
            <a:r>
              <a:rPr lang="en-US" sz="4999">
                <a:solidFill>
                  <a:srgbClr val="242A64"/>
                </a:solidFill>
                <a:latin typeface="Titillium Web 1"/>
                <a:ea typeface="Titillium Web 1"/>
                <a:cs typeface="Titillium Web 1"/>
                <a:sym typeface="Titillium Web 1"/>
              </a:rPr>
              <a:t>insufficient compliance = more risk for legal subjects</a:t>
            </a:r>
          </a:p>
          <a:p>
            <a:pPr marL="2158982" lvl="2" indent="-719661" algn="just">
              <a:lnSpc>
                <a:spcPts val="6999"/>
              </a:lnSpc>
              <a:buFont typeface="Arial"/>
              <a:buChar char="⚬"/>
            </a:pPr>
            <a:r>
              <a:rPr lang="en-US" sz="4999">
                <a:solidFill>
                  <a:srgbClr val="242A64"/>
                </a:solidFill>
                <a:latin typeface="Titillium Web 2"/>
                <a:ea typeface="Titillium Web 2"/>
                <a:cs typeface="Titillium Web 2"/>
                <a:sym typeface="Titillium Web 2"/>
              </a:rPr>
              <a:t>referring to local law in documentation</a:t>
            </a:r>
          </a:p>
          <a:p>
            <a:pPr algn="just">
              <a:lnSpc>
                <a:spcPts val="6999"/>
              </a:lnSpc>
            </a:pPr>
            <a:r>
              <a:rPr lang="en-US" sz="4999">
                <a:solidFill>
                  <a:srgbClr val="242A64"/>
                </a:solidFill>
                <a:latin typeface="Titillium Web 2"/>
                <a:ea typeface="Titillium Web 2"/>
                <a:cs typeface="Titillium Web 2"/>
                <a:sym typeface="Titillium Web 2"/>
              </a:rPr>
              <a:t>= </a:t>
            </a:r>
            <a:r>
              <a:rPr lang="en-US" sz="4999" u="sng">
                <a:solidFill>
                  <a:srgbClr val="242A64"/>
                </a:solidFill>
                <a:latin typeface="Titillium Web 2"/>
                <a:ea typeface="Titillium Web 2"/>
                <a:cs typeface="Titillium Web 2"/>
                <a:sym typeface="Titillium Web 2"/>
              </a:rPr>
              <a:t>weakening of the protection</a:t>
            </a:r>
            <a:r>
              <a:rPr lang="en-US" sz="4999">
                <a:solidFill>
                  <a:srgbClr val="242A64"/>
                </a:solidFill>
                <a:latin typeface="Titillium Web 2"/>
                <a:ea typeface="Titillium Web 2"/>
                <a:cs typeface="Titillium Web 2"/>
                <a:sym typeface="Titillium Web 2"/>
              </a:rPr>
              <a:t> of personal data of natural persons  </a:t>
            </a:r>
          </a:p>
          <a:p>
            <a:pPr algn="just">
              <a:lnSpc>
                <a:spcPts val="6999"/>
              </a:lnSpc>
            </a:pPr>
            <a:endParaRPr lang="en-US" sz="4999">
              <a:solidFill>
                <a:srgbClr val="242A64"/>
              </a:solidFill>
              <a:latin typeface="Titillium Web 2"/>
              <a:ea typeface="Titillium Web 2"/>
              <a:cs typeface="Titillium Web 2"/>
              <a:sym typeface="Titillium Web 2"/>
            </a:endParaRPr>
          </a:p>
          <a:p>
            <a:pPr algn="just">
              <a:lnSpc>
                <a:spcPts val="6999"/>
              </a:lnSpc>
            </a:pPr>
            <a:r>
              <a:rPr lang="en-US" sz="4999">
                <a:solidFill>
                  <a:srgbClr val="242A64"/>
                </a:solidFill>
                <a:latin typeface="Titillium Web 2"/>
                <a:ea typeface="Titillium Web 2"/>
                <a:cs typeface="Titillium Web 2"/>
                <a:sym typeface="Titillium Web 2"/>
              </a:rPr>
              <a:t> </a:t>
            </a:r>
          </a:p>
          <a:p>
            <a:pPr algn="just">
              <a:lnSpc>
                <a:spcPts val="6999"/>
              </a:lnSpc>
            </a:pPr>
            <a:endParaRPr lang="en-US" sz="4999">
              <a:solidFill>
                <a:srgbClr val="242A64"/>
              </a:solidFill>
              <a:latin typeface="Titillium Web 2"/>
              <a:ea typeface="Titillium Web 2"/>
              <a:cs typeface="Titillium Web 2"/>
              <a:sym typeface="Titillium Web 2"/>
            </a:endParaRPr>
          </a:p>
          <a:p>
            <a:pPr algn="just">
              <a:lnSpc>
                <a:spcPts val="6999"/>
              </a:lnSpc>
            </a:pPr>
            <a:endParaRPr lang="en-US" sz="4999">
              <a:solidFill>
                <a:srgbClr val="242A64"/>
              </a:solidFill>
              <a:latin typeface="Titillium Web 2"/>
              <a:ea typeface="Titillium Web 2"/>
              <a:cs typeface="Titillium Web 2"/>
              <a:sym typeface="Titillium Web 2"/>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417556" y="676683"/>
            <a:ext cx="16027293" cy="1450981"/>
          </a:xfrm>
          <a:prstGeom prst="rect">
            <a:avLst/>
          </a:prstGeom>
        </p:spPr>
        <p:txBody>
          <a:bodyPr lIns="0" tIns="0" rIns="0" bIns="0" rtlCol="0" anchor="t">
            <a:spAutoFit/>
          </a:bodyPr>
          <a:lstStyle/>
          <a:p>
            <a:pPr algn="l">
              <a:lnSpc>
                <a:spcPts val="11899"/>
              </a:lnSpc>
            </a:pPr>
            <a:r>
              <a:rPr lang="en-US" sz="8499">
                <a:solidFill>
                  <a:srgbClr val="242A64"/>
                </a:solidFill>
                <a:latin typeface="Titillium Web 1"/>
                <a:ea typeface="Titillium Web 1"/>
                <a:cs typeface="Titillium Web 1"/>
                <a:sym typeface="Titillium Web 1"/>
              </a:rPr>
              <a:t>Direct Applicability of GDPR</a:t>
            </a:r>
          </a:p>
        </p:txBody>
      </p:sp>
      <p:sp>
        <p:nvSpPr>
          <p:cNvPr id="5" name="Freeform 5"/>
          <p:cNvSpPr/>
          <p:nvPr/>
        </p:nvSpPr>
        <p:spPr>
          <a:xfrm>
            <a:off x="16108692"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4772" y="743358"/>
            <a:ext cx="14486298" cy="13255626"/>
          </a:xfrm>
          <a:prstGeom prst="rect">
            <a:avLst/>
          </a:prstGeom>
        </p:spPr>
        <p:txBody>
          <a:bodyPr lIns="0" tIns="0" rIns="0" bIns="0" rtlCol="0" anchor="t">
            <a:spAutoFit/>
          </a:bodyPr>
          <a:lstStyle/>
          <a:p>
            <a:pPr algn="just">
              <a:lnSpc>
                <a:spcPts val="6999"/>
              </a:lnSpc>
            </a:pPr>
            <a:endParaRPr/>
          </a:p>
          <a:p>
            <a:pPr algn="just">
              <a:lnSpc>
                <a:spcPts val="6999"/>
              </a:lnSpc>
            </a:pPr>
            <a:endParaRPr/>
          </a:p>
          <a:p>
            <a:pPr marL="1079491" lvl="1" indent="-539745" algn="just">
              <a:lnSpc>
                <a:spcPts val="6999"/>
              </a:lnSpc>
              <a:buFont typeface="Arial"/>
              <a:buChar char="•"/>
            </a:pPr>
            <a:r>
              <a:rPr lang="en-US" sz="4999">
                <a:solidFill>
                  <a:srgbClr val="242A64"/>
                </a:solidFill>
                <a:latin typeface="Titillium Web 2"/>
                <a:ea typeface="Titillium Web 2"/>
                <a:cs typeface="Titillium Web 2"/>
                <a:sym typeface="Titillium Web 2"/>
              </a:rPr>
              <a:t>Some </a:t>
            </a:r>
            <a:r>
              <a:rPr lang="en-US" sz="4999" u="sng">
                <a:solidFill>
                  <a:srgbClr val="242A64"/>
                </a:solidFill>
                <a:latin typeface="Titillium Web 2"/>
                <a:ea typeface="Titillium Web 2"/>
                <a:cs typeface="Titillium Web 2"/>
                <a:sym typeface="Titillium Web 2"/>
              </a:rPr>
              <a:t>public authorities still rely on national law</a:t>
            </a:r>
          </a:p>
          <a:p>
            <a:pPr marL="2158982" lvl="2" indent="-719661" algn="just">
              <a:lnSpc>
                <a:spcPts val="6999"/>
              </a:lnSpc>
              <a:buFont typeface="Arial"/>
              <a:buChar char="⚬"/>
            </a:pPr>
            <a:r>
              <a:rPr lang="en-US" sz="4999">
                <a:solidFill>
                  <a:srgbClr val="242A64"/>
                </a:solidFill>
                <a:latin typeface="Titillium Web 2"/>
                <a:ea typeface="Titillium Web 2"/>
                <a:cs typeface="Titillium Web 2"/>
                <a:sym typeface="Titillium Web 2"/>
              </a:rPr>
              <a:t>less legal certainity for legal subjects and natural persons</a:t>
            </a:r>
          </a:p>
          <a:p>
            <a:pPr marL="2158982" lvl="2" indent="-719661" algn="just">
              <a:lnSpc>
                <a:spcPts val="6999"/>
              </a:lnSpc>
              <a:buFont typeface="Arial"/>
              <a:buChar char="⚬"/>
            </a:pPr>
            <a:r>
              <a:rPr lang="en-US" sz="4999">
                <a:solidFill>
                  <a:srgbClr val="242A64"/>
                </a:solidFill>
                <a:latin typeface="Titillium Web 2"/>
                <a:ea typeface="Titillium Web 2"/>
                <a:cs typeface="Titillium Web 2"/>
                <a:sym typeface="Titillium Web 2"/>
              </a:rPr>
              <a:t>inconsistent interpretation on local level LEADS to </a:t>
            </a:r>
            <a:r>
              <a:rPr lang="en-US" sz="4999" u="sng">
                <a:solidFill>
                  <a:srgbClr val="242A64"/>
                </a:solidFill>
                <a:latin typeface="Titillium Web 2"/>
                <a:ea typeface="Titillium Web 2"/>
                <a:cs typeface="Titillium Web 2"/>
                <a:sym typeface="Titillium Web 2"/>
              </a:rPr>
              <a:t>differences between local and EU decision making</a:t>
            </a:r>
          </a:p>
          <a:p>
            <a:pPr marL="2158982" lvl="2" indent="-719661" algn="just">
              <a:lnSpc>
                <a:spcPts val="6999"/>
              </a:lnSpc>
              <a:buFont typeface="Arial"/>
              <a:buChar char="⚬"/>
            </a:pPr>
            <a:r>
              <a:rPr lang="en-US" sz="4999">
                <a:solidFill>
                  <a:srgbClr val="242A64"/>
                </a:solidFill>
                <a:latin typeface="Titillium Web 2"/>
                <a:ea typeface="Titillium Web 2"/>
                <a:cs typeface="Titillium Web 2"/>
                <a:sym typeface="Titillium Web 2"/>
              </a:rPr>
              <a:t>only a few court decisions yet (even after 7 years)</a:t>
            </a:r>
          </a:p>
          <a:p>
            <a:pPr algn="just">
              <a:lnSpc>
                <a:spcPts val="6999"/>
              </a:lnSpc>
            </a:pPr>
            <a:endParaRPr lang="en-US" sz="4999">
              <a:solidFill>
                <a:srgbClr val="242A64"/>
              </a:solidFill>
              <a:latin typeface="Titillium Web 2"/>
              <a:ea typeface="Titillium Web 2"/>
              <a:cs typeface="Titillium Web 2"/>
              <a:sym typeface="Titillium Web 2"/>
            </a:endParaRPr>
          </a:p>
          <a:p>
            <a:pPr algn="just">
              <a:lnSpc>
                <a:spcPts val="6999"/>
              </a:lnSpc>
            </a:pPr>
            <a:endParaRPr lang="en-US" sz="4999">
              <a:solidFill>
                <a:srgbClr val="242A64"/>
              </a:solidFill>
              <a:latin typeface="Titillium Web 2"/>
              <a:ea typeface="Titillium Web 2"/>
              <a:cs typeface="Titillium Web 2"/>
              <a:sym typeface="Titillium Web 2"/>
            </a:endParaRPr>
          </a:p>
          <a:p>
            <a:pPr algn="l">
              <a:lnSpc>
                <a:spcPts val="6999"/>
              </a:lnSpc>
            </a:pPr>
            <a:endParaRPr lang="en-US" sz="4999">
              <a:solidFill>
                <a:srgbClr val="242A64"/>
              </a:solidFill>
              <a:latin typeface="Titillium Web 2"/>
              <a:ea typeface="Titillium Web 2"/>
              <a:cs typeface="Titillium Web 2"/>
              <a:sym typeface="Titillium Web 2"/>
            </a:endParaRPr>
          </a:p>
          <a:p>
            <a:pPr algn="just">
              <a:lnSpc>
                <a:spcPts val="6999"/>
              </a:lnSpc>
            </a:pPr>
            <a:endParaRPr lang="en-US" sz="4999">
              <a:solidFill>
                <a:srgbClr val="242A64"/>
              </a:solidFill>
              <a:latin typeface="Titillium Web 2"/>
              <a:ea typeface="Titillium Web 2"/>
              <a:cs typeface="Titillium Web 2"/>
              <a:sym typeface="Titillium Web 2"/>
            </a:endParaRPr>
          </a:p>
          <a:p>
            <a:pPr algn="just">
              <a:lnSpc>
                <a:spcPts val="6999"/>
              </a:lnSpc>
            </a:pPr>
            <a:endParaRPr lang="en-US" sz="4999">
              <a:solidFill>
                <a:srgbClr val="242A64"/>
              </a:solidFill>
              <a:latin typeface="Titillium Web 2"/>
              <a:ea typeface="Titillium Web 2"/>
              <a:cs typeface="Titillium Web 2"/>
              <a:sym typeface="Titillium Web 2"/>
            </a:endParaRPr>
          </a:p>
        </p:txBody>
      </p:sp>
      <p:sp>
        <p:nvSpPr>
          <p:cNvPr id="3" name="Freeform 3"/>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417556" y="676683"/>
            <a:ext cx="16027293" cy="1450981"/>
          </a:xfrm>
          <a:prstGeom prst="rect">
            <a:avLst/>
          </a:prstGeom>
        </p:spPr>
        <p:txBody>
          <a:bodyPr lIns="0" tIns="0" rIns="0" bIns="0" rtlCol="0" anchor="t">
            <a:spAutoFit/>
          </a:bodyPr>
          <a:lstStyle/>
          <a:p>
            <a:pPr algn="l">
              <a:lnSpc>
                <a:spcPts val="11899"/>
              </a:lnSpc>
            </a:pPr>
            <a:r>
              <a:rPr lang="en-US" sz="8499">
                <a:solidFill>
                  <a:srgbClr val="242A64"/>
                </a:solidFill>
                <a:latin typeface="Titillium Web 1"/>
                <a:ea typeface="Titillium Web 1"/>
                <a:cs typeface="Titillium Web 1"/>
                <a:sym typeface="Titillium Web 1"/>
              </a:rPr>
              <a:t>Direct Applicability of GDPR</a:t>
            </a:r>
          </a:p>
        </p:txBody>
      </p:sp>
      <p:sp>
        <p:nvSpPr>
          <p:cNvPr id="5" name="Freeform 5"/>
          <p:cNvSpPr/>
          <p:nvPr/>
        </p:nvSpPr>
        <p:spPr>
          <a:xfrm>
            <a:off x="16108692"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1916" y="2259887"/>
            <a:ext cx="14486298" cy="11252200"/>
          </a:xfrm>
          <a:prstGeom prst="rect">
            <a:avLst/>
          </a:prstGeom>
        </p:spPr>
        <p:txBody>
          <a:bodyPr lIns="0" tIns="0" rIns="0" bIns="0" rtlCol="0" anchor="t">
            <a:spAutoFit/>
          </a:bodyPr>
          <a:lstStyle/>
          <a:p>
            <a:pPr algn="just">
              <a:lnSpc>
                <a:spcPts val="5600"/>
              </a:lnSpc>
            </a:pPr>
            <a:endParaRPr/>
          </a:p>
          <a:p>
            <a:pPr marL="863601" lvl="1" indent="-431801" algn="just">
              <a:lnSpc>
                <a:spcPts val="5600"/>
              </a:lnSpc>
              <a:buFont typeface="Arial"/>
              <a:buChar char="•"/>
            </a:pPr>
            <a:r>
              <a:rPr lang="en-US" sz="4000">
                <a:solidFill>
                  <a:srgbClr val="242A64"/>
                </a:solidFill>
                <a:latin typeface="Titillium Web 2"/>
                <a:ea typeface="Titillium Web 2"/>
                <a:cs typeface="Titillium Web 2"/>
                <a:sym typeface="Titillium Web 2"/>
              </a:rPr>
              <a:t>Act No. 18/2018 Coll., on the Protection of Personal Data and on Amendments to Certain Acts.</a:t>
            </a:r>
          </a:p>
          <a:p>
            <a:pPr marL="863601" lvl="1" indent="-431801" algn="just">
              <a:lnSpc>
                <a:spcPts val="5600"/>
              </a:lnSpc>
              <a:buFont typeface="Arial"/>
              <a:buChar char="•"/>
            </a:pPr>
            <a:r>
              <a:rPr lang="en-US" sz="4000">
                <a:solidFill>
                  <a:srgbClr val="242A64"/>
                </a:solidFill>
                <a:latin typeface="Titillium Web 2"/>
                <a:ea typeface="Titillium Web 2"/>
                <a:cs typeface="Titillium Web 2"/>
                <a:sym typeface="Titillium Web 2"/>
              </a:rPr>
              <a:t>Covered both protection of personal data and Police Directive (Directive (EU) 2016/680)</a:t>
            </a:r>
          </a:p>
          <a:p>
            <a:pPr marL="863601" lvl="1" indent="-431801" algn="just">
              <a:lnSpc>
                <a:spcPts val="5600"/>
              </a:lnSpc>
              <a:buFont typeface="Arial"/>
              <a:buChar char="•"/>
            </a:pPr>
            <a:r>
              <a:rPr lang="en-US" sz="4000">
                <a:solidFill>
                  <a:srgbClr val="242A64"/>
                </a:solidFill>
                <a:latin typeface="Titillium Web 1"/>
                <a:ea typeface="Titillium Web 1"/>
                <a:cs typeface="Titillium Web 1"/>
                <a:sym typeface="Titillium Web 1"/>
              </a:rPr>
              <a:t>adopted text of GDPR for situations outside the scope of Union Law + §78 (Special situations for lawful processing of personal data - employment, biometry, science, history, statistics, academics, arts &amp; literature)</a:t>
            </a:r>
          </a:p>
          <a:p>
            <a:pPr marL="863601" lvl="1" indent="-431801" algn="just">
              <a:lnSpc>
                <a:spcPts val="5600"/>
              </a:lnSpc>
              <a:buFont typeface="Arial"/>
              <a:buChar char="•"/>
            </a:pPr>
            <a:r>
              <a:rPr lang="en-US" sz="4000" u="sng">
                <a:solidFill>
                  <a:srgbClr val="242A64"/>
                </a:solidFill>
                <a:latin typeface="Titillium Web 2"/>
                <a:ea typeface="Titillium Web 2"/>
                <a:cs typeface="Titillium Web 2"/>
                <a:sym typeface="Titillium Web 2"/>
              </a:rPr>
              <a:t>Result: uncertainty as to which legal regime should be applied</a:t>
            </a:r>
          </a:p>
          <a:p>
            <a:pPr algn="just">
              <a:lnSpc>
                <a:spcPts val="5600"/>
              </a:lnSpc>
            </a:pPr>
            <a:endParaRPr lang="en-US" sz="4000" u="sng">
              <a:solidFill>
                <a:srgbClr val="242A64"/>
              </a:solidFill>
              <a:latin typeface="Titillium Web 2"/>
              <a:ea typeface="Titillium Web 2"/>
              <a:cs typeface="Titillium Web 2"/>
              <a:sym typeface="Titillium Web 2"/>
            </a:endParaRPr>
          </a:p>
          <a:p>
            <a:pPr algn="just">
              <a:lnSpc>
                <a:spcPts val="5600"/>
              </a:lnSpc>
            </a:pPr>
            <a:endParaRPr lang="en-US" sz="4000" u="sng">
              <a:solidFill>
                <a:srgbClr val="242A64"/>
              </a:solidFill>
              <a:latin typeface="Titillium Web 2"/>
              <a:ea typeface="Titillium Web 2"/>
              <a:cs typeface="Titillium Web 2"/>
              <a:sym typeface="Titillium Web 2"/>
            </a:endParaRPr>
          </a:p>
          <a:p>
            <a:pPr algn="just">
              <a:lnSpc>
                <a:spcPts val="5600"/>
              </a:lnSpc>
            </a:pPr>
            <a:endParaRPr lang="en-US" sz="4000" u="sng">
              <a:solidFill>
                <a:srgbClr val="242A64"/>
              </a:solidFill>
              <a:latin typeface="Titillium Web 2"/>
              <a:ea typeface="Titillium Web 2"/>
              <a:cs typeface="Titillium Web 2"/>
              <a:sym typeface="Titillium Web 2"/>
            </a:endParaRPr>
          </a:p>
          <a:p>
            <a:pPr algn="l">
              <a:lnSpc>
                <a:spcPts val="5600"/>
              </a:lnSpc>
            </a:pPr>
            <a:endParaRPr lang="en-US" sz="4000" u="sng">
              <a:solidFill>
                <a:srgbClr val="242A64"/>
              </a:solidFill>
              <a:latin typeface="Titillium Web 2"/>
              <a:ea typeface="Titillium Web 2"/>
              <a:cs typeface="Titillium Web 2"/>
              <a:sym typeface="Titillium Web 2"/>
            </a:endParaRPr>
          </a:p>
          <a:p>
            <a:pPr algn="just">
              <a:lnSpc>
                <a:spcPts val="5600"/>
              </a:lnSpc>
            </a:pPr>
            <a:endParaRPr lang="en-US" sz="4000" u="sng">
              <a:solidFill>
                <a:srgbClr val="242A64"/>
              </a:solidFill>
              <a:latin typeface="Titillium Web 2"/>
              <a:ea typeface="Titillium Web 2"/>
              <a:cs typeface="Titillium Web 2"/>
              <a:sym typeface="Titillium Web 2"/>
            </a:endParaRPr>
          </a:p>
          <a:p>
            <a:pPr algn="just">
              <a:lnSpc>
                <a:spcPts val="5600"/>
              </a:lnSpc>
            </a:pPr>
            <a:endParaRPr lang="en-US" sz="4000" u="sng">
              <a:solidFill>
                <a:srgbClr val="242A64"/>
              </a:solidFill>
              <a:latin typeface="Titillium Web 2"/>
              <a:ea typeface="Titillium Web 2"/>
              <a:cs typeface="Titillium Web 2"/>
              <a:sym typeface="Titillium Web 2"/>
            </a:endParaRPr>
          </a:p>
        </p:txBody>
      </p:sp>
      <p:sp>
        <p:nvSpPr>
          <p:cNvPr id="3" name="Freeform 3"/>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12586" y="562712"/>
            <a:ext cx="16027293" cy="2344420"/>
          </a:xfrm>
          <a:prstGeom prst="rect">
            <a:avLst/>
          </a:prstGeom>
        </p:spPr>
        <p:txBody>
          <a:bodyPr lIns="0" tIns="0" rIns="0" bIns="0" rtlCol="0" anchor="t">
            <a:spAutoFit/>
          </a:bodyPr>
          <a:lstStyle/>
          <a:p>
            <a:pPr algn="l">
              <a:lnSpc>
                <a:spcPts val="9379"/>
              </a:lnSpc>
            </a:pPr>
            <a:r>
              <a:rPr lang="en-US" sz="6699">
                <a:solidFill>
                  <a:srgbClr val="242A64"/>
                </a:solidFill>
                <a:latin typeface="Titillium Web 1"/>
                <a:ea typeface="Titillium Web 1"/>
                <a:cs typeface="Titillium Web 1"/>
                <a:sym typeface="Titillium Web 1"/>
              </a:rPr>
              <a:t>Slovak implementation - duplicite legislation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92616" y="8795939"/>
            <a:ext cx="3952145" cy="1042148"/>
          </a:xfrm>
          <a:custGeom>
            <a:avLst/>
            <a:gdLst/>
            <a:ahLst/>
            <a:cxnLst/>
            <a:rect l="l" t="t" r="r" b="b"/>
            <a:pathLst>
              <a:path w="3952145" h="1042148">
                <a:moveTo>
                  <a:pt x="0" y="0"/>
                </a:moveTo>
                <a:lnTo>
                  <a:pt x="3952146" y="0"/>
                </a:lnTo>
                <a:lnTo>
                  <a:pt x="3952146" y="1042148"/>
                </a:lnTo>
                <a:lnTo>
                  <a:pt x="0" y="1042148"/>
                </a:lnTo>
                <a:lnTo>
                  <a:pt x="0" y="0"/>
                </a:lnTo>
                <a:close/>
              </a:path>
            </a:pathLst>
          </a:custGeom>
          <a:blipFill>
            <a:blip r:embed="rId3"/>
            <a:stretch>
              <a:fillRect/>
            </a:stretch>
          </a:blipFill>
        </p:spPr>
        <p:txBody>
          <a:bodyPr/>
          <a:lstStyle/>
          <a:p>
            <a:endParaRPr lang="en-US"/>
          </a:p>
        </p:txBody>
      </p:sp>
      <p:sp>
        <p:nvSpPr>
          <p:cNvPr id="3" name="Freeform 3"/>
          <p:cNvSpPr/>
          <p:nvPr/>
        </p:nvSpPr>
        <p:spPr>
          <a:xfrm>
            <a:off x="16108692"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512586" y="581762"/>
            <a:ext cx="16027293" cy="1035685"/>
          </a:xfrm>
          <a:prstGeom prst="rect">
            <a:avLst/>
          </a:prstGeom>
        </p:spPr>
        <p:txBody>
          <a:bodyPr lIns="0" tIns="0" rIns="0" bIns="0" rtlCol="0" anchor="t">
            <a:spAutoFit/>
          </a:bodyPr>
          <a:lstStyle/>
          <a:p>
            <a:pPr algn="l">
              <a:lnSpc>
                <a:spcPts val="8540"/>
              </a:lnSpc>
            </a:pPr>
            <a:r>
              <a:rPr lang="en-US" sz="6100">
                <a:solidFill>
                  <a:srgbClr val="242A64"/>
                </a:solidFill>
                <a:latin typeface="Titillium Web 1"/>
                <a:ea typeface="Titillium Web 1"/>
                <a:cs typeface="Titillium Web 1"/>
                <a:sym typeface="Titillium Web 1"/>
              </a:rPr>
              <a:t>Slovak implementation - missed opportunities</a:t>
            </a:r>
          </a:p>
        </p:txBody>
      </p:sp>
      <p:sp>
        <p:nvSpPr>
          <p:cNvPr id="5" name="TextBox 5"/>
          <p:cNvSpPr txBox="1"/>
          <p:nvPr/>
        </p:nvSpPr>
        <p:spPr>
          <a:xfrm>
            <a:off x="1028700" y="1236743"/>
            <a:ext cx="16511179" cy="12168505"/>
          </a:xfrm>
          <a:prstGeom prst="rect">
            <a:avLst/>
          </a:prstGeom>
        </p:spPr>
        <p:txBody>
          <a:bodyPr lIns="0" tIns="0" rIns="0" bIns="0" rtlCol="0" anchor="t">
            <a:spAutoFit/>
          </a:bodyPr>
          <a:lstStyle/>
          <a:p>
            <a:pPr algn="just">
              <a:lnSpc>
                <a:spcPts val="6020"/>
              </a:lnSpc>
            </a:pPr>
            <a:endParaRPr/>
          </a:p>
          <a:p>
            <a:pPr algn="just">
              <a:lnSpc>
                <a:spcPts val="6020"/>
              </a:lnSpc>
            </a:pPr>
            <a:r>
              <a:rPr lang="en-US" sz="4300">
                <a:solidFill>
                  <a:srgbClr val="242A64"/>
                </a:solidFill>
                <a:latin typeface="Titillium Web 1"/>
                <a:ea typeface="Titillium Web 1"/>
                <a:cs typeface="Titillium Web 1"/>
                <a:sym typeface="Titillium Web 1"/>
              </a:rPr>
              <a:t>Article 6 (1)(c) and (e) (compliance with legal obligations and task in public interest) + Article 23 (restriction in “public interest”)</a:t>
            </a:r>
          </a:p>
          <a:p>
            <a:pPr marL="928371" lvl="1" indent="-464186" algn="just">
              <a:lnSpc>
                <a:spcPts val="6020"/>
              </a:lnSpc>
              <a:buFont typeface="Arial"/>
              <a:buChar char="•"/>
            </a:pPr>
            <a:r>
              <a:rPr lang="en-US" sz="4300">
                <a:solidFill>
                  <a:srgbClr val="242A64"/>
                </a:solidFill>
                <a:latin typeface="Titillium Web 2"/>
                <a:ea typeface="Titillium Web 2"/>
                <a:cs typeface="Titillium Web 2"/>
                <a:sym typeface="Titillium Web 2"/>
              </a:rPr>
              <a:t>Freedom of expression and </a:t>
            </a:r>
            <a:r>
              <a:rPr lang="en-US" sz="4300" u="sng">
                <a:solidFill>
                  <a:srgbClr val="242A64"/>
                </a:solidFill>
                <a:latin typeface="Titillium Web 2"/>
                <a:ea typeface="Titillium Web 2"/>
                <a:cs typeface="Titillium Web 2"/>
                <a:sym typeface="Titillium Web 2"/>
              </a:rPr>
              <a:t> right to information;</a:t>
            </a:r>
          </a:p>
          <a:p>
            <a:pPr marL="928371" lvl="1" indent="-464186" algn="just">
              <a:lnSpc>
                <a:spcPts val="6020"/>
              </a:lnSpc>
              <a:buFont typeface="Arial"/>
              <a:buChar char="•"/>
            </a:pPr>
            <a:r>
              <a:rPr lang="en-US" sz="4300">
                <a:solidFill>
                  <a:srgbClr val="242A64"/>
                </a:solidFill>
                <a:latin typeface="Titillium Web 2"/>
                <a:ea typeface="Titillium Web 2"/>
                <a:cs typeface="Titillium Web 2"/>
                <a:sym typeface="Titillium Web 2"/>
              </a:rPr>
              <a:t>Public access to official documents;</a:t>
            </a:r>
          </a:p>
          <a:p>
            <a:pPr marL="928371" lvl="1" indent="-464186" algn="just">
              <a:lnSpc>
                <a:spcPts val="6020"/>
              </a:lnSpc>
              <a:buFont typeface="Arial"/>
              <a:buChar char="•"/>
            </a:pPr>
            <a:r>
              <a:rPr lang="en-US" sz="4300">
                <a:solidFill>
                  <a:srgbClr val="242A64"/>
                </a:solidFill>
                <a:latin typeface="Titillium Web 2"/>
                <a:ea typeface="Titillium Web 2"/>
                <a:cs typeface="Titillium Web 2"/>
                <a:sym typeface="Titillium Web 2"/>
              </a:rPr>
              <a:t>Processing of data in connection with employment;</a:t>
            </a:r>
          </a:p>
          <a:p>
            <a:pPr marL="928371" lvl="1" indent="-464186" algn="just">
              <a:lnSpc>
                <a:spcPts val="6020"/>
              </a:lnSpc>
              <a:buFont typeface="Arial"/>
              <a:buChar char="•"/>
            </a:pPr>
            <a:r>
              <a:rPr lang="en-US" sz="4300">
                <a:solidFill>
                  <a:srgbClr val="242A64"/>
                </a:solidFill>
                <a:latin typeface="Titillium Web 2"/>
                <a:ea typeface="Titillium Web 2"/>
                <a:cs typeface="Titillium Web 2"/>
                <a:sym typeface="Titillium Web 2"/>
              </a:rPr>
              <a:t>Archiving in the public interest;</a:t>
            </a:r>
          </a:p>
          <a:p>
            <a:pPr marL="928371" lvl="1" indent="-464186" algn="just">
              <a:lnSpc>
                <a:spcPts val="6020"/>
              </a:lnSpc>
              <a:buFont typeface="Arial"/>
              <a:buChar char="•"/>
            </a:pPr>
            <a:r>
              <a:rPr lang="en-US" sz="4300" u="sng">
                <a:solidFill>
                  <a:srgbClr val="242A64"/>
                </a:solidFill>
                <a:latin typeface="Titillium Web 2"/>
                <a:ea typeface="Titillium Web 2"/>
                <a:cs typeface="Titillium Web 2"/>
                <a:sym typeface="Titillium Web 2"/>
              </a:rPr>
              <a:t>Scientific or historical research;</a:t>
            </a:r>
          </a:p>
          <a:p>
            <a:pPr marL="928371" lvl="1" indent="-464186" algn="just">
              <a:lnSpc>
                <a:spcPts val="6020"/>
              </a:lnSpc>
              <a:buFont typeface="Arial"/>
              <a:buChar char="•"/>
            </a:pPr>
            <a:r>
              <a:rPr lang="en-US" sz="4300">
                <a:solidFill>
                  <a:srgbClr val="242A64"/>
                </a:solidFill>
                <a:latin typeface="Titillium Web 2"/>
                <a:ea typeface="Titillium Web 2"/>
                <a:cs typeface="Titillium Web 2"/>
                <a:sym typeface="Titillium Web 2"/>
              </a:rPr>
              <a:t>Statistics;</a:t>
            </a:r>
          </a:p>
          <a:p>
            <a:pPr marL="928371" lvl="1" indent="-464186" algn="just">
              <a:lnSpc>
                <a:spcPts val="6020"/>
              </a:lnSpc>
              <a:buFont typeface="Arial"/>
              <a:buChar char="•"/>
            </a:pPr>
            <a:r>
              <a:rPr lang="en-US" sz="4300" u="sng">
                <a:solidFill>
                  <a:srgbClr val="242A64"/>
                </a:solidFill>
                <a:latin typeface="Titillium Web 2"/>
                <a:ea typeface="Titillium Web 2"/>
                <a:cs typeface="Titillium Web 2"/>
                <a:sym typeface="Titillium Web 2"/>
              </a:rPr>
              <a:t>Relationship to professional or legal obligations of confidentiality</a:t>
            </a:r>
            <a:r>
              <a:rPr lang="en-US" sz="4300">
                <a:solidFill>
                  <a:srgbClr val="242A64"/>
                </a:solidFill>
                <a:latin typeface="Titillium Web 2"/>
                <a:ea typeface="Titillium Web 2"/>
                <a:cs typeface="Titillium Web 2"/>
                <a:sym typeface="Titillium Web 2"/>
              </a:rPr>
              <a:t>;</a:t>
            </a:r>
          </a:p>
          <a:p>
            <a:pPr algn="just">
              <a:lnSpc>
                <a:spcPts val="6020"/>
              </a:lnSpc>
            </a:pPr>
            <a:endParaRPr lang="en-US" sz="4300">
              <a:solidFill>
                <a:srgbClr val="242A64"/>
              </a:solidFill>
              <a:latin typeface="Titillium Web 2"/>
              <a:ea typeface="Titillium Web 2"/>
              <a:cs typeface="Titillium Web 2"/>
              <a:sym typeface="Titillium Web 2"/>
            </a:endParaRPr>
          </a:p>
          <a:p>
            <a:pPr algn="just">
              <a:lnSpc>
                <a:spcPts val="6020"/>
              </a:lnSpc>
            </a:pPr>
            <a:endParaRPr lang="en-US" sz="4300">
              <a:solidFill>
                <a:srgbClr val="242A64"/>
              </a:solidFill>
              <a:latin typeface="Titillium Web 2"/>
              <a:ea typeface="Titillium Web 2"/>
              <a:cs typeface="Titillium Web 2"/>
              <a:sym typeface="Titillium Web 2"/>
            </a:endParaRPr>
          </a:p>
          <a:p>
            <a:pPr algn="just">
              <a:lnSpc>
                <a:spcPts val="6020"/>
              </a:lnSpc>
            </a:pPr>
            <a:endParaRPr lang="en-US" sz="4300">
              <a:solidFill>
                <a:srgbClr val="242A64"/>
              </a:solidFill>
              <a:latin typeface="Titillium Web 2"/>
              <a:ea typeface="Titillium Web 2"/>
              <a:cs typeface="Titillium Web 2"/>
              <a:sym typeface="Titillium Web 2"/>
            </a:endParaRPr>
          </a:p>
          <a:p>
            <a:pPr algn="l">
              <a:lnSpc>
                <a:spcPts val="6020"/>
              </a:lnSpc>
            </a:pPr>
            <a:endParaRPr lang="en-US" sz="4300">
              <a:solidFill>
                <a:srgbClr val="242A64"/>
              </a:solidFill>
              <a:latin typeface="Titillium Web 2"/>
              <a:ea typeface="Titillium Web 2"/>
              <a:cs typeface="Titillium Web 2"/>
              <a:sym typeface="Titillium Web 2"/>
            </a:endParaRPr>
          </a:p>
          <a:p>
            <a:pPr algn="just">
              <a:lnSpc>
                <a:spcPts val="6020"/>
              </a:lnSpc>
            </a:pPr>
            <a:endParaRPr lang="en-US" sz="4300">
              <a:solidFill>
                <a:srgbClr val="242A64"/>
              </a:solidFill>
              <a:latin typeface="Titillium Web 2"/>
              <a:ea typeface="Titillium Web 2"/>
              <a:cs typeface="Titillium Web 2"/>
              <a:sym typeface="Titillium Web 2"/>
            </a:endParaRPr>
          </a:p>
          <a:p>
            <a:pPr algn="just">
              <a:lnSpc>
                <a:spcPts val="6020"/>
              </a:lnSpc>
            </a:pPr>
            <a:endParaRPr lang="en-US" sz="4300">
              <a:solidFill>
                <a:srgbClr val="242A64"/>
              </a:solidFill>
              <a:latin typeface="Titillium Web 2"/>
              <a:ea typeface="Titillium Web 2"/>
              <a:cs typeface="Titillium Web 2"/>
              <a:sym typeface="Titillium Web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8506" y="1784734"/>
            <a:ext cx="15389088" cy="12561571"/>
          </a:xfrm>
          <a:prstGeom prst="rect">
            <a:avLst/>
          </a:prstGeom>
        </p:spPr>
        <p:txBody>
          <a:bodyPr lIns="0" tIns="0" rIns="0" bIns="0" rtlCol="0" anchor="t">
            <a:spAutoFit/>
          </a:bodyPr>
          <a:lstStyle/>
          <a:p>
            <a:pPr marL="906775" lvl="1" indent="-453388" algn="just">
              <a:lnSpc>
                <a:spcPts val="5879"/>
              </a:lnSpc>
              <a:buFont typeface="Arial"/>
              <a:buChar char="•"/>
            </a:pPr>
            <a:r>
              <a:rPr lang="en-US" sz="4199">
                <a:solidFill>
                  <a:srgbClr val="242A64"/>
                </a:solidFill>
                <a:latin typeface="Titillium Web 2"/>
                <a:ea typeface="Titillium Web 2"/>
                <a:cs typeface="Titillium Web 2"/>
                <a:sym typeface="Titillium Web 2"/>
              </a:rPr>
              <a:t>2018 </a:t>
            </a:r>
          </a:p>
          <a:p>
            <a:pPr marL="1770371" lvl="2" indent="-590124" algn="just">
              <a:lnSpc>
                <a:spcPts val="5739"/>
              </a:lnSpc>
              <a:buFont typeface="Arial"/>
              <a:buChar char="⚬"/>
            </a:pPr>
            <a:r>
              <a:rPr lang="en-US" sz="4099">
                <a:solidFill>
                  <a:srgbClr val="242A64"/>
                </a:solidFill>
                <a:latin typeface="Titillium Web 2"/>
                <a:ea typeface="Titillium Web 2"/>
                <a:cs typeface="Titillium Web 2"/>
                <a:sym typeface="Titillium Web 2"/>
              </a:rPr>
              <a:t>Lack of Guidelines on local and also on EU level = Legal Uncertainty</a:t>
            </a:r>
          </a:p>
          <a:p>
            <a:pPr marL="1899908" lvl="2" indent="-633303" algn="just">
              <a:lnSpc>
                <a:spcPts val="6159"/>
              </a:lnSpc>
              <a:buFont typeface="Arial"/>
              <a:buChar char="⚬"/>
            </a:pPr>
            <a:r>
              <a:rPr lang="en-US" sz="4399">
                <a:solidFill>
                  <a:srgbClr val="242A64"/>
                </a:solidFill>
                <a:latin typeface="Titillium Web 2"/>
                <a:ea typeface="Titillium Web 2"/>
                <a:cs typeface="Titillium Web 2"/>
                <a:sym typeface="Titillium Web 2"/>
              </a:rPr>
              <a:t>Supervisory bodies perform controls from the beginning – but offer little interpretation</a:t>
            </a:r>
          </a:p>
          <a:p>
            <a:pPr marL="1813550" lvl="2" indent="-604517" algn="just">
              <a:lnSpc>
                <a:spcPts val="5879"/>
              </a:lnSpc>
              <a:buFont typeface="Arial"/>
              <a:buChar char="⚬"/>
            </a:pPr>
            <a:r>
              <a:rPr lang="en-US" sz="4199">
                <a:solidFill>
                  <a:srgbClr val="242A64"/>
                </a:solidFill>
                <a:latin typeface="Titillium Web 2"/>
                <a:ea typeface="Titillium Web 2"/>
                <a:cs typeface="Titillium Web 2"/>
                <a:sym typeface="Titillium Web 2"/>
              </a:rPr>
              <a:t>lack of experts on part of DPA</a:t>
            </a:r>
          </a:p>
          <a:p>
            <a:pPr algn="just">
              <a:lnSpc>
                <a:spcPts val="5879"/>
              </a:lnSpc>
            </a:pPr>
            <a:r>
              <a:rPr lang="en-US" sz="4199">
                <a:solidFill>
                  <a:srgbClr val="242A64"/>
                </a:solidFill>
                <a:latin typeface="Titillium Web 1"/>
                <a:ea typeface="Titillium Web 1"/>
                <a:cs typeface="Titillium Web 1"/>
                <a:sym typeface="Titillium Web 1"/>
              </a:rPr>
              <a:t>Violations found and fines imposed are easier to challenge in court (excessive or misapplied fines)</a:t>
            </a:r>
          </a:p>
          <a:p>
            <a:pPr algn="just">
              <a:lnSpc>
                <a:spcPts val="5879"/>
              </a:lnSpc>
            </a:pPr>
            <a:endParaRPr lang="en-US" sz="4199">
              <a:solidFill>
                <a:srgbClr val="242A64"/>
              </a:solidFill>
              <a:latin typeface="Titillium Web 1"/>
              <a:ea typeface="Titillium Web 1"/>
              <a:cs typeface="Titillium Web 1"/>
              <a:sym typeface="Titillium Web 1"/>
            </a:endParaRPr>
          </a:p>
          <a:p>
            <a:pPr algn="just">
              <a:lnSpc>
                <a:spcPts val="5599"/>
              </a:lnSpc>
            </a:pPr>
            <a:r>
              <a:rPr lang="en-US" sz="3999">
                <a:solidFill>
                  <a:srgbClr val="242A64"/>
                </a:solidFill>
                <a:latin typeface="Titillium Web 2"/>
                <a:ea typeface="Titillium Web 2"/>
                <a:cs typeface="Titillium Web 2"/>
                <a:sym typeface="Titillium Web 2"/>
              </a:rPr>
              <a:t>Case study: </a:t>
            </a:r>
            <a:r>
              <a:rPr lang="en-US" sz="3999">
                <a:solidFill>
                  <a:srgbClr val="F7252E"/>
                </a:solidFill>
                <a:latin typeface="Titillium Web 2"/>
                <a:ea typeface="Titillium Web 2"/>
                <a:cs typeface="Titillium Web 2"/>
                <a:sym typeface="Titillium Web 2"/>
              </a:rPr>
              <a:t>City o</a:t>
            </a:r>
            <a:r>
              <a:rPr lang="en-US" sz="3999">
                <a:solidFill>
                  <a:srgbClr val="F81414"/>
                </a:solidFill>
                <a:latin typeface="Titillium Web 2"/>
                <a:ea typeface="Titillium Web 2"/>
                <a:cs typeface="Titillium Web 2"/>
                <a:sym typeface="Titillium Web 2"/>
              </a:rPr>
              <a:t>f Rajecké Teplice vs. Slovak DPA  (www.otvorenesudy.sk,  Case No.: 6S/79/2020)</a:t>
            </a:r>
          </a:p>
          <a:p>
            <a:pPr algn="just">
              <a:lnSpc>
                <a:spcPts val="5879"/>
              </a:lnSpc>
            </a:pPr>
            <a:endParaRPr lang="en-US" sz="3999">
              <a:solidFill>
                <a:srgbClr val="F81414"/>
              </a:solidFill>
              <a:latin typeface="Titillium Web 2"/>
              <a:ea typeface="Titillium Web 2"/>
              <a:cs typeface="Titillium Web 2"/>
              <a:sym typeface="Titillium Web 2"/>
            </a:endParaRPr>
          </a:p>
          <a:p>
            <a:pPr algn="just">
              <a:lnSpc>
                <a:spcPts val="5879"/>
              </a:lnSpc>
            </a:pPr>
            <a:endParaRPr lang="en-US" sz="3999">
              <a:solidFill>
                <a:srgbClr val="F81414"/>
              </a:solidFill>
              <a:latin typeface="Titillium Web 2"/>
              <a:ea typeface="Titillium Web 2"/>
              <a:cs typeface="Titillium Web 2"/>
              <a:sym typeface="Titillium Web 2"/>
            </a:endParaRPr>
          </a:p>
          <a:p>
            <a:pPr algn="just">
              <a:lnSpc>
                <a:spcPts val="5879"/>
              </a:lnSpc>
            </a:pPr>
            <a:endParaRPr lang="en-US" sz="3999">
              <a:solidFill>
                <a:srgbClr val="F81414"/>
              </a:solidFill>
              <a:latin typeface="Titillium Web 2"/>
              <a:ea typeface="Titillium Web 2"/>
              <a:cs typeface="Titillium Web 2"/>
              <a:sym typeface="Titillium Web 2"/>
            </a:endParaRPr>
          </a:p>
          <a:p>
            <a:pPr algn="l">
              <a:lnSpc>
                <a:spcPts val="5879"/>
              </a:lnSpc>
            </a:pPr>
            <a:endParaRPr lang="en-US" sz="3999">
              <a:solidFill>
                <a:srgbClr val="F81414"/>
              </a:solidFill>
              <a:latin typeface="Titillium Web 2"/>
              <a:ea typeface="Titillium Web 2"/>
              <a:cs typeface="Titillium Web 2"/>
              <a:sym typeface="Titillium Web 2"/>
            </a:endParaRPr>
          </a:p>
          <a:p>
            <a:pPr algn="just">
              <a:lnSpc>
                <a:spcPts val="5879"/>
              </a:lnSpc>
            </a:pPr>
            <a:endParaRPr lang="en-US" sz="3999">
              <a:solidFill>
                <a:srgbClr val="F81414"/>
              </a:solidFill>
              <a:latin typeface="Titillium Web 2"/>
              <a:ea typeface="Titillium Web 2"/>
              <a:cs typeface="Titillium Web 2"/>
              <a:sym typeface="Titillium Web 2"/>
            </a:endParaRPr>
          </a:p>
          <a:p>
            <a:pPr algn="just">
              <a:lnSpc>
                <a:spcPts val="5879"/>
              </a:lnSpc>
            </a:pPr>
            <a:endParaRPr lang="en-US" sz="3999">
              <a:solidFill>
                <a:srgbClr val="F81414"/>
              </a:solidFill>
              <a:latin typeface="Titillium Web 2"/>
              <a:ea typeface="Titillium Web 2"/>
              <a:cs typeface="Titillium Web 2"/>
              <a:sym typeface="Titillium Web 2"/>
            </a:endParaRPr>
          </a:p>
        </p:txBody>
      </p:sp>
      <p:sp>
        <p:nvSpPr>
          <p:cNvPr id="3" name="TextBox 3"/>
          <p:cNvSpPr txBox="1"/>
          <p:nvPr/>
        </p:nvSpPr>
        <p:spPr>
          <a:xfrm>
            <a:off x="1408031" y="538955"/>
            <a:ext cx="16027293" cy="1153795"/>
          </a:xfrm>
          <a:prstGeom prst="rect">
            <a:avLst/>
          </a:prstGeom>
        </p:spPr>
        <p:txBody>
          <a:bodyPr lIns="0" tIns="0" rIns="0" bIns="0" rtlCol="0" anchor="t">
            <a:spAutoFit/>
          </a:bodyPr>
          <a:lstStyle/>
          <a:p>
            <a:pPr algn="l">
              <a:lnSpc>
                <a:spcPts val="9379"/>
              </a:lnSpc>
            </a:pPr>
            <a:r>
              <a:rPr lang="en-US" sz="6699">
                <a:solidFill>
                  <a:srgbClr val="242A64"/>
                </a:solidFill>
                <a:latin typeface="Titillium Web 1"/>
                <a:ea typeface="Titillium Web 1"/>
                <a:cs typeface="Titillium Web 1"/>
                <a:sym typeface="Titillium Web 1"/>
              </a:rPr>
              <a:t>Slovak implementation - the beginning</a:t>
            </a:r>
          </a:p>
        </p:txBody>
      </p:sp>
      <p:sp>
        <p:nvSpPr>
          <p:cNvPr id="4" name="Freeform 4"/>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08031" y="1808492"/>
            <a:ext cx="15851269" cy="10923271"/>
          </a:xfrm>
          <a:prstGeom prst="rect">
            <a:avLst/>
          </a:prstGeom>
        </p:spPr>
        <p:txBody>
          <a:bodyPr lIns="0" tIns="0" rIns="0" bIns="0" rtlCol="0" anchor="t">
            <a:spAutoFit/>
          </a:bodyPr>
          <a:lstStyle/>
          <a:p>
            <a:pPr algn="just">
              <a:lnSpc>
                <a:spcPts val="5879"/>
              </a:lnSpc>
            </a:pPr>
            <a:r>
              <a:rPr lang="en-US" sz="4199">
                <a:solidFill>
                  <a:srgbClr val="242A64"/>
                </a:solidFill>
                <a:latin typeface="Titillium Web 1"/>
                <a:ea typeface="Titillium Web 1"/>
                <a:cs typeface="Titillium Web 1"/>
                <a:sym typeface="Titillium Web 1"/>
              </a:rPr>
              <a:t>Report of National Audit Office from 2020:</a:t>
            </a:r>
          </a:p>
          <a:p>
            <a:pPr marL="885186" lvl="1" indent="-442593" algn="just">
              <a:lnSpc>
                <a:spcPts val="5739"/>
              </a:lnSpc>
              <a:buFont typeface="Arial"/>
              <a:buChar char="•"/>
            </a:pPr>
            <a:r>
              <a:rPr lang="en-US" sz="4099">
                <a:solidFill>
                  <a:srgbClr val="242A64"/>
                </a:solidFill>
                <a:latin typeface="Titillium Web 2"/>
                <a:ea typeface="Titillium Web 2"/>
                <a:cs typeface="Titillium Web 2"/>
                <a:sym typeface="Titillium Web 2"/>
              </a:rPr>
              <a:t>82% of small government bodies did not have enough funds to ensure GDPR compliance</a:t>
            </a:r>
          </a:p>
          <a:p>
            <a:pPr marL="885186" lvl="1" indent="-442593" algn="just">
              <a:lnSpc>
                <a:spcPts val="5739"/>
              </a:lnSpc>
              <a:buFont typeface="Arial"/>
              <a:buChar char="•"/>
            </a:pPr>
            <a:r>
              <a:rPr lang="en-US" sz="4099">
                <a:solidFill>
                  <a:srgbClr val="242A64"/>
                </a:solidFill>
                <a:latin typeface="Titillium Web 1"/>
                <a:ea typeface="Titillium Web 1"/>
                <a:cs typeface="Titillium Web 1"/>
                <a:sym typeface="Titillium Web 1"/>
              </a:rPr>
              <a:t>81 % of institutions did not have financial resources to ensure GDPR requirements</a:t>
            </a:r>
          </a:p>
          <a:p>
            <a:pPr marL="885186" lvl="1" indent="-442593" algn="just">
              <a:lnSpc>
                <a:spcPts val="5739"/>
              </a:lnSpc>
              <a:buFont typeface="Arial"/>
              <a:buChar char="•"/>
            </a:pPr>
            <a:r>
              <a:rPr lang="en-US" sz="4099" u="sng">
                <a:solidFill>
                  <a:srgbClr val="242A64"/>
                </a:solidFill>
                <a:latin typeface="Titillium Web 2"/>
                <a:ea typeface="Titillium Web 2"/>
                <a:cs typeface="Titillium Web 2"/>
                <a:sym typeface="Titillium Web 2"/>
              </a:rPr>
              <a:t>Less than a 1/4 of inspected entities applied institute of DPO correctly</a:t>
            </a:r>
          </a:p>
          <a:p>
            <a:pPr marL="885186" lvl="1" indent="-442593" algn="just">
              <a:lnSpc>
                <a:spcPts val="5739"/>
              </a:lnSpc>
              <a:buFont typeface="Arial"/>
              <a:buChar char="•"/>
            </a:pPr>
            <a:r>
              <a:rPr lang="en-US" sz="4099">
                <a:solidFill>
                  <a:srgbClr val="242A64"/>
                </a:solidFill>
                <a:latin typeface="Titillium Web 2"/>
                <a:ea typeface="Titillium Web 2"/>
                <a:cs typeface="Titillium Web 2"/>
                <a:sym typeface="Titillium Web 2"/>
              </a:rPr>
              <a:t>No national financial analysis on implementation has been conducted</a:t>
            </a:r>
          </a:p>
          <a:p>
            <a:pPr marL="885186" lvl="1" indent="-442593" algn="just">
              <a:lnSpc>
                <a:spcPts val="5739"/>
              </a:lnSpc>
              <a:buFont typeface="Arial"/>
              <a:buChar char="•"/>
            </a:pPr>
            <a:r>
              <a:rPr lang="en-US" sz="4099">
                <a:solidFill>
                  <a:srgbClr val="242A64"/>
                </a:solidFill>
                <a:latin typeface="Titillium Web 1"/>
                <a:ea typeface="Titillium Web 1"/>
                <a:cs typeface="Titillium Web 1"/>
                <a:sym typeface="Titillium Web 1"/>
              </a:rPr>
              <a:t>No in-depth analysis of the data the state processes has been done.</a:t>
            </a:r>
          </a:p>
          <a:p>
            <a:pPr algn="just">
              <a:lnSpc>
                <a:spcPts val="5879"/>
              </a:lnSpc>
            </a:pPr>
            <a:endParaRPr lang="en-US" sz="4099">
              <a:solidFill>
                <a:srgbClr val="242A64"/>
              </a:solidFill>
              <a:latin typeface="Titillium Web 1"/>
              <a:ea typeface="Titillium Web 1"/>
              <a:cs typeface="Titillium Web 1"/>
              <a:sym typeface="Titillium Web 1"/>
            </a:endParaRPr>
          </a:p>
          <a:p>
            <a:pPr algn="l">
              <a:lnSpc>
                <a:spcPts val="5879"/>
              </a:lnSpc>
            </a:pPr>
            <a:endParaRPr lang="en-US" sz="4099">
              <a:solidFill>
                <a:srgbClr val="242A64"/>
              </a:solidFill>
              <a:latin typeface="Titillium Web 1"/>
              <a:ea typeface="Titillium Web 1"/>
              <a:cs typeface="Titillium Web 1"/>
              <a:sym typeface="Titillium Web 1"/>
            </a:endParaRPr>
          </a:p>
          <a:p>
            <a:pPr algn="just">
              <a:lnSpc>
                <a:spcPts val="5879"/>
              </a:lnSpc>
            </a:pPr>
            <a:endParaRPr lang="en-US" sz="4099">
              <a:solidFill>
                <a:srgbClr val="242A64"/>
              </a:solidFill>
              <a:latin typeface="Titillium Web 1"/>
              <a:ea typeface="Titillium Web 1"/>
              <a:cs typeface="Titillium Web 1"/>
              <a:sym typeface="Titillium Web 1"/>
            </a:endParaRPr>
          </a:p>
          <a:p>
            <a:pPr algn="just">
              <a:lnSpc>
                <a:spcPts val="5879"/>
              </a:lnSpc>
            </a:pPr>
            <a:endParaRPr lang="en-US" sz="4099">
              <a:solidFill>
                <a:srgbClr val="242A64"/>
              </a:solidFill>
              <a:latin typeface="Titillium Web 1"/>
              <a:ea typeface="Titillium Web 1"/>
              <a:cs typeface="Titillium Web 1"/>
              <a:sym typeface="Titillium Web 1"/>
            </a:endParaRPr>
          </a:p>
        </p:txBody>
      </p:sp>
      <p:sp>
        <p:nvSpPr>
          <p:cNvPr id="3" name="TextBox 3"/>
          <p:cNvSpPr txBox="1"/>
          <p:nvPr/>
        </p:nvSpPr>
        <p:spPr>
          <a:xfrm>
            <a:off x="1408031" y="538955"/>
            <a:ext cx="16027293" cy="1153795"/>
          </a:xfrm>
          <a:prstGeom prst="rect">
            <a:avLst/>
          </a:prstGeom>
        </p:spPr>
        <p:txBody>
          <a:bodyPr lIns="0" tIns="0" rIns="0" bIns="0" rtlCol="0" anchor="t">
            <a:spAutoFit/>
          </a:bodyPr>
          <a:lstStyle/>
          <a:p>
            <a:pPr algn="l">
              <a:lnSpc>
                <a:spcPts val="9379"/>
              </a:lnSpc>
            </a:pPr>
            <a:r>
              <a:rPr lang="en-US" sz="6699">
                <a:solidFill>
                  <a:srgbClr val="242A64"/>
                </a:solidFill>
                <a:latin typeface="Titillium Web 1"/>
                <a:ea typeface="Titillium Web 1"/>
                <a:cs typeface="Titillium Web 1"/>
                <a:sym typeface="Titillium Web 1"/>
              </a:rPr>
              <a:t>Slovak implementation - NKU report</a:t>
            </a:r>
          </a:p>
        </p:txBody>
      </p:sp>
      <p:sp>
        <p:nvSpPr>
          <p:cNvPr id="4" name="Freeform 4"/>
          <p:cNvSpPr/>
          <p:nvPr/>
        </p:nvSpPr>
        <p:spPr>
          <a:xfrm>
            <a:off x="16118217" y="0"/>
            <a:ext cx="2169783" cy="2169783"/>
          </a:xfrm>
          <a:custGeom>
            <a:avLst/>
            <a:gdLst/>
            <a:ahLst/>
            <a:cxnLst/>
            <a:rect l="l" t="t" r="r" b="b"/>
            <a:pathLst>
              <a:path w="2169783" h="2169783">
                <a:moveTo>
                  <a:pt x="0" y="0"/>
                </a:moveTo>
                <a:lnTo>
                  <a:pt x="2169783" y="0"/>
                </a:lnTo>
                <a:lnTo>
                  <a:pt x="2169783" y="2169783"/>
                </a:lnTo>
                <a:lnTo>
                  <a:pt x="0" y="2169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2418</Words>
  <Application>Microsoft Office PowerPoint</Application>
  <PresentationFormat>Custom</PresentationFormat>
  <Paragraphs>305</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Titillium Web 1</vt:lpstr>
      <vt:lpstr>Titillium Web 2</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 Albania</dc:title>
  <dc:creator>AK Motuzova</dc:creator>
  <cp:lastModifiedBy>AK Motuzova</cp:lastModifiedBy>
  <cp:revision>1</cp:revision>
  <dcterms:created xsi:type="dcterms:W3CDTF">2006-08-16T00:00:00Z</dcterms:created>
  <dcterms:modified xsi:type="dcterms:W3CDTF">2025-07-14T22:54:41Z</dcterms:modified>
  <dc:identifier>DAGsrwWVe9Y</dc:identifier>
</cp:coreProperties>
</file>