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332" r:id="rId2"/>
    <p:sldId id="382" r:id="rId3"/>
    <p:sldId id="383" r:id="rId4"/>
    <p:sldId id="384" r:id="rId5"/>
    <p:sldId id="385" r:id="rId6"/>
    <p:sldId id="472" r:id="rId7"/>
    <p:sldId id="463" r:id="rId8"/>
    <p:sldId id="464" r:id="rId9"/>
    <p:sldId id="388" r:id="rId10"/>
    <p:sldId id="389" r:id="rId11"/>
    <p:sldId id="470" r:id="rId12"/>
    <p:sldId id="391" r:id="rId13"/>
    <p:sldId id="469" r:id="rId14"/>
    <p:sldId id="467" r:id="rId15"/>
    <p:sldId id="468" r:id="rId16"/>
    <p:sldId id="340" r:id="rId17"/>
  </p:sldIdLst>
  <p:sldSz cx="9144000" cy="6858000" type="screen4x3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Untitled Section" id="{28816F06-E676-4721-9E7C-9F63E0469B25}">
          <p14:sldIdLst>
            <p14:sldId id="332"/>
            <p14:sldId id="382"/>
            <p14:sldId id="383"/>
            <p14:sldId id="384"/>
            <p14:sldId id="385"/>
            <p14:sldId id="472"/>
            <p14:sldId id="463"/>
            <p14:sldId id="464"/>
            <p14:sldId id="388"/>
            <p14:sldId id="389"/>
            <p14:sldId id="470"/>
            <p14:sldId id="391"/>
            <p14:sldId id="469"/>
            <p14:sldId id="467"/>
            <p14:sldId id="468"/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73"/>
    <a:srgbClr val="08319B"/>
    <a:srgbClr val="9EAFDA"/>
    <a:srgbClr val="A6B4DB"/>
    <a:srgbClr val="000000"/>
    <a:srgbClr val="A50021"/>
    <a:srgbClr val="D19809"/>
    <a:srgbClr val="F6BB2A"/>
    <a:srgbClr val="C4994C"/>
    <a:srgbClr val="6D6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21" autoAdjust="0"/>
    <p:restoredTop sz="92063" autoAdjust="0"/>
  </p:normalViewPr>
  <p:slideViewPr>
    <p:cSldViewPr>
      <p:cViewPr varScale="1">
        <p:scale>
          <a:sx n="103" d="100"/>
          <a:sy n="103" d="100"/>
        </p:scale>
        <p:origin x="1590" y="96"/>
      </p:cViewPr>
      <p:guideLst>
        <p:guide orient="horz" pos="2160"/>
        <p:guide pos="2880"/>
        <p:guide pos="29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1788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0948746-09BA-4C79-92B0-E0221AD3EC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2662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3127E61-49CF-4A5E-AF22-9C188A771D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8871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5321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14544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Kuvendi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Republikës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Shqipërisë</a:t>
            </a:r>
            <a:r>
              <a:rPr lang="en-US" dirty="0" smtClean="0"/>
              <a:t> në </a:t>
            </a:r>
            <a:r>
              <a:rPr lang="en-US" dirty="0" err="1" smtClean="0"/>
              <a:t>Seancën</a:t>
            </a:r>
            <a:r>
              <a:rPr lang="en-US" dirty="0" smtClean="0"/>
              <a:t> </a:t>
            </a:r>
            <a:r>
              <a:rPr lang="en-US" dirty="0" err="1" smtClean="0"/>
              <a:t>Plenare</a:t>
            </a:r>
            <a:r>
              <a:rPr lang="en-US" dirty="0" smtClean="0"/>
              <a:t>, të </a:t>
            </a:r>
            <a:r>
              <a:rPr lang="en-US" dirty="0" err="1" smtClean="0"/>
              <a:t>datës</a:t>
            </a:r>
            <a:r>
              <a:rPr lang="en-US" dirty="0" smtClean="0"/>
              <a:t> 19.12.2024 </a:t>
            </a:r>
            <a:r>
              <a:rPr lang="en-US" dirty="0" err="1" smtClean="0"/>
              <a:t>miratoi</a:t>
            </a:r>
            <a:r>
              <a:rPr lang="en-US" dirty="0" smtClean="0"/>
              <a:t> </a:t>
            </a:r>
            <a:r>
              <a:rPr lang="en-US" dirty="0" err="1" smtClean="0"/>
              <a:t>ligjin</a:t>
            </a:r>
            <a:r>
              <a:rPr lang="en-US" dirty="0" smtClean="0"/>
              <a:t> </a:t>
            </a:r>
            <a:r>
              <a:rPr lang="en-US" dirty="0" err="1" smtClean="0"/>
              <a:t>nr</a:t>
            </a:r>
            <a:r>
              <a:rPr lang="en-US" dirty="0" smtClean="0"/>
              <a:t>. 124/2024 “Për mbrojtjen e të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”. </a:t>
            </a:r>
            <a:r>
              <a:rPr lang="en-US" dirty="0" err="1" smtClean="0"/>
              <a:t>Ky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rëndësishëm</a:t>
            </a:r>
            <a:r>
              <a:rPr lang="en-US" dirty="0" smtClean="0"/>
              <a:t> </a:t>
            </a:r>
            <a:r>
              <a:rPr lang="en-US" dirty="0" err="1" smtClean="0"/>
              <a:t>rregullator</a:t>
            </a:r>
            <a:r>
              <a:rPr lang="en-US" dirty="0" smtClean="0"/>
              <a:t> </a:t>
            </a:r>
            <a:r>
              <a:rPr lang="en-US" dirty="0" err="1" smtClean="0"/>
              <a:t>përbën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hap </a:t>
            </a:r>
            <a:r>
              <a:rPr lang="en-US" dirty="0" err="1" smtClean="0"/>
              <a:t>përpara</a:t>
            </a:r>
            <a:r>
              <a:rPr lang="en-US" dirty="0" smtClean="0"/>
              <a:t> për </a:t>
            </a:r>
            <a:r>
              <a:rPr lang="en-US" dirty="0" err="1" smtClean="0"/>
              <a:t>implementimin</a:t>
            </a:r>
            <a:r>
              <a:rPr lang="en-US" dirty="0" smtClean="0"/>
              <a:t> e </a:t>
            </a:r>
            <a:r>
              <a:rPr lang="en-US" dirty="0" err="1" smtClean="0"/>
              <a:t>standardeve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bashkëkohore</a:t>
            </a:r>
            <a:r>
              <a:rPr lang="en-US" dirty="0" smtClean="0"/>
              <a:t> të </a:t>
            </a:r>
            <a:r>
              <a:rPr lang="en-US" dirty="0" err="1" smtClean="0"/>
              <a:t>mbrojtjes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kësaj</a:t>
            </a:r>
            <a:r>
              <a:rPr lang="en-US" dirty="0" smtClean="0"/>
              <a:t> të </a:t>
            </a:r>
            <a:r>
              <a:rPr lang="en-US" dirty="0" err="1" smtClean="0"/>
              <a:t>drejte</a:t>
            </a:r>
            <a:r>
              <a:rPr lang="en-US" dirty="0" smtClean="0"/>
              <a:t> </a:t>
            </a:r>
            <a:r>
              <a:rPr lang="en-US" dirty="0" err="1" smtClean="0"/>
              <a:t>themelore</a:t>
            </a:r>
            <a:r>
              <a:rPr lang="en-US" dirty="0" smtClean="0"/>
              <a:t> për </a:t>
            </a:r>
            <a:r>
              <a:rPr lang="en-US" dirty="0" err="1" smtClean="0"/>
              <a:t>qytetarët</a:t>
            </a:r>
            <a:r>
              <a:rPr lang="en-US" dirty="0" smtClean="0"/>
              <a:t> </a:t>
            </a:r>
            <a:r>
              <a:rPr lang="en-US" dirty="0" err="1" smtClean="0"/>
              <a:t>shqiptarë</a:t>
            </a:r>
            <a:r>
              <a:rPr lang="en-US" dirty="0" smtClean="0"/>
              <a:t>. </a:t>
            </a:r>
            <a:r>
              <a:rPr lang="en-US" dirty="0" err="1" smtClean="0"/>
              <a:t>Legjislacioni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modernizuar</a:t>
            </a:r>
            <a:r>
              <a:rPr lang="en-US" dirty="0" smtClean="0"/>
              <a:t> në </a:t>
            </a:r>
            <a:r>
              <a:rPr lang="en-US" dirty="0" err="1" smtClean="0"/>
              <a:t>fushën</a:t>
            </a:r>
            <a:r>
              <a:rPr lang="en-US" dirty="0" smtClean="0"/>
              <a:t> e </a:t>
            </a:r>
            <a:r>
              <a:rPr lang="en-US" dirty="0" err="1" smtClean="0"/>
              <a:t>mbrojtjes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të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gjithashtu</a:t>
            </a:r>
            <a:r>
              <a:rPr lang="en-US" dirty="0" smtClean="0"/>
              <a:t> </a:t>
            </a:r>
            <a:r>
              <a:rPr lang="en-US" dirty="0" err="1" smtClean="0"/>
              <a:t>përmbushje</a:t>
            </a:r>
            <a:r>
              <a:rPr lang="en-US" dirty="0" smtClean="0"/>
              <a:t> 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prej</a:t>
            </a:r>
            <a:r>
              <a:rPr lang="en-US" dirty="0" smtClean="0"/>
              <a:t> </a:t>
            </a:r>
            <a:r>
              <a:rPr lang="en-US" dirty="0" err="1" smtClean="0"/>
              <a:t>detyrimeve</a:t>
            </a:r>
            <a:r>
              <a:rPr lang="en-US" dirty="0" smtClean="0"/>
              <a:t>, në </a:t>
            </a:r>
            <a:r>
              <a:rPr lang="en-US" dirty="0" err="1" smtClean="0"/>
              <a:t>kuadër</a:t>
            </a:r>
            <a:r>
              <a:rPr lang="en-US" dirty="0" smtClean="0"/>
              <a:t> të </a:t>
            </a:r>
            <a:r>
              <a:rPr lang="en-US" dirty="0" err="1" smtClean="0"/>
              <a:t>procesit</a:t>
            </a:r>
            <a:r>
              <a:rPr lang="en-US" dirty="0" smtClean="0"/>
              <a:t> të </a:t>
            </a:r>
            <a:r>
              <a:rPr lang="en-US" dirty="0" err="1" smtClean="0"/>
              <a:t>integrimit</a:t>
            </a:r>
            <a:r>
              <a:rPr lang="en-US" dirty="0" smtClean="0"/>
              <a:t> të </a:t>
            </a:r>
            <a:r>
              <a:rPr lang="en-US" dirty="0" err="1" smtClean="0"/>
              <a:t>vendit</a:t>
            </a:r>
            <a:r>
              <a:rPr lang="en-US" dirty="0" smtClean="0"/>
              <a:t> në </a:t>
            </a:r>
            <a:r>
              <a:rPr lang="en-US" dirty="0" err="1" smtClean="0"/>
              <a:t>Bashkimin</a:t>
            </a:r>
            <a:r>
              <a:rPr lang="en-US" dirty="0" smtClean="0"/>
              <a:t> </a:t>
            </a:r>
            <a:r>
              <a:rPr lang="en-US" dirty="0" err="1" smtClean="0"/>
              <a:t>Evropian</a:t>
            </a:r>
            <a:r>
              <a:rPr lang="en-US" dirty="0" smtClean="0"/>
              <a:t> (BE), 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ky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përafron</a:t>
            </a:r>
            <a:r>
              <a:rPr lang="en-US" dirty="0" smtClean="0"/>
              <a:t> </a:t>
            </a:r>
            <a:r>
              <a:rPr lang="en-US" dirty="0" err="1" smtClean="0"/>
              <a:t>plotësisht</a:t>
            </a:r>
            <a:r>
              <a:rPr lang="en-US" dirty="0" smtClean="0"/>
              <a:t> </a:t>
            </a:r>
            <a:r>
              <a:rPr lang="en-US" dirty="0" err="1" smtClean="0"/>
              <a:t>Rregulloren</a:t>
            </a:r>
            <a:r>
              <a:rPr lang="en-US" dirty="0" smtClean="0"/>
              <a:t> e </a:t>
            </a:r>
            <a:r>
              <a:rPr lang="en-US" dirty="0" err="1" smtClean="0"/>
              <a:t>Përgjithshme</a:t>
            </a:r>
            <a:r>
              <a:rPr lang="en-US" dirty="0" smtClean="0"/>
              <a:t> për Mbrojtjen e të Dhënave (GDPR) dhe </a:t>
            </a:r>
            <a:r>
              <a:rPr lang="en-US" dirty="0" err="1" smtClean="0"/>
              <a:t>Direktivën</a:t>
            </a:r>
            <a:r>
              <a:rPr lang="en-US" dirty="0" smtClean="0"/>
              <a:t> për </a:t>
            </a:r>
            <a:r>
              <a:rPr lang="en-US" dirty="0" err="1" smtClean="0"/>
              <a:t>përpunimin</a:t>
            </a:r>
            <a:r>
              <a:rPr lang="en-US" dirty="0" smtClean="0"/>
              <a:t> e të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personale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organet</a:t>
            </a:r>
            <a:r>
              <a:rPr lang="en-US" dirty="0" smtClean="0"/>
              <a:t> </a:t>
            </a:r>
            <a:r>
              <a:rPr lang="en-US" dirty="0" err="1" smtClean="0"/>
              <a:t>ligjzbatuese</a:t>
            </a:r>
            <a:r>
              <a:rPr lang="en-US" dirty="0" smtClean="0"/>
              <a:t> (</a:t>
            </a:r>
            <a:r>
              <a:rPr lang="en-US" dirty="0" err="1" smtClean="0"/>
              <a:t>Direktiva</a:t>
            </a:r>
            <a:r>
              <a:rPr lang="en-US" dirty="0" smtClean="0"/>
              <a:t> e </a:t>
            </a:r>
            <a:r>
              <a:rPr lang="en-US" dirty="0" err="1" smtClean="0"/>
              <a:t>Policisë</a:t>
            </a:r>
            <a:r>
              <a:rPr lang="en-US" dirty="0" smtClean="0"/>
              <a:t>). </a:t>
            </a:r>
            <a:r>
              <a:rPr lang="en-US" dirty="0" err="1" smtClean="0"/>
              <a:t>Ligji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ri</a:t>
            </a:r>
            <a:r>
              <a:rPr lang="en-US" dirty="0" smtClean="0"/>
              <a:t> “Për Mbrojtjen e të Dhënave Personale”, u </a:t>
            </a:r>
            <a:r>
              <a:rPr lang="en-US" dirty="0" err="1" smtClean="0"/>
              <a:t>miratua</a:t>
            </a:r>
            <a:r>
              <a:rPr lang="en-US" dirty="0" smtClean="0"/>
              <a:t> pas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periudhe</a:t>
            </a:r>
            <a:r>
              <a:rPr lang="en-US" dirty="0" smtClean="0"/>
              <a:t> të </a:t>
            </a:r>
            <a:r>
              <a:rPr lang="en-US" dirty="0" err="1" smtClean="0"/>
              <a:t>gjatë</a:t>
            </a:r>
            <a:r>
              <a:rPr lang="en-US" dirty="0" smtClean="0"/>
              <a:t> </a:t>
            </a:r>
            <a:r>
              <a:rPr lang="en-US" dirty="0" err="1" smtClean="0"/>
              <a:t>diskutimesh</a:t>
            </a:r>
            <a:r>
              <a:rPr lang="en-US" dirty="0" smtClean="0"/>
              <a:t> dhe </a:t>
            </a:r>
            <a:r>
              <a:rPr lang="en-US" dirty="0" err="1" smtClean="0"/>
              <a:t>konsultimesh</a:t>
            </a:r>
            <a:r>
              <a:rPr lang="en-US" dirty="0" smtClean="0"/>
              <a:t> me </a:t>
            </a:r>
            <a:r>
              <a:rPr lang="en-US" dirty="0" err="1" smtClean="0"/>
              <a:t>grupet</a:t>
            </a:r>
            <a:r>
              <a:rPr lang="en-US" dirty="0" smtClean="0"/>
              <a:t> e </a:t>
            </a:r>
            <a:r>
              <a:rPr lang="en-US" dirty="0" err="1" smtClean="0"/>
              <a:t>interesit</a:t>
            </a:r>
            <a:r>
              <a:rPr lang="en-US" dirty="0" smtClean="0"/>
              <a:t>,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edhe</a:t>
            </a:r>
            <a:r>
              <a:rPr lang="en-US" dirty="0" smtClean="0"/>
              <a:t> me </a:t>
            </a:r>
            <a:r>
              <a:rPr lang="en-US" dirty="0" err="1" smtClean="0"/>
              <a:t>asistencën</a:t>
            </a:r>
            <a:r>
              <a:rPr lang="en-US" dirty="0" smtClean="0"/>
              <a:t> e </a:t>
            </a:r>
            <a:r>
              <a:rPr lang="en-US" dirty="0" err="1" smtClean="0"/>
              <a:t>vyer</a:t>
            </a:r>
            <a:r>
              <a:rPr lang="en-US" dirty="0" smtClean="0"/>
              <a:t> të </a:t>
            </a:r>
            <a:r>
              <a:rPr lang="en-US" dirty="0" err="1" smtClean="0"/>
              <a:t>ekspertëve</a:t>
            </a:r>
            <a:r>
              <a:rPr lang="en-US" dirty="0" smtClean="0"/>
              <a:t> të </a:t>
            </a:r>
            <a:r>
              <a:rPr lang="en-US" dirty="0" err="1" smtClean="0"/>
              <a:t>Bashkimit</a:t>
            </a:r>
            <a:r>
              <a:rPr lang="en-US" dirty="0" smtClean="0"/>
              <a:t> </a:t>
            </a:r>
            <a:r>
              <a:rPr lang="en-US" dirty="0" err="1" smtClean="0"/>
              <a:t>Evropian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71864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Këto</a:t>
            </a:r>
            <a:r>
              <a:rPr lang="en-US" dirty="0" smtClean="0"/>
              <a:t> </a:t>
            </a:r>
            <a:r>
              <a:rPr lang="en-US" dirty="0" err="1" smtClean="0"/>
              <a:t>akte</a:t>
            </a:r>
            <a:r>
              <a:rPr lang="en-US" dirty="0" smtClean="0"/>
              <a:t> </a:t>
            </a:r>
            <a:r>
              <a:rPr lang="en-US" dirty="0" err="1" smtClean="0"/>
              <a:t>nënligjore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janë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botuar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në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fletoren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zyrtare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nr</a:t>
            </a:r>
            <a:r>
              <a:rPr lang="en-US" baseline="0" dirty="0" smtClean="0"/>
              <a:t>. 75, </a:t>
            </a:r>
            <a:r>
              <a:rPr lang="en-US" baseline="0" dirty="0" err="1" smtClean="0"/>
              <a:t>datë</a:t>
            </a:r>
            <a:r>
              <a:rPr lang="en-US" baseline="0" dirty="0" smtClean="0"/>
              <a:t> 02.05.2025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7345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58982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51514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61995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vlerësimit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të </a:t>
            </a:r>
            <a:r>
              <a:rPr lang="en-US" dirty="0" err="1"/>
              <a:t>përafrimit</a:t>
            </a:r>
            <a:r>
              <a:rPr lang="en-US" dirty="0"/>
              <a:t> të </a:t>
            </a:r>
            <a:r>
              <a:rPr lang="en-US" dirty="0" err="1"/>
              <a:t>legjislacionit</a:t>
            </a:r>
            <a:r>
              <a:rPr lang="en-US" dirty="0"/>
              <a:t> me acquis </a:t>
            </a:r>
            <a:r>
              <a:rPr lang="en-US" dirty="0" err="1"/>
              <a:t>communautaire</a:t>
            </a:r>
            <a:r>
              <a:rPr lang="en-US" dirty="0"/>
              <a:t> </a:t>
            </a:r>
            <a:r>
              <a:rPr lang="en-US" dirty="0" err="1"/>
              <a:t>përfundoi</a:t>
            </a:r>
            <a:r>
              <a:rPr lang="en-US" dirty="0"/>
              <a:t> me </a:t>
            </a:r>
            <a:r>
              <a:rPr lang="en-US" dirty="0" err="1"/>
              <a:t>publikimin</a:t>
            </a:r>
            <a:r>
              <a:rPr lang="en-US" dirty="0"/>
              <a:t> në </a:t>
            </a:r>
            <a:r>
              <a:rPr lang="en-US" dirty="0" err="1"/>
              <a:t>korrik</a:t>
            </a:r>
            <a:r>
              <a:rPr lang="en-US" dirty="0"/>
              <a:t> 2023 të </a:t>
            </a:r>
            <a:r>
              <a:rPr lang="en-US" dirty="0" err="1"/>
              <a:t>Raportit</a:t>
            </a:r>
            <a:r>
              <a:rPr lang="en-US" dirty="0"/>
              <a:t> të </a:t>
            </a:r>
            <a:r>
              <a:rPr lang="en-US" dirty="0" err="1"/>
              <a:t>Shqyrtimit</a:t>
            </a:r>
            <a:r>
              <a:rPr lang="en-US" dirty="0"/>
              <a:t> të </a:t>
            </a:r>
            <a:r>
              <a:rPr lang="en-US" dirty="0" err="1"/>
              <a:t>Komisionit</a:t>
            </a:r>
            <a:r>
              <a:rPr lang="en-US" dirty="0"/>
              <a:t> </a:t>
            </a:r>
            <a:r>
              <a:rPr lang="en-US" dirty="0" err="1"/>
              <a:t>Evropian</a:t>
            </a:r>
            <a:r>
              <a:rPr lang="en-US" dirty="0"/>
              <a:t> (Screening Report Albania).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50860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vlerësimit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të </a:t>
            </a:r>
            <a:r>
              <a:rPr lang="en-US" dirty="0" err="1"/>
              <a:t>përafrimit</a:t>
            </a:r>
            <a:r>
              <a:rPr lang="en-US" dirty="0"/>
              <a:t> të </a:t>
            </a:r>
            <a:r>
              <a:rPr lang="en-US" dirty="0" err="1"/>
              <a:t>legjislacionit</a:t>
            </a:r>
            <a:r>
              <a:rPr lang="en-US" dirty="0"/>
              <a:t> me acquis </a:t>
            </a:r>
            <a:r>
              <a:rPr lang="en-US" dirty="0" err="1"/>
              <a:t>communautaire</a:t>
            </a:r>
            <a:r>
              <a:rPr lang="en-US" dirty="0"/>
              <a:t> </a:t>
            </a:r>
            <a:r>
              <a:rPr lang="en-US" dirty="0" err="1"/>
              <a:t>përfundoi</a:t>
            </a:r>
            <a:r>
              <a:rPr lang="en-US" dirty="0"/>
              <a:t> me </a:t>
            </a:r>
            <a:r>
              <a:rPr lang="en-US" dirty="0" err="1"/>
              <a:t>publikimin</a:t>
            </a:r>
            <a:r>
              <a:rPr lang="en-US" dirty="0"/>
              <a:t> në </a:t>
            </a:r>
            <a:r>
              <a:rPr lang="en-US" dirty="0" err="1"/>
              <a:t>korrik</a:t>
            </a:r>
            <a:r>
              <a:rPr lang="en-US" dirty="0"/>
              <a:t> 2023 të </a:t>
            </a:r>
            <a:r>
              <a:rPr lang="en-US" dirty="0" err="1"/>
              <a:t>Raportit</a:t>
            </a:r>
            <a:r>
              <a:rPr lang="en-US" dirty="0"/>
              <a:t> të </a:t>
            </a:r>
            <a:r>
              <a:rPr lang="en-US" dirty="0" err="1"/>
              <a:t>Shqyrtimit</a:t>
            </a:r>
            <a:r>
              <a:rPr lang="en-US" dirty="0"/>
              <a:t> të </a:t>
            </a:r>
            <a:r>
              <a:rPr lang="en-US" dirty="0" err="1"/>
              <a:t>Komisionit</a:t>
            </a:r>
            <a:r>
              <a:rPr lang="en-US" dirty="0"/>
              <a:t> </a:t>
            </a:r>
            <a:r>
              <a:rPr lang="en-US" dirty="0" err="1"/>
              <a:t>Evropian</a:t>
            </a:r>
            <a:r>
              <a:rPr lang="en-US" dirty="0"/>
              <a:t> (Screening Report Albania).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46190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5786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70227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127E61-49CF-4A5E-AF22-9C188A771D71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56633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sp>
        <p:nvSpPr>
          <p:cNvPr id="194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9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9F7C8B-F1B4-4013-9380-58A8F4214F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9807697"/>
      </p:ext>
    </p:extLst>
  </p:cSld>
  <p:clrMapOvr>
    <a:masterClrMapping/>
  </p:clrMapOvr>
  <p:transition spd="med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9C0C3-B41F-4513-856E-E1137B099C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6947120"/>
      </p:ext>
    </p:extLst>
  </p:cSld>
  <p:clrMapOvr>
    <a:masterClrMapping/>
  </p:clrMapOvr>
  <p:transition spd="med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9B9E3-7A73-4D3A-AEA1-F35450CDBB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4720884"/>
      </p:ext>
    </p:extLst>
  </p:cSld>
  <p:clrMapOvr>
    <a:masterClrMapping/>
  </p:clrMapOvr>
  <p:transition spd="med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6D4BD-319A-4D5F-8D46-FF4325A08E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5449263"/>
      </p:ext>
    </p:extLst>
  </p:cSld>
  <p:clrMapOvr>
    <a:masterClrMapping/>
  </p:clrMapOvr>
  <p:transition spd="med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E5D50-8DAE-4D51-86C3-62FC65C6492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2974273"/>
      </p:ext>
    </p:extLst>
  </p:cSld>
  <p:clrMapOvr>
    <a:masterClrMapping/>
  </p:clrMapOvr>
  <p:transition spd="med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7B83C-D74F-4582-8E32-7A7DDFC4A2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6122928"/>
      </p:ext>
    </p:extLst>
  </p:cSld>
  <p:clrMapOvr>
    <a:masterClrMapping/>
  </p:clrMapOvr>
  <p:transition spd="med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1F13D-3C39-4603-8DDC-8BE872D5EC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6960874"/>
      </p:ext>
    </p:extLst>
  </p:cSld>
  <p:clrMapOvr>
    <a:masterClrMapping/>
  </p:clrMapOvr>
  <p:transition spd="med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0E777-238D-4209-BD8C-39E1F61DDF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668656"/>
      </p:ext>
    </p:extLst>
  </p:cSld>
  <p:clrMapOvr>
    <a:masterClrMapping/>
  </p:clrMapOvr>
  <p:transition spd="med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9ECA2-75FB-4291-ABBA-5DA3CA36D7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0864598"/>
      </p:ext>
    </p:extLst>
  </p:cSld>
  <p:clrMapOvr>
    <a:masterClrMapping/>
  </p:clrMapOvr>
  <p:transition spd="med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19DE8-DA99-48A3-B41B-E09552CB5C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6014082"/>
      </p:ext>
    </p:extLst>
  </p:cSld>
  <p:clrMapOvr>
    <a:masterClrMapping/>
  </p:clrMapOvr>
  <p:transition spd="med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F1DC0-FC81-4FB3-903F-AB3FDF5DF7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053346"/>
      </p:ext>
    </p:extLst>
  </p:cSld>
  <p:clrMapOvr>
    <a:masterClrMapping/>
  </p:clrMapOvr>
  <p:transition spd="med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90" y="0"/>
            <a:ext cx="9148762" cy="6851650"/>
            <a:chOff x="1" y="0"/>
            <a:chExt cx="5763" cy="4316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84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84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  <p:sp>
            <p:nvSpPr>
              <p:cNvPr id="184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>
                  <a:cs typeface="Arial" charset="0"/>
                </a:endParaRPr>
              </a:p>
            </p:txBody>
          </p:sp>
        </p:grpSp>
        <p:sp>
          <p:nvSpPr>
            <p:cNvPr id="184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84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84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84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>
                <a:cs typeface="Arial" charset="0"/>
              </a:endParaRPr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sp>
        <p:nvSpPr>
          <p:cNvPr id="184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7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7EBA856-73B8-4575-98E7-40307388F0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84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6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 spd="med">
    <p:cover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4449" y="1730588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q-AL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Batang"/>
              </a:rPr>
              <a:t>KOMISIONERI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Batang"/>
              </a:rPr>
              <a:t> </a:t>
            </a:r>
            <a:r>
              <a:rPr lang="sq-AL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Batang"/>
              </a:rPr>
              <a:t>PËR TË DREJTËN E INFORMIMIT DHE MBROJTJEN E TË DHËNAVE PERSONALE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2" b="33800"/>
          <a:stretch/>
        </p:blipFill>
        <p:spPr>
          <a:xfrm>
            <a:off x="1403648" y="915119"/>
            <a:ext cx="5568222" cy="8462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91880" y="5445224"/>
            <a:ext cx="28659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12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</a:t>
            </a:r>
            <a:endParaRPr lang="it-IT" sz="1200" dirty="0">
              <a:solidFill>
                <a:srgbClr val="A5002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it-IT" sz="1200" dirty="0" smtClean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Adresa</a:t>
            </a:r>
            <a:r>
              <a:rPr lang="it-IT" sz="1200" dirty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sq-AL" sz="1200" dirty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“Rr. </a:t>
            </a:r>
            <a:r>
              <a:rPr lang="sq-AL" sz="1200" dirty="0" err="1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Abdi</a:t>
            </a:r>
            <a:r>
              <a:rPr lang="sq-AL" sz="1200" dirty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sq-AL" sz="1200" dirty="0" err="1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Toptani</a:t>
            </a:r>
            <a:r>
              <a:rPr lang="sq-AL" sz="1200" dirty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Nd.5 Tiranë</a:t>
            </a:r>
            <a:r>
              <a:rPr lang="sq-AL" sz="1200" dirty="0" smtClean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”</a:t>
            </a:r>
            <a:endParaRPr lang="en-US" sz="1200" dirty="0" smtClean="0">
              <a:solidFill>
                <a:srgbClr val="A5002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q-AL" sz="1200" dirty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Telefon:00355 </a:t>
            </a:r>
            <a:r>
              <a:rPr lang="sq-AL" sz="1200" dirty="0" smtClean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42237200</a:t>
            </a:r>
            <a:endParaRPr lang="en-US" sz="1200" dirty="0" smtClean="0">
              <a:solidFill>
                <a:srgbClr val="A5002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A5002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E-mail: info@idp.al</a:t>
            </a:r>
          </a:p>
        </p:txBody>
      </p:sp>
      <p:sp>
        <p:nvSpPr>
          <p:cNvPr id="8" name="Rectangle 7"/>
          <p:cNvSpPr/>
          <p:nvPr/>
        </p:nvSpPr>
        <p:spPr>
          <a:xfrm>
            <a:off x="1286457" y="2576795"/>
            <a:ext cx="677393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KONVENTA KOMBËTARE PËR INTEGRIMIN EUROPIAN KAPITULLI 23: GJYQËSORI DHE </a:t>
            </a:r>
            <a:r>
              <a:rPr lang="en-US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KONVENTA </a:t>
            </a:r>
            <a:r>
              <a:rPr lang="en-US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KOMBËTARE PËR INTEGRIMIN EUROPIAN KAPITULLI 23</a:t>
            </a:r>
            <a:r>
              <a:rPr lang="en-US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“GJYQËSORI </a:t>
            </a:r>
            <a:r>
              <a:rPr lang="en-US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 TË DREJTAT </a:t>
            </a:r>
            <a:r>
              <a:rPr lang="en-US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THEMELORE”</a:t>
            </a:r>
          </a:p>
          <a:p>
            <a:pPr algn="ctr"/>
            <a:endParaRPr lang="en-US" sz="1400" b="1" dirty="0" smtClean="0">
              <a:solidFill>
                <a:srgbClr val="00487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err="1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Zbatimi</a:t>
            </a:r>
            <a:r>
              <a:rPr lang="en-US" sz="1400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b="1" dirty="0" err="1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për Mbrojtjen e të Dhënave Personale në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Kontekstin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negociatave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Kapitullin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23: Dialog me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Shoqërinë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Civile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Sektorin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</a:t>
            </a:r>
            <a:r>
              <a:rPr lang="en-US" sz="1400" b="1" dirty="0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Kontekstin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negociatave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Kapitullin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23: Dialog me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Shoqërinë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Civile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1400" b="1" dirty="0" err="1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Sektorin</a:t>
            </a:r>
            <a:r>
              <a:rPr lang="en-US" sz="1400" b="1" dirty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48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</a:t>
            </a:r>
            <a:endParaRPr lang="en-US" sz="1400" b="1" dirty="0">
              <a:solidFill>
                <a:srgbClr val="00487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72275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 bwMode="auto">
          <a:xfrm>
            <a:off x="287016" y="-243408"/>
            <a:ext cx="8856984" cy="669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DOKUMENTI I ANËTARËSIMIT: QËNDRIMI I PËRBASHKËT I BASHKIMIT EVROPIAN PËR GRUPKAPITULLIN E PARË - “THEMELORËT” </a:t>
            </a:r>
          </a:p>
          <a:p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tetor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2024, në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Bruksel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miratua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Konferencën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Anëtarësimin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Bashkimin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Evropian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Dokumenti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Anëtarësimit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përcaktohen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piketat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ndërmjetme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grupkapitull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parashikohet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se: 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Shqipëria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forcojë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tej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mbrojtjen e të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drejtave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themelore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praktikë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Në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veçanti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Shqipëria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do ta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përmbushë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standard të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ndërmjetëm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pasi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ketë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arritur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vijon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Miratimin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fillimin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zbatimit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reformës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mbrojtjen e të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acquis-në e BE-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përfshirë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reagimin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sistematik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marrjen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masave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mbrojtëse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efikase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mbrojtjen e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privatësisë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të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””.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lidhje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rëndësishëm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Zyra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kontribut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veçantë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përmbushi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para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piketat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ndërmjetme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Grupkapitullin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Themelorët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102655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RAPORTIME 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NË KOMISIONIN EVROPIAN</a:t>
            </a:r>
            <a:b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168" y="2060848"/>
            <a:ext cx="8229600" cy="4530725"/>
          </a:xfrm>
        </p:spPr>
        <p:txBody>
          <a:bodyPr/>
          <a:lstStyle/>
          <a:p>
            <a:pPr marL="0" lvl="0" indent="0" algn="just">
              <a:spcBef>
                <a:spcPct val="0"/>
              </a:spcBef>
              <a:buClrTx/>
              <a:buSzTx/>
              <a:buNone/>
            </a:pPr>
            <a:r>
              <a:rPr lang="it-IT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 pjesë e Kapitullit 23 </a:t>
            </a:r>
            <a:r>
              <a:rPr lang="it-IT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Gjyqësori dhe të drejtat themelore</a:t>
            </a:r>
            <a:r>
              <a:rPr lang="it-IT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Zyra e Komisionerin raporton në Ministrinë e Drejtësië si institucioni lider i këtij kapitulli </a:t>
            </a:r>
            <a:r>
              <a:rPr lang="it-IT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mbi: </a:t>
            </a:r>
          </a:p>
          <a:p>
            <a:pPr marL="457200" lvl="0" indent="-457200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it-IT" sz="2000" dirty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Zbatimin e piketave të   ndërmjetme;</a:t>
            </a:r>
          </a:p>
          <a:p>
            <a:pPr marL="0" lvl="0" indent="0" algn="just">
              <a:spcBef>
                <a:spcPct val="0"/>
              </a:spcBef>
              <a:buClrTx/>
              <a:buSzTx/>
              <a:buNone/>
            </a:pPr>
            <a:endParaRPr lang="it-IT" sz="2000" dirty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Zbatimin e masave të parashikuar në Udhërrëfyes;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067042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251520" y="1484784"/>
            <a:ext cx="8496944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8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LIGJI NR.124/2024 </a:t>
            </a:r>
            <a:r>
              <a:rPr lang="en-US" sz="24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“PËR MBROJTJEN E TË DHËNAVE PERSONALE”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117F7C5-CBA2-9823-0CBA-5BD773998046}"/>
              </a:ext>
            </a:extLst>
          </p:cNvPr>
          <p:cNvSpPr txBox="1">
            <a:spLocks/>
          </p:cNvSpPr>
          <p:nvPr/>
        </p:nvSpPr>
        <p:spPr bwMode="auto">
          <a:xfrm>
            <a:off x="-1260648" y="407388"/>
            <a:ext cx="11548261" cy="136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800" b="1" kern="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606546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PROJEKTI 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BINJAKËZIMIT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Projekti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Binjakëzimit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Mbështetje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institucionit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përafrimin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legjislacionit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mbrojtjen e të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acquis-in e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Bashkimit</a:t>
            </a:r>
            <a:r>
              <a:rPr lang="en-US" sz="2000" i="1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Evropian</a:t>
            </a:r>
            <a:r>
              <a:rPr lang="en-US" sz="2000" i="1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buFontTx/>
              <a:buChar char="-"/>
            </a:pPr>
            <a:endParaRPr lang="en-US" sz="2000" dirty="0" smtClean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Përafrimi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legjislacionit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GDPR dhe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Direktivën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Policisë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en-US" sz="2000" dirty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Ndërtimi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kapaciteteve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kuadrit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ligjor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mbrojtjen e të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endParaRPr lang="en-US" sz="2000" dirty="0" smtClean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000" dirty="0" err="1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Rritja</a:t>
            </a:r>
            <a:r>
              <a:rPr lang="en-US" sz="2000" dirty="0" smtClean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ndërgjegjësimit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kontrolluesit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përpunuesit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mënyrë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sigurohet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veprojnë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ligjin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mbrojtjen e të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000" dirty="0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CECFF">
                    <a:lumMod val="25000"/>
                  </a:srgb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endParaRPr lang="en-US" sz="2000" dirty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en-US" sz="2000" dirty="0">
              <a:solidFill>
                <a:srgbClr val="CCECFF">
                  <a:lumMod val="25000"/>
                </a:srgb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819343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4873"/>
                </a:solidFill>
              </a:rPr>
              <a:t/>
            </a:r>
            <a:br>
              <a:rPr lang="en-US" sz="2800" dirty="0" smtClean="0">
                <a:solidFill>
                  <a:srgbClr val="004873"/>
                </a:solidFill>
              </a:rPr>
            </a:br>
            <a:r>
              <a:rPr lang="en-US" sz="2000" b="1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AKTET NËNLIGJORE</a:t>
            </a:r>
            <a:endParaRPr lang="en-US" sz="2000" b="1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00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Aktet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nënligjore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 mirat</a:t>
            </a:r>
            <a:r>
              <a:rPr lang="en-US" sz="200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uara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 zbatim të ligjit nr. 124/2024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ts val="1500"/>
              </a:lnSpc>
              <a:buNone/>
            </a:pPr>
            <a:endParaRPr lang="en-US" sz="1800" b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500"/>
              </a:lnSpc>
              <a:buNone/>
            </a:pPr>
            <a:r>
              <a:rPr lang="en-GB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Vendimi</a:t>
            </a:r>
            <a:r>
              <a:rPr lang="en-GB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01,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30.04.2025 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përcaktimin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vendeve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sigurojnë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përshtatshëm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mbrojtjes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pPr marL="0" marR="0" indent="0" algn="just">
              <a:lnSpc>
                <a:spcPts val="1500"/>
              </a:lnSpc>
              <a:buNone/>
            </a:pPr>
            <a:endParaRPr lang="en-US" sz="2000" i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500"/>
              </a:lnSpc>
              <a:buNone/>
            </a:pPr>
            <a:r>
              <a:rPr lang="en-GB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Udhëzimi</a:t>
            </a:r>
            <a:r>
              <a:rPr lang="en-GB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01,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30.04.2025 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masat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sigurisë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mbrojtjen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fushën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arsimit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pPr marL="0" marR="0" indent="0" algn="just">
              <a:lnSpc>
                <a:spcPts val="1500"/>
              </a:lnSpc>
              <a:buNone/>
            </a:pPr>
            <a:endParaRPr lang="en-US" sz="2000" i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500"/>
              </a:lnSpc>
              <a:buNone/>
            </a:pPr>
            <a:r>
              <a:rPr lang="en-GB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Udhëzimi</a:t>
            </a:r>
            <a:r>
              <a:rPr lang="en-GB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02,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30.04.2025 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mbrojtjen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shëndetësore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pPr marL="0" marR="0" indent="0" algn="just">
              <a:lnSpc>
                <a:spcPts val="1500"/>
              </a:lnSpc>
              <a:buNone/>
            </a:pPr>
            <a:endParaRPr lang="en-US" sz="2000" i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500"/>
              </a:lnSpc>
              <a:buNone/>
            </a:pPr>
            <a:r>
              <a:rPr lang="en-GB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Udhëzimi</a:t>
            </a:r>
            <a:r>
              <a:rPr lang="en-GB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03,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30.04.2025 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përpunimin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përmes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sistemeve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mbikëqyrjes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video”;</a:t>
            </a:r>
            <a:endParaRPr lang="en-US" sz="2000" i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500"/>
              </a:lnSpc>
              <a:buNone/>
            </a:pPr>
            <a:endParaRPr lang="en-GB" sz="2000" i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500"/>
              </a:lnSpc>
              <a:buNone/>
            </a:pPr>
            <a:r>
              <a:rPr lang="en-GB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Udhëzimi</a:t>
            </a:r>
            <a:r>
              <a:rPr lang="en-GB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04, </a:t>
            </a:r>
            <a:r>
              <a:rPr lang="en-GB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30.04.2025 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mbrojtjen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masat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duhura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sigurisë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marketingun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drejtpërdrejtë</a:t>
            </a:r>
            <a:r>
              <a:rPr lang="en-GB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2000" i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b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b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289810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48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dirty="0" smtClean="0">
                <a:solidFill>
                  <a:srgbClr val="00487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q-AL" sz="2000" b="1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AKTET NËNLIGJORE</a:t>
            </a:r>
            <a:endParaRPr lang="en-US" sz="2000" b="1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Clr>
                <a:srgbClr val="FFFFCC"/>
              </a:buClr>
              <a:buNone/>
            </a:pPr>
            <a:r>
              <a:rPr lang="en-US" sz="200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Aktet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nënligjore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 </a:t>
            </a:r>
            <a:r>
              <a:rPr lang="sq-AL" sz="200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cilat pritet të miratohen në zbatim të ligjit nr. </a:t>
            </a:r>
            <a:r>
              <a:rPr lang="sq-AL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124/2024</a:t>
            </a:r>
            <a:r>
              <a:rPr lang="en-US" sz="200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lvl="0" indent="0" algn="just">
              <a:buClr>
                <a:srgbClr val="FFFFCC"/>
              </a:buClr>
              <a:buNone/>
            </a:pPr>
            <a:endParaRPr lang="sq-AL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FFFFCC"/>
              </a:buClr>
              <a:buNone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Draft/udhëzim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“Për </a:t>
            </a:r>
            <a:r>
              <a:rPr lang="sq-AL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miratimin e metodologjisë për sanksionet administrative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FFFFCC"/>
              </a:buClr>
              <a:buNone/>
            </a:pP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FFFFCC"/>
              </a:buClr>
              <a:buNone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Draft/udhëzim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“Mbi </a:t>
            </a:r>
            <a:r>
              <a:rPr lang="sq-AL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rregullat themelore në lidhje me mbrojtjen e të dhënave personale në median e shkruar, vizuale dhe audiovizuale, si dhe përjashtimet për qëllime specifike përpunimi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  <a:endParaRPr lang="en-US" sz="2000" i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FFFFCC"/>
              </a:buClr>
              <a:buNone/>
            </a:pPr>
            <a:endParaRPr lang="en-US" sz="2000" i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FFFFCC"/>
              </a:buClr>
              <a:buNone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Draft/Udhëzim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“M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përpunimin </a:t>
            </a:r>
            <a:r>
              <a:rPr lang="sq-AL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të dhënave personale nga autoritetet </a:t>
            </a:r>
            <a:r>
              <a:rPr lang="sq-AL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kompetente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q-AL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367496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339752" y="2348880"/>
            <a:ext cx="4499992" cy="67768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rtlCol="0"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sq-AL" sz="3200" dirty="0" smtClean="0">
                <a:solidFill>
                  <a:schemeClr val="bg1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FALEMINDERIT</a:t>
            </a: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51" dirty="0" smtClean="0">
                <a:solidFill>
                  <a:schemeClr val="bg1">
                    <a:lumMod val="75000"/>
                  </a:schemeClr>
                </a:solidFill>
                <a:effectLst/>
                <a:latin typeface="Cambria" panose="02040503050406030204" pitchFamily="18" charset="0"/>
              </a:rPr>
              <a:t>!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4051" dirty="0">
              <a:solidFill>
                <a:schemeClr val="bg1">
                  <a:lumMod val="75000"/>
                </a:schemeClr>
              </a:solidFill>
              <a:effectLst/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29000"/>
            <a:ext cx="57606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Blerta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Nerguti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Sekretar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i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Përgjithshëm</a:t>
            </a:r>
            <a:endParaRPr lang="en-US" dirty="0" smtClean="0">
              <a:solidFill>
                <a:srgbClr val="FFC000"/>
              </a:solidFill>
              <a:latin typeface="Cambria" panose="020405030504060302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</a:rPr>
              <a:t>KOMISIONERI PËR TË DREJTËN E INFORMIMIT DHE MBROJTJEN E TË DHËNAVE PERSONALE</a:t>
            </a:r>
            <a:endParaRPr lang="sq-AL" dirty="0"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726629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251520" y="-387424"/>
            <a:ext cx="8640960" cy="662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8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PROGRESI NË KUADËR TË PROCESIT TË NEGOCIATAVE DHE PLOTËSIMIT TË PIKETAVE TË NDËRMJETME PËR KAPITULLIN 23 “</a:t>
            </a:r>
            <a:r>
              <a:rPr lang="en-US" sz="28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GJYQËSORI DHE TË DREJTAT THEMELORE”</a:t>
            </a:r>
            <a:endParaRPr lang="en-US" sz="28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14141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-396552" y="-243408"/>
            <a:ext cx="9201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pPr marL="168275" indent="-168275" defTabSz="401638">
              <a:tabLst>
                <a:tab pos="112713" algn="l"/>
              </a:tabLst>
            </a:pP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ZYRA E KOMISIONERIT PËR TË DREJTËN E INFORMIMIT DHE MBROJTJEN E TË DHËNAVE PERSONALE</a:t>
            </a:r>
          </a:p>
          <a:p>
            <a:pPr marL="168275" indent="-168275" defTabSz="401638">
              <a:tabLst>
                <a:tab pos="112713" algn="l"/>
              </a:tabLst>
            </a:pPr>
            <a:endParaRPr lang="en-US" sz="2000" b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68275" indent="-168275" defTabSz="401638">
              <a:tabLst>
                <a:tab pos="112713" algn="l"/>
              </a:tabLst>
            </a:pP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en-US" sz="18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Kriteri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-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Reforma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Administratën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Publike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/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Shoqëria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informacionit dhe media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pPr lvl="1" algn="just"/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23 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Gjyqësori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drejtat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themelore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”;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24 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Drejtësia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liria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siguria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5527671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467543" y="116632"/>
            <a:ext cx="82089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400" dirty="0" smtClean="0"/>
          </a:p>
          <a:p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ROLI </a:t>
            </a:r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ZYRËS SË KOMISIONERIT NË TAKIMET SHPJEGUESE NË KOMISIONIN EVROPIAN</a:t>
            </a:r>
          </a:p>
          <a:p>
            <a:endParaRPr lang="en-US" sz="2400" i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nisjen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vlerësimit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analitik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përafrimit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 acquis-në (</a:t>
            </a:r>
            <a:r>
              <a:rPr lang="en-US" sz="2000" i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procesi</a:t>
            </a:r>
            <a:r>
              <a:rPr lang="en-US" sz="2000" i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screening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Zyra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patur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takimet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shpjeguese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Evropian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Unionit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takimet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dypalëshe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prezantimin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nivelit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përafrimit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acquis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shqiptar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muajit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shtator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2022,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Zyra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Komisionerit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marrë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pjesë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aktive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seri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takimesh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Bruksel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procesit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integrimit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vendit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Bashkimin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Evropia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sic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takimi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Kapitullin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23 “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Gjyqësori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të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drejtat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themelore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raportimi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Kapitullit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24 “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Drejtësia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Liria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Siguria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dhe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raportimi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i="1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procesit</a:t>
            </a:r>
            <a:r>
              <a:rPr lang="en-US" sz="2000" i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screening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për 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Reformën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Administratën</a:t>
            </a:r>
            <a:r>
              <a:rPr lang="en-US" sz="2000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Publike</a:t>
            </a:r>
            <a:r>
              <a:rPr lang="en-US" sz="2000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502393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899592" y="404664"/>
            <a:ext cx="7581528" cy="714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2000" b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PROCESI I VLERËSIMIT ANALITIK TË PËRAFRIMIT TË LEGJISLACIONIT ME </a:t>
            </a:r>
            <a:r>
              <a:rPr lang="en-US" sz="2400" b="1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ACQUIS COMMUNAUTAIRE </a:t>
            </a:r>
            <a:r>
              <a:rPr lang="en-US" sz="24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PËRFUNDOI ME PUBLIKIMIN E RAPORTIT TË SHQYRTIMIT TË KOMISIONIT EVROPIAN </a:t>
            </a:r>
            <a:r>
              <a:rPr lang="en-US" sz="24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SCREENING </a:t>
            </a:r>
            <a:r>
              <a:rPr lang="en-US" sz="24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REPORT </a:t>
            </a:r>
            <a:r>
              <a:rPr lang="en-US" sz="24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ALBANIA” </a:t>
            </a:r>
            <a:r>
              <a:rPr lang="en-US" sz="2400" b="1" kern="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KORRIK 2023</a:t>
            </a:r>
          </a:p>
          <a:p>
            <a:endParaRPr lang="en-US" sz="2400" b="1" kern="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kern="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8945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683568" y="404664"/>
            <a:ext cx="7581528" cy="714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pPr algn="just"/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Zyrën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Komisionerit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theksohet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 “REFORMA NË ADMINISTRATËN PUBLIKE” </a:t>
            </a:r>
            <a:endParaRPr lang="en-US" sz="20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Kuadri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ardhshëm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legjislativ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aksesin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informacionin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forcojë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kompetencat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të Drejtën e Informimit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Mbrojtjes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Dhënave Personale duke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parashikuar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mekanizma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vendimeve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mandatin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kryer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inspektime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gjithëpërfshirëse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Forcimi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koordinatorëve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drejtën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informimit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brenda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autoriteteve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publike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593382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539552" y="0"/>
            <a:ext cx="835292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 23 “GJYQËSORI DHE TË DREJTAT THEMELORE”</a:t>
            </a:r>
          </a:p>
          <a:p>
            <a:endParaRPr lang="en-US" sz="20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Seksioni</a:t>
            </a:r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“Të </a:t>
            </a:r>
            <a:r>
              <a:rPr lang="en-US" sz="2000" b="1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Drejtat</a:t>
            </a:r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Themelore</a:t>
            </a:r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000" b="1" kern="0" dirty="0" smtClean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Kuadri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Përgjithshëm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i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rëndësi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veçantë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fuqizohet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kapaciteti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organeve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pavarura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drejtave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njeriut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duke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përfshirë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Avokatin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Popullit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Mbrojtjen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Diskriminimi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Komisionerin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për të Drejtën e Informimit dhe Mbrojtjen e të Dhënave Personale”</a:t>
            </a:r>
          </a:p>
        </p:txBody>
      </p:sp>
    </p:spTree>
    <p:extLst>
      <p:ext uri="{BB962C8B-B14F-4D97-AF65-F5344CB8AC3E}">
        <p14:creationId xmlns:p14="http://schemas.microsoft.com/office/powerpoint/2010/main" val="3364233591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251520" y="-243408"/>
            <a:ext cx="856895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KAPITULLI 23 “GJYQËSORI DHE TË DREJTAT THEMELORE</a:t>
            </a:r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Seksioni</a:t>
            </a:r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“Për mbrojtjen e të </a:t>
            </a:r>
            <a:r>
              <a:rPr lang="en-US" sz="2000" b="1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err="1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Shqipëria ka nevojë të përafrojë ligjin për mbrojtjen e të dhënave personale me Rregulloren e Përgjithshme të Bashkimit Evropian për Mbrojtjen e të Dhënave Personale (GDPR) 2016/679 dhe me Direktivën e Policisë 2016/680;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Ligji duhet të sigurojë autonominë organizative të Komisionerit për të Drejtën e Informimit dhe Mbrojtjen e të Dhënave Personale, dhe ta fuqizojë atë të miratojë vendime detyruese;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Për sa i përket zbatimit të ligjit, kapacitetet dhe kompetencat e Komisionerit, do të duhet të rriten nëse kërkohet që ai të përballojë me efikasitet përgjegjësitë e reja që rrjedhin nga ligji që pritet të miratohet;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q-AL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Ndërgjegjësimi për të drejtën e mbrojtjes së të dhënave personale, si një e drejtë themelore, është ende në nivele të ulëta ndër institucionet publike, si edhe në publikun e gjerë”. </a:t>
            </a:r>
            <a:endParaRPr lang="sq-AL" sz="2000" dirty="0">
              <a:solidFill>
                <a:srgbClr val="00487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562003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 bwMode="auto">
          <a:xfrm>
            <a:off x="251520" y="620688"/>
            <a:ext cx="12713548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2" anchor="t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r>
              <a:rPr lang="en-US" sz="2000" b="1" kern="0" dirty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0" dirty="0" smtClean="0">
                <a:solidFill>
                  <a:schemeClr val="tx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UDHËRRËFYESIT</a:t>
            </a:r>
            <a:endParaRPr lang="en-US" sz="2000" b="1" kern="0" dirty="0">
              <a:solidFill>
                <a:schemeClr val="tx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 bwMode="auto">
          <a:xfrm>
            <a:off x="467544" y="1679203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</a:pP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përfundim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procesit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Screening u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miratuan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dokumentet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politike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strategjike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masat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kryesore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që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parashikohen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merren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qëllim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adresimin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gjetjeve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Raportit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Shqyrtimit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KE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Shqipërinë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</a:pPr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lvl="0" indent="-3429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</a:pPr>
            <a:r>
              <a:rPr lang="en-US" sz="2000" b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Udhërrëfyesi</a:t>
            </a: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për</a:t>
            </a: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Shtetin</a:t>
            </a: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e </a:t>
            </a:r>
            <a:r>
              <a:rPr lang="en-US" sz="2000" b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së</a:t>
            </a: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Drejtës</a:t>
            </a:r>
            <a:r>
              <a:rPr lang="en-US" sz="2000" b="1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Kapitulli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23 “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Gjyqësori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drejtat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themelore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” (VKM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736,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datë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13.12.2023);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</a:pPr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lvl="0" indent="-3429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</a:pPr>
            <a:r>
              <a:rPr lang="en-US" sz="2000" b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Udhërrëfyesi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për </a:t>
            </a:r>
            <a:r>
              <a:rPr lang="en-US" sz="2000" b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Reformën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në </a:t>
            </a:r>
            <a:r>
              <a:rPr lang="en-US" sz="2000" b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Administratën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Publike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(VKM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737,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datë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13.12.2023). </a:t>
            </a:r>
            <a:endParaRPr lang="en-US" sz="2000" dirty="0" smtClean="0">
              <a:solidFill>
                <a:srgbClr val="004873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lvl="0" indent="-3429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</a:pPr>
            <a:endParaRPr lang="en-US" sz="2000" dirty="0">
              <a:solidFill>
                <a:srgbClr val="004873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</a:pPr>
            <a:r>
              <a:rPr lang="en-US" sz="2000" dirty="0" err="1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Zyra</a:t>
            </a:r>
            <a:r>
              <a:rPr lang="en-US" sz="2000" dirty="0" smtClean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Komisionerit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bazuar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në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këto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akte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parashikuar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masa dhe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aktivitete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konkrete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përmbushjen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rekomandimeve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lëna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nga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Raporti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Shqyrtimit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të KE për </a:t>
            </a:r>
            <a:r>
              <a:rPr lang="en-US" sz="2000" dirty="0" err="1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periudhën</a:t>
            </a:r>
            <a:r>
              <a:rPr lang="en-US" sz="2000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2024 - 2030</a:t>
            </a:r>
            <a:r>
              <a:rPr lang="en-US" sz="2000" b="1" dirty="0">
                <a:solidFill>
                  <a:srgbClr val="00487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832544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lobe 3">
    <a:dk1>
      <a:srgbClr val="003B76"/>
    </a:dk1>
    <a:lt1>
      <a:srgbClr val="FFFFFF"/>
    </a:lt1>
    <a:dk2>
      <a:srgbClr val="0066CC"/>
    </a:dk2>
    <a:lt2>
      <a:srgbClr val="CCECFF"/>
    </a:lt2>
    <a:accent1>
      <a:srgbClr val="33CCCC"/>
    </a:accent1>
    <a:accent2>
      <a:srgbClr val="66CCFF"/>
    </a:accent2>
    <a:accent3>
      <a:srgbClr val="AAB8E2"/>
    </a:accent3>
    <a:accent4>
      <a:srgbClr val="DADADA"/>
    </a:accent4>
    <a:accent5>
      <a:srgbClr val="ADE2E2"/>
    </a:accent5>
    <a:accent6>
      <a:srgbClr val="5CB9E7"/>
    </a:accent6>
    <a:hlink>
      <a:srgbClr val="FFFFCC"/>
    </a:hlink>
    <a:folHlink>
      <a:srgbClr val="FFCC66"/>
    </a:folHlink>
  </a:clrScheme>
</a:themeOverride>
</file>

<file path=ppt/theme/themeOverride2.xml><?xml version="1.0" encoding="utf-8"?>
<a:themeOverride xmlns:a="http://schemas.openxmlformats.org/drawingml/2006/main">
  <a:clrScheme name="Globe 3">
    <a:dk1>
      <a:srgbClr val="003B76"/>
    </a:dk1>
    <a:lt1>
      <a:srgbClr val="FFFFFF"/>
    </a:lt1>
    <a:dk2>
      <a:srgbClr val="0066CC"/>
    </a:dk2>
    <a:lt2>
      <a:srgbClr val="CCECFF"/>
    </a:lt2>
    <a:accent1>
      <a:srgbClr val="33CCCC"/>
    </a:accent1>
    <a:accent2>
      <a:srgbClr val="66CCFF"/>
    </a:accent2>
    <a:accent3>
      <a:srgbClr val="AAB8E2"/>
    </a:accent3>
    <a:accent4>
      <a:srgbClr val="DADADA"/>
    </a:accent4>
    <a:accent5>
      <a:srgbClr val="ADE2E2"/>
    </a:accent5>
    <a:accent6>
      <a:srgbClr val="5CB9E7"/>
    </a:accent6>
    <a:hlink>
      <a:srgbClr val="FFFF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3965</TotalTime>
  <Words>1412</Words>
  <Application>Microsoft Office PowerPoint</Application>
  <PresentationFormat>On-screen Show (4:3)</PresentationFormat>
  <Paragraphs>148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Batang</vt:lpstr>
      <vt:lpstr>Cambria</vt:lpstr>
      <vt:lpstr>Times New Roman</vt:lpstr>
      <vt:lpstr>Verdana</vt:lpstr>
      <vt:lpstr>Wingdings</vt:lpstr>
      <vt:lpstr>Globe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RAPORTIME NË KOMISIONIN EVROPIAN </vt:lpstr>
      <vt:lpstr>PowerPoint Presentation</vt:lpstr>
      <vt:lpstr> PROJEKTI I BINJAKËZIMIT</vt:lpstr>
      <vt:lpstr> AKTET NËNLIGJORE</vt:lpstr>
      <vt:lpstr> AKTET NËNLIGJORE</vt:lpstr>
      <vt:lpstr>PowerPoint Presentation</vt:lpstr>
    </vt:vector>
  </TitlesOfParts>
  <Company>Justice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Parrott</dc:creator>
  <cp:lastModifiedBy>Blerta</cp:lastModifiedBy>
  <cp:revision>408</cp:revision>
  <cp:lastPrinted>2025-07-14T15:04:36Z</cp:lastPrinted>
  <dcterms:created xsi:type="dcterms:W3CDTF">2000-01-14T14:53:48Z</dcterms:created>
  <dcterms:modified xsi:type="dcterms:W3CDTF">2025-07-15T07:05:44Z</dcterms:modified>
</cp:coreProperties>
</file>