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0" r:id="rId2"/>
    <p:sldId id="552" r:id="rId3"/>
    <p:sldId id="548" r:id="rId4"/>
    <p:sldId id="543" r:id="rId5"/>
    <p:sldId id="429" r:id="rId6"/>
    <p:sldId id="550" r:id="rId7"/>
    <p:sldId id="556" r:id="rId8"/>
    <p:sldId id="553" r:id="rId9"/>
    <p:sldId id="557" r:id="rId10"/>
    <p:sldId id="549" r:id="rId11"/>
    <p:sldId id="558" r:id="rId12"/>
    <p:sldId id="559" r:id="rId13"/>
    <p:sldId id="560" r:id="rId14"/>
    <p:sldId id="555" r:id="rId15"/>
    <p:sldId id="554" r:id="rId16"/>
    <p:sldId id="443" r:id="rId17"/>
    <p:sldId id="444" r:id="rId18"/>
    <p:sldId id="492" r:id="rId19"/>
    <p:sldId id="425" r:id="rId20"/>
    <p:sldId id="432" r:id="rId21"/>
    <p:sldId id="509" r:id="rId22"/>
    <p:sldId id="562" r:id="rId23"/>
    <p:sldId id="427" r:id="rId24"/>
    <p:sldId id="534" r:id="rId25"/>
    <p:sldId id="535" r:id="rId26"/>
    <p:sldId id="440" r:id="rId27"/>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bg>
      <p:bgRef idx="1001">
        <a:schemeClr val="bg2"/>
      </p:bgRef>
    </p:bg>
    <p:spTree>
      <p:nvGrpSpPr>
        <p:cNvPr id="1" name=""/>
        <p:cNvGrpSpPr/>
        <p:nvPr/>
      </p:nvGrpSpPr>
      <p:grpSpPr>
        <a:xfrm>
          <a:off x="0" y="0"/>
          <a:ext cx="0" cy="0"/>
          <a:chOff x="0" y="0"/>
          <a:chExt cx="0" cy="0"/>
        </a:xfrm>
      </p:grpSpPr>
      <p:sp>
        <p:nvSpPr>
          <p:cNvPr id="15" name="Obdĺžnik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Obdĺžnik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Obdĺžnik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Obdĺžnik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2" name="Obdĺžnik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Podnadpis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k-SK"/>
              <a:t>Kliknite sem a upravte štýl predlohy podnadpisov.</a:t>
            </a:r>
            <a:endParaRPr kumimoji="0" lang="en-US"/>
          </a:p>
        </p:txBody>
      </p:sp>
      <p:sp>
        <p:nvSpPr>
          <p:cNvPr id="28" name="Zástupný symbol dátumu 27"/>
          <p:cNvSpPr>
            <a:spLocks noGrp="1"/>
          </p:cNvSpPr>
          <p:nvPr>
            <p:ph type="dt" sz="half" idx="10"/>
          </p:nvPr>
        </p:nvSpPr>
        <p:spPr/>
        <p:txBody>
          <a:bodyPr/>
          <a:lstStyle/>
          <a:p>
            <a:fld id="{85B920EB-FC63-434F-8F53-30F064EC88A1}" type="datetimeFigureOut">
              <a:rPr lang="sk-SK" smtClean="0"/>
              <a:pPr/>
              <a:t>20. 6. 2025</a:t>
            </a:fld>
            <a:endParaRPr lang="sk-SK"/>
          </a:p>
        </p:txBody>
      </p:sp>
      <p:sp>
        <p:nvSpPr>
          <p:cNvPr id="17" name="Zástupný symbol päty 16"/>
          <p:cNvSpPr>
            <a:spLocks noGrp="1"/>
          </p:cNvSpPr>
          <p:nvPr>
            <p:ph type="ftr" sz="quarter" idx="11"/>
          </p:nvPr>
        </p:nvSpPr>
        <p:spPr/>
        <p:txBody>
          <a:bodyPr/>
          <a:lstStyle/>
          <a:p>
            <a:endParaRPr lang="sk-SK"/>
          </a:p>
        </p:txBody>
      </p:sp>
      <p:sp>
        <p:nvSpPr>
          <p:cNvPr id="7" name="Rovná spojnica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0" name="Obdĺžnik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3" name="Ová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Ová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Zástupný symbol čísla snímky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29C2E530-8734-4C49-841F-288A267C3885}" type="slidenum">
              <a:rPr lang="sk-SK" smtClean="0"/>
              <a:pPr/>
              <a:t>‹#›</a:t>
            </a:fld>
            <a:endParaRPr lang="sk-SK"/>
          </a:p>
        </p:txBody>
      </p:sp>
      <p:sp>
        <p:nvSpPr>
          <p:cNvPr id="8" name="Nadpis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sk-SK"/>
              <a:t>Kliknite sem a upravte štýl predlohy nadpisov.</a:t>
            </a:r>
            <a:endParaRPr kumimoji="0" lang="en-US"/>
          </a:p>
        </p:txBody>
      </p:sp>
    </p:spTree>
    <p:extLst>
      <p:ext uri="{BB962C8B-B14F-4D97-AF65-F5344CB8AC3E}">
        <p14:creationId xmlns:p14="http://schemas.microsoft.com/office/powerpoint/2010/main" val="18988894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a:t>Kliknite sem a upravte štýl predlohy nadpisov.</a:t>
            </a:r>
            <a:endParaRPr kumimoji="0" lang="en-US"/>
          </a:p>
        </p:txBody>
      </p:sp>
      <p:sp>
        <p:nvSpPr>
          <p:cNvPr id="3" name="Zástupný symbol zvislého textu 2"/>
          <p:cNvSpPr>
            <a:spLocks noGrp="1"/>
          </p:cNvSpPr>
          <p:nvPr>
            <p:ph type="body" orient="vert" idx="1"/>
          </p:nvPr>
        </p:nvSpPr>
        <p:spPr/>
        <p:txBody>
          <a:bodyPr vert="eaVert"/>
          <a:lstStyle/>
          <a:p>
            <a:pPr lvl="0" eaLnBrk="1" latinLnBrk="0" hangingPunct="1"/>
            <a:r>
              <a:rPr lang="sk-SK"/>
              <a:t>Kliknite sem a upravte štýly predlohy textu.</a:t>
            </a:r>
          </a:p>
          <a:p>
            <a:pPr lvl="1" eaLnBrk="1" latinLnBrk="0" hangingPunct="1"/>
            <a:r>
              <a:rPr lang="sk-SK"/>
              <a:t>Druhá úroveň</a:t>
            </a:r>
          </a:p>
          <a:p>
            <a:pPr lvl="2" eaLnBrk="1" latinLnBrk="0" hangingPunct="1"/>
            <a:r>
              <a:rPr lang="sk-SK"/>
              <a:t>Tretia úroveň</a:t>
            </a:r>
          </a:p>
          <a:p>
            <a:pPr lvl="3" eaLnBrk="1" latinLnBrk="0" hangingPunct="1"/>
            <a:r>
              <a:rPr lang="sk-SK"/>
              <a:t>Štvrtá úroveň</a:t>
            </a:r>
          </a:p>
          <a:p>
            <a:pPr lvl="4" eaLnBrk="1" latinLnBrk="0" hangingPunct="1"/>
            <a:r>
              <a:rPr lang="sk-SK"/>
              <a:t>Piata úroveň</a:t>
            </a:r>
            <a:endParaRPr kumimoji="0" lang="en-US"/>
          </a:p>
        </p:txBody>
      </p:sp>
      <p:sp>
        <p:nvSpPr>
          <p:cNvPr id="4" name="Zástupný symbol dátumu 3"/>
          <p:cNvSpPr>
            <a:spLocks noGrp="1"/>
          </p:cNvSpPr>
          <p:nvPr>
            <p:ph type="dt" sz="half" idx="10"/>
          </p:nvPr>
        </p:nvSpPr>
        <p:spPr/>
        <p:txBody>
          <a:bodyPr/>
          <a:lstStyle/>
          <a:p>
            <a:fld id="{85B920EB-FC63-434F-8F53-30F064EC88A1}" type="datetimeFigureOut">
              <a:rPr lang="sk-SK" smtClean="0"/>
              <a:pPr/>
              <a:t>20. 6. 2025</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29C2E530-8734-4C49-841F-288A267C3885}" type="slidenum">
              <a:rPr lang="sk-SK" smtClean="0"/>
              <a:pPr/>
              <a:t>‹#›</a:t>
            </a:fld>
            <a:endParaRPr lang="sk-SK"/>
          </a:p>
        </p:txBody>
      </p:sp>
    </p:spTree>
    <p:extLst>
      <p:ext uri="{BB962C8B-B14F-4D97-AF65-F5344CB8AC3E}">
        <p14:creationId xmlns:p14="http://schemas.microsoft.com/office/powerpoint/2010/main" val="378577004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Zvislý nadpis a text">
    <p:bg>
      <p:bgRef idx="1001">
        <a:schemeClr val="bg2"/>
      </p:bgRef>
    </p:bg>
    <p:spTree>
      <p:nvGrpSpPr>
        <p:cNvPr id="1" name=""/>
        <p:cNvGrpSpPr/>
        <p:nvPr/>
      </p:nvGrpSpPr>
      <p:grpSpPr>
        <a:xfrm>
          <a:off x="0" y="0"/>
          <a:ext cx="0" cy="0"/>
          <a:chOff x="0" y="0"/>
          <a:chExt cx="0" cy="0"/>
        </a:xfrm>
      </p:grpSpPr>
      <p:sp>
        <p:nvSpPr>
          <p:cNvPr id="7" name="Obdĺžnik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8" name="Obdĺžnik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Obdĺžnik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0" name="Obdĺžnik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1" name="Obdĺžnik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2" name="Obdĺžnik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3" name="Rovná spojnica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4" name="Ová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5" name="Ová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Zástupný symbol čísla snímky 5"/>
          <p:cNvSpPr>
            <a:spLocks noGrp="1"/>
          </p:cNvSpPr>
          <p:nvPr>
            <p:ph type="sldNum" sz="quarter" idx="12"/>
          </p:nvPr>
        </p:nvSpPr>
        <p:spPr>
          <a:xfrm>
            <a:off x="9221216" y="3009902"/>
            <a:ext cx="609600" cy="441325"/>
          </a:xfrm>
        </p:spPr>
        <p:txBody>
          <a:bodyPr/>
          <a:lstStyle/>
          <a:p>
            <a:fld id="{29C2E530-8734-4C49-841F-288A267C3885}" type="slidenum">
              <a:rPr lang="sk-SK" smtClean="0"/>
              <a:pPr/>
              <a:t>‹#›</a:t>
            </a:fld>
            <a:endParaRPr lang="sk-SK"/>
          </a:p>
        </p:txBody>
      </p:sp>
      <p:sp>
        <p:nvSpPr>
          <p:cNvPr id="3" name="Zástupný symbol zvislého textu 2"/>
          <p:cNvSpPr>
            <a:spLocks noGrp="1"/>
          </p:cNvSpPr>
          <p:nvPr>
            <p:ph type="body" orient="vert" idx="1"/>
          </p:nvPr>
        </p:nvSpPr>
        <p:spPr>
          <a:xfrm>
            <a:off x="406400" y="304800"/>
            <a:ext cx="8737600" cy="5821366"/>
          </a:xfrm>
        </p:spPr>
        <p:txBody>
          <a:bodyPr vert="eaVert"/>
          <a:lstStyle/>
          <a:p>
            <a:pPr lvl="0" eaLnBrk="1" latinLnBrk="0" hangingPunct="1"/>
            <a:r>
              <a:rPr lang="sk-SK"/>
              <a:t>Kliknite sem a upravte štýly predlohy textu.</a:t>
            </a:r>
          </a:p>
          <a:p>
            <a:pPr lvl="1" eaLnBrk="1" latinLnBrk="0" hangingPunct="1"/>
            <a:r>
              <a:rPr lang="sk-SK"/>
              <a:t>Druhá úroveň</a:t>
            </a:r>
          </a:p>
          <a:p>
            <a:pPr lvl="2" eaLnBrk="1" latinLnBrk="0" hangingPunct="1"/>
            <a:r>
              <a:rPr lang="sk-SK"/>
              <a:t>Tretia úroveň</a:t>
            </a:r>
          </a:p>
          <a:p>
            <a:pPr lvl="3" eaLnBrk="1" latinLnBrk="0" hangingPunct="1"/>
            <a:r>
              <a:rPr lang="sk-SK"/>
              <a:t>Štvrtá úroveň</a:t>
            </a:r>
          </a:p>
          <a:p>
            <a:pPr lvl="4" eaLnBrk="1" latinLnBrk="0" hangingPunct="1"/>
            <a:r>
              <a:rPr lang="sk-SK"/>
              <a:t>Piata úroveň</a:t>
            </a:r>
            <a:endParaRPr kumimoji="0" lang="en-US"/>
          </a:p>
        </p:txBody>
      </p:sp>
      <p:sp>
        <p:nvSpPr>
          <p:cNvPr id="4" name="Zástupný symbol dátumu 3"/>
          <p:cNvSpPr>
            <a:spLocks noGrp="1"/>
          </p:cNvSpPr>
          <p:nvPr>
            <p:ph type="dt" sz="half" idx="10"/>
          </p:nvPr>
        </p:nvSpPr>
        <p:spPr/>
        <p:txBody>
          <a:bodyPr/>
          <a:lstStyle/>
          <a:p>
            <a:fld id="{85B920EB-FC63-434F-8F53-30F064EC88A1}" type="datetimeFigureOut">
              <a:rPr lang="sk-SK" smtClean="0"/>
              <a:pPr/>
              <a:t>20. 6. 2025</a:t>
            </a:fld>
            <a:endParaRPr lang="sk-SK"/>
          </a:p>
        </p:txBody>
      </p:sp>
      <p:sp>
        <p:nvSpPr>
          <p:cNvPr id="5" name="Zástupný symbol päty 4"/>
          <p:cNvSpPr>
            <a:spLocks noGrp="1"/>
          </p:cNvSpPr>
          <p:nvPr>
            <p:ph type="ftr" sz="quarter" idx="11"/>
          </p:nvPr>
        </p:nvSpPr>
        <p:spPr/>
        <p:txBody>
          <a:bodyPr/>
          <a:lstStyle/>
          <a:p>
            <a:endParaRPr lang="sk-SK"/>
          </a:p>
        </p:txBody>
      </p:sp>
      <p:sp>
        <p:nvSpPr>
          <p:cNvPr id="2" name="Zvislý nadpis 1"/>
          <p:cNvSpPr>
            <a:spLocks noGrp="1"/>
          </p:cNvSpPr>
          <p:nvPr>
            <p:ph type="title" orient="vert"/>
          </p:nvPr>
        </p:nvSpPr>
        <p:spPr>
          <a:xfrm>
            <a:off x="9855200" y="304802"/>
            <a:ext cx="1930400" cy="5851525"/>
          </a:xfrm>
        </p:spPr>
        <p:txBody>
          <a:bodyPr vert="eaVert"/>
          <a:lstStyle/>
          <a:p>
            <a:r>
              <a:rPr kumimoji="0" lang="sk-SK"/>
              <a:t>Kliknite sem a upravte štýl predlohy nadpisov.</a:t>
            </a:r>
            <a:endParaRPr kumimoji="0" lang="en-US"/>
          </a:p>
        </p:txBody>
      </p:sp>
    </p:spTree>
    <p:extLst>
      <p:ext uri="{BB962C8B-B14F-4D97-AF65-F5344CB8AC3E}">
        <p14:creationId xmlns:p14="http://schemas.microsoft.com/office/powerpoint/2010/main" val="220413053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sk-SK"/>
              <a:t>Kliknite sem a upravte štýl predlohy nadpisov.</a:t>
            </a:r>
            <a:endParaRPr kumimoji="0" lang="en-US"/>
          </a:p>
        </p:txBody>
      </p:sp>
      <p:sp>
        <p:nvSpPr>
          <p:cNvPr id="4" name="Zástupný symbol dátumu 3"/>
          <p:cNvSpPr>
            <a:spLocks noGrp="1"/>
          </p:cNvSpPr>
          <p:nvPr>
            <p:ph type="dt" sz="half" idx="10"/>
          </p:nvPr>
        </p:nvSpPr>
        <p:spPr/>
        <p:txBody>
          <a:bodyPr/>
          <a:lstStyle/>
          <a:p>
            <a:fld id="{85B920EB-FC63-434F-8F53-30F064EC88A1}" type="datetimeFigureOut">
              <a:rPr lang="sk-SK" smtClean="0"/>
              <a:pPr/>
              <a:t>20. 6. 2025</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a:xfrm>
            <a:off x="5815584" y="1026373"/>
            <a:ext cx="609600" cy="441325"/>
          </a:xfrm>
        </p:spPr>
        <p:txBody>
          <a:bodyPr/>
          <a:lstStyle/>
          <a:p>
            <a:fld id="{29C2E530-8734-4C49-841F-288A267C3885}" type="slidenum">
              <a:rPr lang="sk-SK" smtClean="0"/>
              <a:pPr/>
              <a:t>‹#›</a:t>
            </a:fld>
            <a:endParaRPr lang="sk-SK"/>
          </a:p>
        </p:txBody>
      </p:sp>
      <p:sp>
        <p:nvSpPr>
          <p:cNvPr id="8" name="Zástupný symbol obsahu 7"/>
          <p:cNvSpPr>
            <a:spLocks noGrp="1"/>
          </p:cNvSpPr>
          <p:nvPr>
            <p:ph sz="quarter" idx="1"/>
          </p:nvPr>
        </p:nvSpPr>
        <p:spPr>
          <a:xfrm>
            <a:off x="402336" y="1527048"/>
            <a:ext cx="11338560" cy="4572000"/>
          </a:xfrm>
        </p:spPr>
        <p:txBody>
          <a:bodyPr/>
          <a:lstStyle/>
          <a:p>
            <a:pPr lvl="0" eaLnBrk="1" latinLnBrk="0" hangingPunct="1"/>
            <a:r>
              <a:rPr lang="sk-SK"/>
              <a:t>Kliknite sem a upravte štýly predlohy textu.</a:t>
            </a:r>
          </a:p>
          <a:p>
            <a:pPr lvl="1" eaLnBrk="1" latinLnBrk="0" hangingPunct="1"/>
            <a:r>
              <a:rPr lang="sk-SK"/>
              <a:t>Druhá úroveň</a:t>
            </a:r>
          </a:p>
          <a:p>
            <a:pPr lvl="2" eaLnBrk="1" latinLnBrk="0" hangingPunct="1"/>
            <a:r>
              <a:rPr lang="sk-SK"/>
              <a:t>Tretia úroveň</a:t>
            </a:r>
          </a:p>
          <a:p>
            <a:pPr lvl="3" eaLnBrk="1" latinLnBrk="0" hangingPunct="1"/>
            <a:r>
              <a:rPr lang="sk-SK"/>
              <a:t>Štvrtá úroveň</a:t>
            </a:r>
          </a:p>
          <a:p>
            <a:pPr lvl="4" eaLnBrk="1" latinLnBrk="0" hangingPunct="1"/>
            <a:r>
              <a:rPr lang="sk-SK"/>
              <a:t>Piata úroveň</a:t>
            </a:r>
            <a:endParaRPr kumimoji="0" lang="en-US"/>
          </a:p>
        </p:txBody>
      </p:sp>
    </p:spTree>
    <p:extLst>
      <p:ext uri="{BB962C8B-B14F-4D97-AF65-F5344CB8AC3E}">
        <p14:creationId xmlns:p14="http://schemas.microsoft.com/office/powerpoint/2010/main" val="40640493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bg>
      <p:bgRef idx="1001">
        <a:schemeClr val="bg1"/>
      </p:bgRef>
    </p:bg>
    <p:spTree>
      <p:nvGrpSpPr>
        <p:cNvPr id="1" name=""/>
        <p:cNvGrpSpPr/>
        <p:nvPr/>
      </p:nvGrpSpPr>
      <p:grpSpPr>
        <a:xfrm>
          <a:off x="0" y="0"/>
          <a:ext cx="0" cy="0"/>
          <a:chOff x="0" y="0"/>
          <a:chExt cx="0" cy="0"/>
        </a:xfrm>
      </p:grpSpPr>
      <p:sp>
        <p:nvSpPr>
          <p:cNvPr id="17" name="Obdĺžnik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5" name="Obdĺžnik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Obdĺžnik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Obdĺžnik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Obdĺžnik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2" name="Obdĺžnik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3" name="Zástupný symbol textu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k-SK"/>
              <a:t>Kliknite sem a upravte štýly predlohy textu.</a:t>
            </a:r>
          </a:p>
        </p:txBody>
      </p:sp>
      <p:sp>
        <p:nvSpPr>
          <p:cNvPr id="13" name="Obdĺžnik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4" name="Obdĺžnik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5" name="Zástupný symbol päty 4"/>
          <p:cNvSpPr>
            <a:spLocks noGrp="1"/>
          </p:cNvSpPr>
          <p:nvPr>
            <p:ph type="ftr" sz="quarter" idx="11"/>
          </p:nvPr>
        </p:nvSpPr>
        <p:spPr/>
        <p:txBody>
          <a:bodyPr/>
          <a:lstStyle/>
          <a:p>
            <a:endParaRPr lang="sk-SK"/>
          </a:p>
        </p:txBody>
      </p:sp>
      <p:sp>
        <p:nvSpPr>
          <p:cNvPr id="4" name="Zástupný symbol dátumu 3"/>
          <p:cNvSpPr>
            <a:spLocks noGrp="1"/>
          </p:cNvSpPr>
          <p:nvPr>
            <p:ph type="dt" sz="half" idx="10"/>
          </p:nvPr>
        </p:nvSpPr>
        <p:spPr/>
        <p:txBody>
          <a:bodyPr/>
          <a:lstStyle/>
          <a:p>
            <a:fld id="{85B920EB-FC63-434F-8F53-30F064EC88A1}" type="datetimeFigureOut">
              <a:rPr lang="sk-SK" smtClean="0"/>
              <a:pPr/>
              <a:t>20. 6. 2025</a:t>
            </a:fld>
            <a:endParaRPr lang="sk-SK"/>
          </a:p>
        </p:txBody>
      </p:sp>
      <p:sp>
        <p:nvSpPr>
          <p:cNvPr id="8" name="Rovná spojnica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0" name="Ová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Ová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Zástupný symbol čísla snímky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29C2E530-8734-4C49-841F-288A267C3885}" type="slidenum">
              <a:rPr lang="sk-SK" smtClean="0"/>
              <a:pPr/>
              <a:t>‹#›</a:t>
            </a:fld>
            <a:endParaRPr lang="sk-SK"/>
          </a:p>
        </p:txBody>
      </p:sp>
      <p:sp>
        <p:nvSpPr>
          <p:cNvPr id="2" name="Nadpis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sk-SK"/>
              <a:t>Kliknite sem a upravte štýl predlohy nadpisov.</a:t>
            </a:r>
            <a:endParaRPr kumimoji="0" lang="en-US"/>
          </a:p>
        </p:txBody>
      </p:sp>
    </p:spTree>
    <p:extLst>
      <p:ext uri="{BB962C8B-B14F-4D97-AF65-F5344CB8AC3E}">
        <p14:creationId xmlns:p14="http://schemas.microsoft.com/office/powerpoint/2010/main" val="132135548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402336" y="228600"/>
            <a:ext cx="11379200" cy="758952"/>
          </a:xfrm>
        </p:spPr>
        <p:txBody>
          <a:bodyPr/>
          <a:lstStyle/>
          <a:p>
            <a:r>
              <a:rPr kumimoji="0" lang="sk-SK"/>
              <a:t>Kliknite sem a upravte štýl predlohy nadpisov.</a:t>
            </a:r>
            <a:endParaRPr kumimoji="0" lang="en-US"/>
          </a:p>
        </p:txBody>
      </p:sp>
      <p:sp>
        <p:nvSpPr>
          <p:cNvPr id="5" name="Zástupný symbol dátumu 4"/>
          <p:cNvSpPr>
            <a:spLocks noGrp="1"/>
          </p:cNvSpPr>
          <p:nvPr>
            <p:ph type="dt" sz="half" idx="10"/>
          </p:nvPr>
        </p:nvSpPr>
        <p:spPr>
          <a:xfrm>
            <a:off x="7721600" y="6409944"/>
            <a:ext cx="4059936" cy="365760"/>
          </a:xfrm>
        </p:spPr>
        <p:txBody>
          <a:bodyPr/>
          <a:lstStyle/>
          <a:p>
            <a:fld id="{85B920EB-FC63-434F-8F53-30F064EC88A1}" type="datetimeFigureOut">
              <a:rPr lang="sk-SK" smtClean="0"/>
              <a:pPr/>
              <a:t>20. 6. 2025</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29C2E530-8734-4C49-841F-288A267C3885}" type="slidenum">
              <a:rPr lang="sk-SK" smtClean="0"/>
              <a:pPr/>
              <a:t>‹#›</a:t>
            </a:fld>
            <a:endParaRPr lang="sk-SK"/>
          </a:p>
        </p:txBody>
      </p:sp>
      <p:sp>
        <p:nvSpPr>
          <p:cNvPr id="8" name="Rovná spojnica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0" name="Zástupný symbol obsahu 9"/>
          <p:cNvSpPr>
            <a:spLocks noGrp="1"/>
          </p:cNvSpPr>
          <p:nvPr>
            <p:ph sz="half" idx="1"/>
          </p:nvPr>
        </p:nvSpPr>
        <p:spPr>
          <a:xfrm>
            <a:off x="402336" y="1371600"/>
            <a:ext cx="5384800" cy="4681728"/>
          </a:xfrm>
        </p:spPr>
        <p:txBody>
          <a:bodyPr/>
          <a:lstStyle>
            <a:lvl1pPr>
              <a:defRPr sz="2500"/>
            </a:lvl1pPr>
          </a:lstStyle>
          <a:p>
            <a:pPr lvl="0" eaLnBrk="1" latinLnBrk="0" hangingPunct="1"/>
            <a:r>
              <a:rPr lang="sk-SK"/>
              <a:t>Kliknite sem a upravte štýly predlohy textu.</a:t>
            </a:r>
          </a:p>
          <a:p>
            <a:pPr lvl="1" eaLnBrk="1" latinLnBrk="0" hangingPunct="1"/>
            <a:r>
              <a:rPr lang="sk-SK"/>
              <a:t>Druhá úroveň</a:t>
            </a:r>
          </a:p>
          <a:p>
            <a:pPr lvl="2" eaLnBrk="1" latinLnBrk="0" hangingPunct="1"/>
            <a:r>
              <a:rPr lang="sk-SK"/>
              <a:t>Tretia úroveň</a:t>
            </a:r>
          </a:p>
          <a:p>
            <a:pPr lvl="3" eaLnBrk="1" latinLnBrk="0" hangingPunct="1"/>
            <a:r>
              <a:rPr lang="sk-SK"/>
              <a:t>Štvrtá úroveň</a:t>
            </a:r>
          </a:p>
          <a:p>
            <a:pPr lvl="4" eaLnBrk="1" latinLnBrk="0" hangingPunct="1"/>
            <a:r>
              <a:rPr lang="sk-SK"/>
              <a:t>Piata úroveň</a:t>
            </a:r>
            <a:endParaRPr kumimoji="0" lang="en-US"/>
          </a:p>
        </p:txBody>
      </p:sp>
      <p:sp>
        <p:nvSpPr>
          <p:cNvPr id="12" name="Zástupný symbol obsahu 11"/>
          <p:cNvSpPr>
            <a:spLocks noGrp="1"/>
          </p:cNvSpPr>
          <p:nvPr>
            <p:ph sz="half" idx="2"/>
          </p:nvPr>
        </p:nvSpPr>
        <p:spPr>
          <a:xfrm>
            <a:off x="6400800" y="1371600"/>
            <a:ext cx="5384800" cy="4681728"/>
          </a:xfrm>
        </p:spPr>
        <p:txBody>
          <a:bodyPr/>
          <a:lstStyle>
            <a:lvl1pPr>
              <a:defRPr sz="2500"/>
            </a:lvl1pPr>
          </a:lstStyle>
          <a:p>
            <a:pPr lvl="0" eaLnBrk="1" latinLnBrk="0" hangingPunct="1"/>
            <a:r>
              <a:rPr lang="sk-SK"/>
              <a:t>Kliknite sem a upravte štýly predlohy textu.</a:t>
            </a:r>
          </a:p>
          <a:p>
            <a:pPr lvl="1" eaLnBrk="1" latinLnBrk="0" hangingPunct="1"/>
            <a:r>
              <a:rPr lang="sk-SK"/>
              <a:t>Druhá úroveň</a:t>
            </a:r>
          </a:p>
          <a:p>
            <a:pPr lvl="2" eaLnBrk="1" latinLnBrk="0" hangingPunct="1"/>
            <a:r>
              <a:rPr lang="sk-SK"/>
              <a:t>Tretia úroveň</a:t>
            </a:r>
          </a:p>
          <a:p>
            <a:pPr lvl="3" eaLnBrk="1" latinLnBrk="0" hangingPunct="1"/>
            <a:r>
              <a:rPr lang="sk-SK"/>
              <a:t>Štvrtá úroveň</a:t>
            </a:r>
          </a:p>
          <a:p>
            <a:pPr lvl="4" eaLnBrk="1" latinLnBrk="0" hangingPunct="1"/>
            <a:r>
              <a:rPr lang="sk-SK"/>
              <a:t>Piata úroveň</a:t>
            </a:r>
            <a:endParaRPr kumimoji="0" lang="en-US"/>
          </a:p>
        </p:txBody>
      </p:sp>
    </p:spTree>
    <p:extLst>
      <p:ext uri="{BB962C8B-B14F-4D97-AF65-F5344CB8AC3E}">
        <p14:creationId xmlns:p14="http://schemas.microsoft.com/office/powerpoint/2010/main" val="246796564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anie">
    <p:bg>
      <p:bgRef idx="1001">
        <a:schemeClr val="bg2"/>
      </p:bgRef>
    </p:bg>
    <p:spTree>
      <p:nvGrpSpPr>
        <p:cNvPr id="1" name=""/>
        <p:cNvGrpSpPr/>
        <p:nvPr/>
      </p:nvGrpSpPr>
      <p:grpSpPr>
        <a:xfrm>
          <a:off x="0" y="0"/>
          <a:ext cx="0" cy="0"/>
          <a:chOff x="0" y="0"/>
          <a:chExt cx="0" cy="0"/>
        </a:xfrm>
      </p:grpSpPr>
      <p:sp>
        <p:nvSpPr>
          <p:cNvPr id="10" name="Rovná spojnica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20" name="Obdĺžnik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Obdĺžnik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21" name="Obdĺžnik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22" name="Obdĺžnik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1" name="Obdĺžnik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Obdĺžnik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3" name="Zástupný symbol textu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sk-SK"/>
              <a:t>Kliknite sem a upravte štýly predlohy textu.</a:t>
            </a:r>
          </a:p>
        </p:txBody>
      </p:sp>
      <p:sp>
        <p:nvSpPr>
          <p:cNvPr id="4" name="Zástupný symbol textu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sk-SK"/>
              <a:t>Kliknite sem a upravte štýly predlohy textu.</a:t>
            </a:r>
          </a:p>
        </p:txBody>
      </p:sp>
      <p:sp>
        <p:nvSpPr>
          <p:cNvPr id="7" name="Zástupný symbol dátumu 6"/>
          <p:cNvSpPr>
            <a:spLocks noGrp="1"/>
          </p:cNvSpPr>
          <p:nvPr>
            <p:ph type="dt" sz="half" idx="10"/>
          </p:nvPr>
        </p:nvSpPr>
        <p:spPr/>
        <p:txBody>
          <a:bodyPr/>
          <a:lstStyle/>
          <a:p>
            <a:fld id="{85B920EB-FC63-434F-8F53-30F064EC88A1}" type="datetimeFigureOut">
              <a:rPr lang="sk-SK" smtClean="0"/>
              <a:pPr/>
              <a:t>20. 6. 2025</a:t>
            </a:fld>
            <a:endParaRPr lang="sk-SK"/>
          </a:p>
        </p:txBody>
      </p:sp>
      <p:sp>
        <p:nvSpPr>
          <p:cNvPr id="8" name="Zástupný symbol päty 7"/>
          <p:cNvSpPr>
            <a:spLocks noGrp="1"/>
          </p:cNvSpPr>
          <p:nvPr>
            <p:ph type="ftr" sz="quarter" idx="11"/>
          </p:nvPr>
        </p:nvSpPr>
        <p:spPr>
          <a:xfrm>
            <a:off x="406400" y="6409944"/>
            <a:ext cx="4775200" cy="365760"/>
          </a:xfrm>
        </p:spPr>
        <p:txBody>
          <a:bodyPr/>
          <a:lstStyle/>
          <a:p>
            <a:endParaRPr lang="sk-SK"/>
          </a:p>
        </p:txBody>
      </p:sp>
      <p:sp>
        <p:nvSpPr>
          <p:cNvPr id="15" name="Rovná spojnica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8" name="Obdĺžnik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4" name="Zástupný symbol obsahu 23"/>
          <p:cNvSpPr>
            <a:spLocks noGrp="1"/>
          </p:cNvSpPr>
          <p:nvPr>
            <p:ph sz="quarter" idx="2"/>
          </p:nvPr>
        </p:nvSpPr>
        <p:spPr>
          <a:xfrm>
            <a:off x="402336" y="2471383"/>
            <a:ext cx="5388864" cy="3818404"/>
          </a:xfrm>
        </p:spPr>
        <p:txBody>
          <a:bodyPr/>
          <a:lstStyle/>
          <a:p>
            <a:pPr lvl="0" eaLnBrk="1" latinLnBrk="0" hangingPunct="1"/>
            <a:r>
              <a:rPr lang="sk-SK"/>
              <a:t>Kliknite sem a upravte štýly predlohy textu.</a:t>
            </a:r>
          </a:p>
          <a:p>
            <a:pPr lvl="1" eaLnBrk="1" latinLnBrk="0" hangingPunct="1"/>
            <a:r>
              <a:rPr lang="sk-SK"/>
              <a:t>Druhá úroveň</a:t>
            </a:r>
          </a:p>
          <a:p>
            <a:pPr lvl="2" eaLnBrk="1" latinLnBrk="0" hangingPunct="1"/>
            <a:r>
              <a:rPr lang="sk-SK"/>
              <a:t>Tretia úroveň</a:t>
            </a:r>
          </a:p>
          <a:p>
            <a:pPr lvl="3" eaLnBrk="1" latinLnBrk="0" hangingPunct="1"/>
            <a:r>
              <a:rPr lang="sk-SK"/>
              <a:t>Štvrtá úroveň</a:t>
            </a:r>
          </a:p>
          <a:p>
            <a:pPr lvl="4" eaLnBrk="1" latinLnBrk="0" hangingPunct="1"/>
            <a:r>
              <a:rPr lang="sk-SK"/>
              <a:t>Piata úroveň</a:t>
            </a:r>
            <a:endParaRPr kumimoji="0" lang="en-US"/>
          </a:p>
        </p:txBody>
      </p:sp>
      <p:sp>
        <p:nvSpPr>
          <p:cNvPr id="26" name="Zástupný symbol obsahu 25"/>
          <p:cNvSpPr>
            <a:spLocks noGrp="1"/>
          </p:cNvSpPr>
          <p:nvPr>
            <p:ph sz="quarter" idx="4"/>
          </p:nvPr>
        </p:nvSpPr>
        <p:spPr>
          <a:xfrm>
            <a:off x="6400800" y="2471383"/>
            <a:ext cx="5384800" cy="3822192"/>
          </a:xfrm>
        </p:spPr>
        <p:txBody>
          <a:bodyPr/>
          <a:lstStyle/>
          <a:p>
            <a:pPr lvl="0" eaLnBrk="1" latinLnBrk="0" hangingPunct="1"/>
            <a:r>
              <a:rPr lang="sk-SK"/>
              <a:t>Kliknite sem a upravte štýly predlohy textu.</a:t>
            </a:r>
          </a:p>
          <a:p>
            <a:pPr lvl="1" eaLnBrk="1" latinLnBrk="0" hangingPunct="1"/>
            <a:r>
              <a:rPr lang="sk-SK"/>
              <a:t>Druhá úroveň</a:t>
            </a:r>
          </a:p>
          <a:p>
            <a:pPr lvl="2" eaLnBrk="1" latinLnBrk="0" hangingPunct="1"/>
            <a:r>
              <a:rPr lang="sk-SK"/>
              <a:t>Tretia úroveň</a:t>
            </a:r>
          </a:p>
          <a:p>
            <a:pPr lvl="3" eaLnBrk="1" latinLnBrk="0" hangingPunct="1"/>
            <a:r>
              <a:rPr lang="sk-SK"/>
              <a:t>Štvrtá úroveň</a:t>
            </a:r>
          </a:p>
          <a:p>
            <a:pPr lvl="4" eaLnBrk="1" latinLnBrk="0" hangingPunct="1"/>
            <a:r>
              <a:rPr lang="sk-SK"/>
              <a:t>Piata úroveň</a:t>
            </a:r>
            <a:endParaRPr kumimoji="0" lang="en-US"/>
          </a:p>
        </p:txBody>
      </p:sp>
      <p:sp>
        <p:nvSpPr>
          <p:cNvPr id="25" name="Ová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Ová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Zástupný symbol čísla snímky 8"/>
          <p:cNvSpPr>
            <a:spLocks noGrp="1"/>
          </p:cNvSpPr>
          <p:nvPr>
            <p:ph type="sldNum" sz="quarter" idx="12"/>
          </p:nvPr>
        </p:nvSpPr>
        <p:spPr>
          <a:xfrm>
            <a:off x="5791200" y="1042417"/>
            <a:ext cx="609600" cy="441325"/>
          </a:xfrm>
        </p:spPr>
        <p:txBody>
          <a:bodyPr/>
          <a:lstStyle>
            <a:lvl1pPr algn="ctr">
              <a:defRPr/>
            </a:lvl1pPr>
          </a:lstStyle>
          <a:p>
            <a:fld id="{29C2E530-8734-4C49-841F-288A267C3885}" type="slidenum">
              <a:rPr lang="sk-SK" smtClean="0"/>
              <a:pPr/>
              <a:t>‹#›</a:t>
            </a:fld>
            <a:endParaRPr lang="sk-SK"/>
          </a:p>
        </p:txBody>
      </p:sp>
      <p:sp>
        <p:nvSpPr>
          <p:cNvPr id="23" name="Nadpis 22"/>
          <p:cNvSpPr>
            <a:spLocks noGrp="1"/>
          </p:cNvSpPr>
          <p:nvPr>
            <p:ph type="title"/>
          </p:nvPr>
        </p:nvSpPr>
        <p:spPr/>
        <p:txBody>
          <a:bodyPr rtlCol="0" anchor="b" anchorCtr="0"/>
          <a:lstStyle/>
          <a:p>
            <a:r>
              <a:rPr kumimoji="0" lang="sk-SK"/>
              <a:t>Kliknite sem a upravte štýl predlohy nadpisov.</a:t>
            </a:r>
            <a:endParaRPr kumimoji="0" lang="en-US"/>
          </a:p>
        </p:txBody>
      </p:sp>
    </p:spTree>
    <p:extLst>
      <p:ext uri="{BB962C8B-B14F-4D97-AF65-F5344CB8AC3E}">
        <p14:creationId xmlns:p14="http://schemas.microsoft.com/office/powerpoint/2010/main" val="688796089"/>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a:t>Kliknite sem a upravte štýl predlohy nadpisov.</a:t>
            </a:r>
            <a:endParaRPr kumimoji="0" lang="en-US"/>
          </a:p>
        </p:txBody>
      </p:sp>
      <p:sp>
        <p:nvSpPr>
          <p:cNvPr id="3" name="Zástupný symbol dátumu 2"/>
          <p:cNvSpPr>
            <a:spLocks noGrp="1"/>
          </p:cNvSpPr>
          <p:nvPr>
            <p:ph type="dt" sz="half" idx="10"/>
          </p:nvPr>
        </p:nvSpPr>
        <p:spPr/>
        <p:txBody>
          <a:bodyPr/>
          <a:lstStyle/>
          <a:p>
            <a:fld id="{85B920EB-FC63-434F-8F53-30F064EC88A1}" type="datetimeFigureOut">
              <a:rPr lang="sk-SK" smtClean="0"/>
              <a:pPr/>
              <a:t>20. 6. 2025</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a:xfrm>
            <a:off x="5791200" y="1036021"/>
            <a:ext cx="609600" cy="441325"/>
          </a:xfrm>
        </p:spPr>
        <p:txBody>
          <a:bodyPr/>
          <a:lstStyle/>
          <a:p>
            <a:fld id="{29C2E530-8734-4C49-841F-288A267C3885}" type="slidenum">
              <a:rPr lang="sk-SK" smtClean="0"/>
              <a:pPr/>
              <a:t>‹#›</a:t>
            </a:fld>
            <a:endParaRPr lang="sk-SK"/>
          </a:p>
        </p:txBody>
      </p:sp>
    </p:spTree>
    <p:extLst>
      <p:ext uri="{BB962C8B-B14F-4D97-AF65-F5344CB8AC3E}">
        <p14:creationId xmlns:p14="http://schemas.microsoft.com/office/powerpoint/2010/main" val="114921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a">
    <p:spTree>
      <p:nvGrpSpPr>
        <p:cNvPr id="1" name=""/>
        <p:cNvGrpSpPr/>
        <p:nvPr/>
      </p:nvGrpSpPr>
      <p:grpSpPr>
        <a:xfrm>
          <a:off x="0" y="0"/>
          <a:ext cx="0" cy="0"/>
          <a:chOff x="0" y="0"/>
          <a:chExt cx="0" cy="0"/>
        </a:xfrm>
      </p:grpSpPr>
      <p:sp>
        <p:nvSpPr>
          <p:cNvPr id="7" name="Obdĺžnik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8" name="Obdĺžnik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0" name="Obdĺžnik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Obdĺžnik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5" name="Obdĺžnik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6" name="Obdĺžnik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 name="Zástupný symbol dátumu 1"/>
          <p:cNvSpPr>
            <a:spLocks noGrp="1"/>
          </p:cNvSpPr>
          <p:nvPr>
            <p:ph type="dt" sz="half" idx="10"/>
          </p:nvPr>
        </p:nvSpPr>
        <p:spPr/>
        <p:txBody>
          <a:bodyPr/>
          <a:lstStyle/>
          <a:p>
            <a:fld id="{85B920EB-FC63-434F-8F53-30F064EC88A1}" type="datetimeFigureOut">
              <a:rPr lang="sk-SK" smtClean="0"/>
              <a:pPr/>
              <a:t>20. 6. 2025</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a:xfrm>
            <a:off x="5689600" y="6324600"/>
            <a:ext cx="812800" cy="441324"/>
          </a:xfrm>
        </p:spPr>
        <p:txBody>
          <a:bodyPr/>
          <a:lstStyle>
            <a:lvl1pPr>
              <a:defRPr>
                <a:solidFill>
                  <a:srgbClr val="FFFFFF"/>
                </a:solidFill>
              </a:defRPr>
            </a:lvl1pPr>
          </a:lstStyle>
          <a:p>
            <a:fld id="{29C2E530-8734-4C49-841F-288A267C3885}" type="slidenum">
              <a:rPr lang="sk-SK" smtClean="0"/>
              <a:pPr/>
              <a:t>‹#›</a:t>
            </a:fld>
            <a:endParaRPr lang="sk-SK"/>
          </a:p>
        </p:txBody>
      </p:sp>
    </p:spTree>
    <p:extLst>
      <p:ext uri="{BB962C8B-B14F-4D97-AF65-F5344CB8AC3E}">
        <p14:creationId xmlns:p14="http://schemas.microsoft.com/office/powerpoint/2010/main" val="2770146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bg>
      <p:bgRef idx="1001">
        <a:schemeClr val="bg1"/>
      </p:bgRef>
    </p:bg>
    <p:spTree>
      <p:nvGrpSpPr>
        <p:cNvPr id="1" name=""/>
        <p:cNvGrpSpPr/>
        <p:nvPr/>
      </p:nvGrpSpPr>
      <p:grpSpPr>
        <a:xfrm>
          <a:off x="0" y="0"/>
          <a:ext cx="0" cy="0"/>
          <a:chOff x="0" y="0"/>
          <a:chExt cx="0" cy="0"/>
        </a:xfrm>
      </p:grpSpPr>
      <p:sp>
        <p:nvSpPr>
          <p:cNvPr id="19" name="Obdĺžnik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5" name="Obdĺžnik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Obdĺžnik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Obdĺžnik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7" name="Obdĺžnik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3" name="Obdĺžnik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Nadpis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sk-SK"/>
              <a:t>Kliknite sem a upravte štýl predlohy nadpisov.</a:t>
            </a:r>
            <a:endParaRPr kumimoji="0" lang="en-US"/>
          </a:p>
        </p:txBody>
      </p:sp>
      <p:sp>
        <p:nvSpPr>
          <p:cNvPr id="3" name="Zástupný symbol textu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sk-SK"/>
              <a:t>Kliknite sem a upravte štýly predlohy textu.</a:t>
            </a:r>
          </a:p>
        </p:txBody>
      </p:sp>
      <p:sp>
        <p:nvSpPr>
          <p:cNvPr id="8" name="Obdĺžnik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9" name="Rovná spojnica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20" name="Zástupný symbol obsahu 19"/>
          <p:cNvSpPr>
            <a:spLocks noGrp="1"/>
          </p:cNvSpPr>
          <p:nvPr>
            <p:ph sz="quarter" idx="1"/>
          </p:nvPr>
        </p:nvSpPr>
        <p:spPr>
          <a:xfrm>
            <a:off x="4165600" y="685800"/>
            <a:ext cx="7518400" cy="5410200"/>
          </a:xfrm>
        </p:spPr>
        <p:txBody>
          <a:bodyPr/>
          <a:lstStyle/>
          <a:p>
            <a:pPr lvl="0" eaLnBrk="1" latinLnBrk="0" hangingPunct="1"/>
            <a:r>
              <a:rPr lang="sk-SK"/>
              <a:t>Kliknite sem a upravte štýly predlohy textu.</a:t>
            </a:r>
          </a:p>
          <a:p>
            <a:pPr lvl="1" eaLnBrk="1" latinLnBrk="0" hangingPunct="1"/>
            <a:r>
              <a:rPr lang="sk-SK"/>
              <a:t>Druhá úroveň</a:t>
            </a:r>
          </a:p>
          <a:p>
            <a:pPr lvl="2" eaLnBrk="1" latinLnBrk="0" hangingPunct="1"/>
            <a:r>
              <a:rPr lang="sk-SK"/>
              <a:t>Tretia úroveň</a:t>
            </a:r>
          </a:p>
          <a:p>
            <a:pPr lvl="3" eaLnBrk="1" latinLnBrk="0" hangingPunct="1"/>
            <a:r>
              <a:rPr lang="sk-SK"/>
              <a:t>Štvrtá úroveň</a:t>
            </a:r>
          </a:p>
          <a:p>
            <a:pPr lvl="4" eaLnBrk="1" latinLnBrk="0" hangingPunct="1"/>
            <a:r>
              <a:rPr lang="sk-SK"/>
              <a:t>Piata úroveň</a:t>
            </a:r>
            <a:endParaRPr kumimoji="0" lang="en-US"/>
          </a:p>
        </p:txBody>
      </p:sp>
      <p:sp>
        <p:nvSpPr>
          <p:cNvPr id="10" name="Ová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Ová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Zástupný symbol čísla snímky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29C2E530-8734-4C49-841F-288A267C3885}" type="slidenum">
              <a:rPr lang="sk-SK" smtClean="0"/>
              <a:pPr/>
              <a:t>‹#›</a:t>
            </a:fld>
            <a:endParaRPr lang="sk-SK"/>
          </a:p>
        </p:txBody>
      </p:sp>
      <p:sp>
        <p:nvSpPr>
          <p:cNvPr id="21" name="Obdĺžnik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5" name="Zástupný symbol dátumu 4"/>
          <p:cNvSpPr>
            <a:spLocks noGrp="1"/>
          </p:cNvSpPr>
          <p:nvPr>
            <p:ph type="dt" sz="half" idx="10"/>
          </p:nvPr>
        </p:nvSpPr>
        <p:spPr/>
        <p:txBody>
          <a:bodyPr/>
          <a:lstStyle/>
          <a:p>
            <a:fld id="{85B920EB-FC63-434F-8F53-30F064EC88A1}" type="datetimeFigureOut">
              <a:rPr lang="sk-SK" smtClean="0"/>
              <a:pPr/>
              <a:t>20. 6. 2025</a:t>
            </a:fld>
            <a:endParaRPr lang="sk-SK"/>
          </a:p>
        </p:txBody>
      </p:sp>
      <p:sp>
        <p:nvSpPr>
          <p:cNvPr id="6" name="Zástupný symbol päty 5"/>
          <p:cNvSpPr>
            <a:spLocks noGrp="1"/>
          </p:cNvSpPr>
          <p:nvPr>
            <p:ph type="ftr" sz="quarter" idx="11"/>
          </p:nvPr>
        </p:nvSpPr>
        <p:spPr>
          <a:xfrm>
            <a:off x="402336" y="6410848"/>
            <a:ext cx="4511040" cy="365760"/>
          </a:xfrm>
        </p:spPr>
        <p:txBody>
          <a:bodyPr/>
          <a:lstStyle/>
          <a:p>
            <a:endParaRPr lang="sk-SK"/>
          </a:p>
        </p:txBody>
      </p:sp>
    </p:spTree>
    <p:extLst>
      <p:ext uri="{BB962C8B-B14F-4D97-AF65-F5344CB8AC3E}">
        <p14:creationId xmlns:p14="http://schemas.microsoft.com/office/powerpoint/2010/main" val="36817145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21" name="Rovná spojnica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9" name="Obdĺžnik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Obdĺžnik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7" name="Obdĺžnik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Obdĺžnik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0" name="Obdĺžnik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8" name="Obdĺžnik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5" name="Obdĺžnik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Ová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Ová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Zástupný symbol čísla snímky 6"/>
          <p:cNvSpPr>
            <a:spLocks noGrp="1"/>
          </p:cNvSpPr>
          <p:nvPr>
            <p:ph type="sldNum" sz="quarter" idx="12"/>
          </p:nvPr>
        </p:nvSpPr>
        <p:spPr>
          <a:xfrm>
            <a:off x="1828800" y="312739"/>
            <a:ext cx="609600" cy="441325"/>
          </a:xfrm>
        </p:spPr>
        <p:txBody>
          <a:bodyPr/>
          <a:lstStyle/>
          <a:p>
            <a:fld id="{29C2E530-8734-4C49-841F-288A267C3885}" type="slidenum">
              <a:rPr lang="sk-SK" smtClean="0"/>
              <a:pPr/>
              <a:t>‹#›</a:t>
            </a:fld>
            <a:endParaRPr lang="sk-SK"/>
          </a:p>
        </p:txBody>
      </p:sp>
      <p:sp>
        <p:nvSpPr>
          <p:cNvPr id="2" name="Nadpis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sk-SK"/>
              <a:t>Kliknite sem a upravte štýl predlohy nadpisov.</a:t>
            </a:r>
            <a:endParaRPr kumimoji="0" lang="en-US"/>
          </a:p>
        </p:txBody>
      </p:sp>
      <p:sp>
        <p:nvSpPr>
          <p:cNvPr id="3" name="Zástupný symbol obrázka 2"/>
          <p:cNvSpPr>
            <a:spLocks noGrp="1"/>
          </p:cNvSpPr>
          <p:nvPr>
            <p:ph type="pic" idx="1"/>
          </p:nvPr>
        </p:nvSpPr>
        <p:spPr>
          <a:xfrm>
            <a:off x="4000500" y="609600"/>
            <a:ext cx="7823200" cy="4267200"/>
          </a:xfrm>
        </p:spPr>
        <p:txBody>
          <a:bodyPr/>
          <a:lstStyle>
            <a:lvl1pPr marL="0" indent="0">
              <a:buNone/>
              <a:defRPr sz="3200"/>
            </a:lvl1pPr>
          </a:lstStyle>
          <a:p>
            <a:r>
              <a:rPr kumimoji="0" lang="sk-SK"/>
              <a:t>Ak chcete pridať obrázok, kliknite na ikonu</a:t>
            </a:r>
            <a:endParaRPr kumimoji="0" lang="en-US" dirty="0"/>
          </a:p>
        </p:txBody>
      </p:sp>
      <p:sp>
        <p:nvSpPr>
          <p:cNvPr id="4" name="Zástupný symbol textu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sk-SK"/>
              <a:t>Kliknite sem a upravte štýly predlohy textu.</a:t>
            </a:r>
          </a:p>
        </p:txBody>
      </p:sp>
      <p:sp>
        <p:nvSpPr>
          <p:cNvPr id="22" name="Obdĺžnik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5" name="Zástupný symbol dátumu 4"/>
          <p:cNvSpPr>
            <a:spLocks noGrp="1"/>
          </p:cNvSpPr>
          <p:nvPr>
            <p:ph type="dt" sz="half" idx="10"/>
          </p:nvPr>
        </p:nvSpPr>
        <p:spPr>
          <a:xfrm>
            <a:off x="7717536" y="6404984"/>
            <a:ext cx="4059936" cy="365760"/>
          </a:xfrm>
        </p:spPr>
        <p:txBody>
          <a:bodyPr/>
          <a:lstStyle/>
          <a:p>
            <a:fld id="{85B920EB-FC63-434F-8F53-30F064EC88A1}" type="datetimeFigureOut">
              <a:rPr lang="sk-SK" smtClean="0"/>
              <a:pPr/>
              <a:t>20. 6. 2025</a:t>
            </a:fld>
            <a:endParaRPr lang="sk-SK"/>
          </a:p>
        </p:txBody>
      </p:sp>
      <p:sp>
        <p:nvSpPr>
          <p:cNvPr id="6" name="Zástupný symbol päty 5"/>
          <p:cNvSpPr>
            <a:spLocks noGrp="1"/>
          </p:cNvSpPr>
          <p:nvPr>
            <p:ph type="ftr" sz="quarter" idx="11"/>
          </p:nvPr>
        </p:nvSpPr>
        <p:spPr>
          <a:xfrm>
            <a:off x="402336" y="6410848"/>
            <a:ext cx="4779264" cy="365760"/>
          </a:xfrm>
        </p:spPr>
        <p:txBody>
          <a:bodyPr/>
          <a:lstStyle/>
          <a:p>
            <a:endParaRPr lang="sk-SK"/>
          </a:p>
        </p:txBody>
      </p:sp>
    </p:spTree>
    <p:extLst>
      <p:ext uri="{BB962C8B-B14F-4D97-AF65-F5344CB8AC3E}">
        <p14:creationId xmlns:p14="http://schemas.microsoft.com/office/powerpoint/2010/main" val="3522252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ĺžnik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Obdĺžnik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Obdĺžnik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Obdĺžnik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Obdĺžnik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4" name="Zástupný symbol dátumu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85B920EB-FC63-434F-8F53-30F064EC88A1}" type="datetimeFigureOut">
              <a:rPr lang="sk-SK" smtClean="0"/>
              <a:pPr/>
              <a:t>20. 6. 2025</a:t>
            </a:fld>
            <a:endParaRPr lang="sk-SK"/>
          </a:p>
        </p:txBody>
      </p:sp>
      <p:sp>
        <p:nvSpPr>
          <p:cNvPr id="3" name="Zástupný symbol päty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sk-SK"/>
          </a:p>
        </p:txBody>
      </p:sp>
      <p:sp>
        <p:nvSpPr>
          <p:cNvPr id="8" name="Obdĺžnik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0" name="Rovná spojnica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2" name="Ová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5" name="Ová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3" name="Zástupný symbol čísla snímky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9C2E530-8734-4C49-841F-288A267C3885}" type="slidenum">
              <a:rPr lang="sk-SK" smtClean="0"/>
              <a:pPr/>
              <a:t>‹#›</a:t>
            </a:fld>
            <a:endParaRPr lang="sk-SK"/>
          </a:p>
        </p:txBody>
      </p:sp>
      <p:sp>
        <p:nvSpPr>
          <p:cNvPr id="22" name="Zástupný symbol nadpisu 21"/>
          <p:cNvSpPr>
            <a:spLocks noGrp="1"/>
          </p:cNvSpPr>
          <p:nvPr>
            <p:ph type="title"/>
          </p:nvPr>
        </p:nvSpPr>
        <p:spPr>
          <a:xfrm>
            <a:off x="402336" y="228600"/>
            <a:ext cx="11379200" cy="758952"/>
          </a:xfrm>
          <a:prstGeom prst="rect">
            <a:avLst/>
          </a:prstGeom>
        </p:spPr>
        <p:txBody>
          <a:bodyPr vert="horz" anchor="b">
            <a:normAutofit/>
          </a:bodyPr>
          <a:lstStyle/>
          <a:p>
            <a:r>
              <a:rPr kumimoji="0" lang="sk-SK"/>
              <a:t>Kliknite sem a upravte štýl predlohy nadpisov.</a:t>
            </a:r>
            <a:endParaRPr kumimoji="0" lang="en-US"/>
          </a:p>
        </p:txBody>
      </p:sp>
      <p:sp>
        <p:nvSpPr>
          <p:cNvPr id="13" name="Zástupný symbol textu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sk-SK"/>
              <a:t>Kliknite sem a upravte štýly predlohy textu.</a:t>
            </a:r>
          </a:p>
          <a:p>
            <a:pPr lvl="1" eaLnBrk="1" latinLnBrk="0" hangingPunct="1"/>
            <a:r>
              <a:rPr kumimoji="0" lang="sk-SK"/>
              <a:t>Druhá úroveň</a:t>
            </a:r>
          </a:p>
          <a:p>
            <a:pPr lvl="2" eaLnBrk="1" latinLnBrk="0" hangingPunct="1"/>
            <a:r>
              <a:rPr kumimoji="0" lang="sk-SK"/>
              <a:t>Tretia úroveň</a:t>
            </a:r>
          </a:p>
          <a:p>
            <a:pPr lvl="3" eaLnBrk="1" latinLnBrk="0" hangingPunct="1"/>
            <a:r>
              <a:rPr kumimoji="0" lang="sk-SK"/>
              <a:t>Štvrtá úroveň</a:t>
            </a:r>
          </a:p>
          <a:p>
            <a:pPr lvl="4" eaLnBrk="1" latinLnBrk="0" hangingPunct="1"/>
            <a:r>
              <a:rPr kumimoji="0" lang="sk-SK"/>
              <a:t>Piata úroveň</a:t>
            </a:r>
            <a:endParaRPr kumimoji="0" lang="en-US"/>
          </a:p>
        </p:txBody>
      </p:sp>
    </p:spTree>
    <p:extLst>
      <p:ext uri="{BB962C8B-B14F-4D97-AF65-F5344CB8AC3E}">
        <p14:creationId xmlns:p14="http://schemas.microsoft.com/office/powerpoint/2010/main" val="2319592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hyperlink" Target="https://www.soudci.cz/o-nas/otevreny-soubor-etickych-dilemat-soudce" TargetMode="Externa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Tyg2xLgO6Xk&amp;ab_channel=IDFA" TargetMode="Externa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Excel_Worksheet.xlsx"/><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odnadpis 6"/>
          <p:cNvSpPr>
            <a:spLocks noGrp="1"/>
          </p:cNvSpPr>
          <p:nvPr>
            <p:ph type="subTitle" idx="1"/>
          </p:nvPr>
        </p:nvSpPr>
        <p:spPr>
          <a:xfrm>
            <a:off x="568959" y="2796209"/>
            <a:ext cx="10986937" cy="3561749"/>
          </a:xfrm>
        </p:spPr>
        <p:txBody>
          <a:bodyPr>
            <a:normAutofit/>
          </a:bodyPr>
          <a:lstStyle/>
          <a:p>
            <a:endParaRPr lang="sk-SK" sz="2400" b="0" dirty="0"/>
          </a:p>
          <a:p>
            <a:r>
              <a:rPr lang="en-GB" sz="2400" b="0" dirty="0"/>
              <a:t>Ensuring judicial integrity: </a:t>
            </a:r>
          </a:p>
          <a:p>
            <a:r>
              <a:rPr lang="en-GB" sz="2400" b="0" dirty="0"/>
              <a:t>EU member state experiences </a:t>
            </a:r>
          </a:p>
          <a:p>
            <a:r>
              <a:rPr lang="en-GB" sz="2400" b="0" dirty="0"/>
              <a:t>in magistrate training and ethics</a:t>
            </a:r>
          </a:p>
          <a:p>
            <a:r>
              <a:rPr lang="sk-SK" sz="2400" b="0" dirty="0">
                <a:solidFill>
                  <a:prstClr val="black"/>
                </a:solidFill>
              </a:rPr>
              <a:t>             		     </a:t>
            </a:r>
          </a:p>
          <a:p>
            <a:r>
              <a:rPr lang="sk-SK" sz="2400" b="0" dirty="0">
                <a:solidFill>
                  <a:prstClr val="black"/>
                </a:solidFill>
              </a:rPr>
              <a:t>			</a:t>
            </a:r>
            <a:r>
              <a:rPr lang="sk-SK" sz="2000" b="0" dirty="0">
                <a:solidFill>
                  <a:prstClr val="black"/>
                </a:solidFill>
              </a:rPr>
              <a:t>    </a:t>
            </a:r>
            <a:r>
              <a:rPr lang="en-US" sz="2000" b="0" dirty="0">
                <a:solidFill>
                  <a:prstClr val="black"/>
                </a:solidFill>
              </a:rPr>
              <a:t>    </a:t>
            </a:r>
            <a:r>
              <a:rPr lang="sk-SK" sz="2000" b="0" dirty="0">
                <a:solidFill>
                  <a:prstClr val="black"/>
                </a:solidFill>
              </a:rPr>
              <a:t> Pavol Žilinčík</a:t>
            </a:r>
          </a:p>
          <a:p>
            <a:r>
              <a:rPr lang="sk-SK" sz="2000" b="0" dirty="0">
                <a:solidFill>
                  <a:prstClr val="black"/>
                </a:solidFill>
              </a:rPr>
              <a:t>   	</a:t>
            </a:r>
            <a:r>
              <a:rPr lang="en-US" sz="2000" b="0" dirty="0">
                <a:solidFill>
                  <a:prstClr val="black"/>
                </a:solidFill>
              </a:rPr>
              <a:t>		20. 6. 2025</a:t>
            </a:r>
            <a:endParaRPr lang="sk-SK" sz="2000" b="0" dirty="0">
              <a:solidFill>
                <a:prstClr val="black"/>
              </a:solidFill>
            </a:endParaRPr>
          </a:p>
          <a:p>
            <a:endParaRPr lang="sk-SK" sz="2000" b="0" dirty="0"/>
          </a:p>
        </p:txBody>
      </p:sp>
      <p:sp>
        <p:nvSpPr>
          <p:cNvPr id="6" name="Nadpis 5"/>
          <p:cNvSpPr>
            <a:spLocks noGrp="1"/>
          </p:cNvSpPr>
          <p:nvPr>
            <p:ph type="ctrTitle"/>
          </p:nvPr>
        </p:nvSpPr>
        <p:spPr>
          <a:xfrm>
            <a:off x="477079" y="741681"/>
            <a:ext cx="11078818" cy="883920"/>
          </a:xfrm>
        </p:spPr>
        <p:txBody>
          <a:bodyPr>
            <a:noAutofit/>
          </a:bodyPr>
          <a:lstStyle/>
          <a:p>
            <a:r>
              <a:rPr lang="en-GB" sz="2400" b="1" dirty="0"/>
              <a:t>NATIONAL CONVENTION </a:t>
            </a:r>
            <a:r>
              <a:rPr lang="sq-AL" sz="2400" b="1" dirty="0"/>
              <a:t>FOR</a:t>
            </a:r>
            <a:r>
              <a:rPr lang="en-GB" sz="2400" b="1" dirty="0"/>
              <a:t> EUROPEAN INTEGRATION</a:t>
            </a:r>
            <a:br>
              <a:rPr lang="en-GB" sz="2400" dirty="0"/>
            </a:br>
            <a:r>
              <a:rPr lang="en-GB" sz="2400" b="1" dirty="0"/>
              <a:t>Working Group for Chapter 23: Judiciary and Fundamental Rights</a:t>
            </a:r>
            <a:endParaRPr lang="sk-SK" sz="24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4ABD2A15-59C3-09CC-7657-9CFB21F96E23}"/>
              </a:ext>
            </a:extLst>
          </p:cNvPr>
          <p:cNvSpPr>
            <a:spLocks noGrp="1"/>
          </p:cNvSpPr>
          <p:nvPr>
            <p:ph type="body" idx="1"/>
          </p:nvPr>
        </p:nvSpPr>
        <p:spPr/>
        <p:txBody>
          <a:bodyPr/>
          <a:lstStyle/>
          <a:p>
            <a:r>
              <a:rPr lang="en-GB" sz="2400" dirty="0"/>
              <a:t>Benefits of a Good Code of Ethics</a:t>
            </a:r>
            <a:endParaRPr lang="en-GB" dirty="0"/>
          </a:p>
        </p:txBody>
      </p:sp>
      <p:sp>
        <p:nvSpPr>
          <p:cNvPr id="3" name="Zástupný text 2">
            <a:extLst>
              <a:ext uri="{FF2B5EF4-FFF2-40B4-BE49-F238E27FC236}">
                <a16:creationId xmlns:a16="http://schemas.microsoft.com/office/drawing/2014/main" id="{CAC75E31-8F68-82B5-B76D-CFF3857BF570}"/>
              </a:ext>
            </a:extLst>
          </p:cNvPr>
          <p:cNvSpPr>
            <a:spLocks noGrp="1"/>
          </p:cNvSpPr>
          <p:nvPr>
            <p:ph type="body" sz="half" idx="3"/>
          </p:nvPr>
        </p:nvSpPr>
        <p:spPr/>
        <p:txBody>
          <a:bodyPr/>
          <a:lstStyle/>
          <a:p>
            <a:r>
              <a:rPr lang="sq-AL" dirty="0"/>
              <a:t>Përfitimet nga një Kod Etike i Mirë </a:t>
            </a:r>
            <a:endParaRPr lang="en-GB" dirty="0"/>
          </a:p>
        </p:txBody>
      </p:sp>
      <p:sp>
        <p:nvSpPr>
          <p:cNvPr id="4" name="Zástupný objekt pre obsah 3">
            <a:extLst>
              <a:ext uri="{FF2B5EF4-FFF2-40B4-BE49-F238E27FC236}">
                <a16:creationId xmlns:a16="http://schemas.microsoft.com/office/drawing/2014/main" id="{D5AF5A55-3965-230C-1499-86819989F8C1}"/>
              </a:ext>
            </a:extLst>
          </p:cNvPr>
          <p:cNvSpPr>
            <a:spLocks noGrp="1"/>
          </p:cNvSpPr>
          <p:nvPr>
            <p:ph sz="quarter" idx="2"/>
          </p:nvPr>
        </p:nvSpPr>
        <p:spPr/>
        <p:txBody>
          <a:bodyPr>
            <a:normAutofit lnSpcReduction="10000"/>
          </a:bodyPr>
          <a:lstStyle/>
          <a:p>
            <a:r>
              <a:rPr lang="en-US" dirty="0"/>
              <a:t>Normative guidelines (green-orange-red zones)</a:t>
            </a:r>
          </a:p>
          <a:p>
            <a:r>
              <a:rPr lang="en-US" dirty="0"/>
              <a:t>Aspirations and ideals</a:t>
            </a:r>
          </a:p>
          <a:p>
            <a:r>
              <a:rPr lang="en-US" dirty="0"/>
              <a:t>Framework for structured discussion</a:t>
            </a:r>
          </a:p>
          <a:p>
            <a:endParaRPr lang="en-US" b="1" dirty="0"/>
          </a:p>
          <a:p>
            <a:r>
              <a:rPr lang="en-GB" b="1" dirty="0"/>
              <a:t>“</a:t>
            </a:r>
            <a:r>
              <a:rPr lang="en-GB" b="1" i="1" dirty="0"/>
              <a:t>Code is nothing, coding is everything</a:t>
            </a:r>
            <a:r>
              <a:rPr lang="en-GB" b="1" dirty="0"/>
              <a:t>” </a:t>
            </a:r>
            <a:r>
              <a:rPr lang="en-GB" dirty="0"/>
              <a:t>(</a:t>
            </a:r>
            <a:r>
              <a:rPr lang="en-GB" dirty="0" err="1"/>
              <a:t>Muel</a:t>
            </a:r>
            <a:r>
              <a:rPr lang="en-GB" dirty="0"/>
              <a:t> Kaptein, 1991)</a:t>
            </a:r>
          </a:p>
        </p:txBody>
      </p:sp>
      <p:sp>
        <p:nvSpPr>
          <p:cNvPr id="5" name="Zástupný objekt pre obsah 4">
            <a:extLst>
              <a:ext uri="{FF2B5EF4-FFF2-40B4-BE49-F238E27FC236}">
                <a16:creationId xmlns:a16="http://schemas.microsoft.com/office/drawing/2014/main" id="{68356F73-13EC-AEE0-1A45-4D7F7BBF2634}"/>
              </a:ext>
            </a:extLst>
          </p:cNvPr>
          <p:cNvSpPr>
            <a:spLocks noGrp="1"/>
          </p:cNvSpPr>
          <p:nvPr>
            <p:ph sz="quarter" idx="4"/>
          </p:nvPr>
        </p:nvSpPr>
        <p:spPr/>
        <p:txBody>
          <a:bodyPr>
            <a:normAutofit lnSpcReduction="10000"/>
          </a:bodyPr>
          <a:lstStyle/>
          <a:p>
            <a:r>
              <a:rPr lang="sq-AL" dirty="0"/>
              <a:t>Udhëzime Normative (zonat jeshile-portokalli apo të kuqe) </a:t>
            </a:r>
          </a:p>
          <a:p>
            <a:r>
              <a:rPr lang="sq-AL" dirty="0"/>
              <a:t>Aspirata dhe Ideale</a:t>
            </a:r>
          </a:p>
          <a:p>
            <a:r>
              <a:rPr lang="sq-AL" dirty="0"/>
              <a:t>Kuadër të caktuar për një dialog të strukturuar </a:t>
            </a:r>
          </a:p>
          <a:p>
            <a:endParaRPr lang="sq-AL" dirty="0"/>
          </a:p>
          <a:p>
            <a:pPr marL="0" indent="0">
              <a:buNone/>
            </a:pPr>
            <a:r>
              <a:rPr lang="sq-AL" b="1" i="1" dirty="0"/>
              <a:t>Kodi nuk është asgjë, të bësh kodin është gjithçka </a:t>
            </a:r>
            <a:r>
              <a:rPr lang="en-GB" dirty="0"/>
              <a:t>(</a:t>
            </a:r>
            <a:r>
              <a:rPr lang="en-GB" dirty="0" err="1"/>
              <a:t>Muel</a:t>
            </a:r>
            <a:r>
              <a:rPr lang="en-GB" dirty="0"/>
              <a:t> </a:t>
            </a:r>
            <a:r>
              <a:rPr lang="en-GB" dirty="0" err="1"/>
              <a:t>Kaptein</a:t>
            </a:r>
            <a:r>
              <a:rPr lang="en-GB" dirty="0"/>
              <a:t>, 1991)</a:t>
            </a:r>
          </a:p>
        </p:txBody>
      </p:sp>
      <p:sp>
        <p:nvSpPr>
          <p:cNvPr id="6" name="Nadpis 5">
            <a:extLst>
              <a:ext uri="{FF2B5EF4-FFF2-40B4-BE49-F238E27FC236}">
                <a16:creationId xmlns:a16="http://schemas.microsoft.com/office/drawing/2014/main" id="{849016E2-8841-A793-9F3E-BB7FCEE4AFDF}"/>
              </a:ext>
            </a:extLst>
          </p:cNvPr>
          <p:cNvSpPr>
            <a:spLocks noGrp="1"/>
          </p:cNvSpPr>
          <p:nvPr>
            <p:ph type="title"/>
          </p:nvPr>
        </p:nvSpPr>
        <p:spPr/>
        <p:txBody>
          <a:bodyPr>
            <a:normAutofit fontScale="90000"/>
          </a:bodyPr>
          <a:lstStyle/>
          <a:p>
            <a:pPr algn="l"/>
            <a:r>
              <a:rPr lang="en-GB" sz="3200" b="1" dirty="0"/>
              <a:t>Ethics and integrity</a:t>
            </a:r>
            <a:r>
              <a:rPr lang="sq-AL" sz="3200" b="1" dirty="0"/>
              <a:t>				Etika dhe Integriteti</a:t>
            </a:r>
            <a:endParaRPr lang="en-GB" sz="3200" dirty="0"/>
          </a:p>
        </p:txBody>
      </p:sp>
    </p:spTree>
    <p:extLst>
      <p:ext uri="{BB962C8B-B14F-4D97-AF65-F5344CB8AC3E}">
        <p14:creationId xmlns:p14="http://schemas.microsoft.com/office/powerpoint/2010/main" val="2045789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3C936ED8-93A7-2998-0A27-61F1CCDEFAAE}"/>
              </a:ext>
            </a:extLst>
          </p:cNvPr>
          <p:cNvSpPr>
            <a:spLocks noGrp="1"/>
          </p:cNvSpPr>
          <p:nvPr>
            <p:ph type="body" idx="1"/>
          </p:nvPr>
        </p:nvSpPr>
        <p:spPr/>
        <p:txBody>
          <a:bodyPr/>
          <a:lstStyle/>
          <a:p>
            <a:endParaRPr lang="en-GB"/>
          </a:p>
        </p:txBody>
      </p:sp>
      <p:sp>
        <p:nvSpPr>
          <p:cNvPr id="3" name="Zástupný text 2">
            <a:extLst>
              <a:ext uri="{FF2B5EF4-FFF2-40B4-BE49-F238E27FC236}">
                <a16:creationId xmlns:a16="http://schemas.microsoft.com/office/drawing/2014/main" id="{49FAF612-58F2-8B13-CA95-6844DF8631A8}"/>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28475542-EC26-4427-E9B6-8719B9E7D50F}"/>
              </a:ext>
            </a:extLst>
          </p:cNvPr>
          <p:cNvSpPr>
            <a:spLocks noGrp="1"/>
          </p:cNvSpPr>
          <p:nvPr>
            <p:ph sz="quarter" idx="2"/>
          </p:nvPr>
        </p:nvSpPr>
        <p:spPr/>
        <p:txBody>
          <a:bodyPr>
            <a:normAutofit fontScale="92500" lnSpcReduction="20000"/>
          </a:bodyPr>
          <a:lstStyle/>
          <a:p>
            <a:r>
              <a:rPr lang="en-US" dirty="0"/>
              <a:t>No unified definition</a:t>
            </a:r>
          </a:p>
          <a:p>
            <a:r>
              <a:rPr lang="en-US" dirty="0"/>
              <a:t>“</a:t>
            </a:r>
            <a:r>
              <a:rPr lang="en-US" i="1" dirty="0"/>
              <a:t>Doing the right thing even if no one is watching</a:t>
            </a:r>
            <a:r>
              <a:rPr lang="en-US" dirty="0"/>
              <a:t>”</a:t>
            </a:r>
          </a:p>
          <a:p>
            <a:r>
              <a:rPr lang="en-GB" dirty="0"/>
              <a:t>“</a:t>
            </a:r>
            <a:r>
              <a:rPr lang="en-GB" i="1" dirty="0"/>
              <a:t>Integrity requires three steps: Discerning what is right and what is wrong; Acting on what you have discerned, even at personal costs; Saying openly that you are acting on your understanding of right and wrong</a:t>
            </a:r>
            <a:r>
              <a:rPr lang="en-GB" dirty="0"/>
              <a:t>” </a:t>
            </a:r>
            <a:r>
              <a:rPr lang="en-GB" sz="2400" dirty="0"/>
              <a:t> </a:t>
            </a:r>
            <a:r>
              <a:rPr lang="en-GB" dirty="0"/>
              <a:t>(Stephen L. Carter)</a:t>
            </a:r>
          </a:p>
          <a:p>
            <a:endParaRPr lang="en-GB" dirty="0"/>
          </a:p>
        </p:txBody>
      </p:sp>
      <p:sp>
        <p:nvSpPr>
          <p:cNvPr id="5" name="Zástupný objekt pre obsah 4">
            <a:extLst>
              <a:ext uri="{FF2B5EF4-FFF2-40B4-BE49-F238E27FC236}">
                <a16:creationId xmlns:a16="http://schemas.microsoft.com/office/drawing/2014/main" id="{674A3DAB-E562-EE7D-D57A-DF318304541F}"/>
              </a:ext>
            </a:extLst>
          </p:cNvPr>
          <p:cNvSpPr>
            <a:spLocks noGrp="1"/>
          </p:cNvSpPr>
          <p:nvPr>
            <p:ph sz="quarter" idx="4"/>
          </p:nvPr>
        </p:nvSpPr>
        <p:spPr/>
        <p:txBody>
          <a:bodyPr>
            <a:noAutofit/>
          </a:bodyPr>
          <a:lstStyle/>
          <a:p>
            <a:r>
              <a:rPr lang="sq-AL" sz="2000" dirty="0"/>
              <a:t>Nuk ka një përkufizim të unifikuar</a:t>
            </a:r>
          </a:p>
          <a:p>
            <a:r>
              <a:rPr lang="sq-AL" sz="2000" dirty="0"/>
              <a:t>Të bësh gjënë e duhur/të drejtë edhe kur askush nuk është duke parë </a:t>
            </a:r>
          </a:p>
          <a:p>
            <a:r>
              <a:rPr lang="sq-AL" sz="2000" i="1" dirty="0"/>
              <a:t>Integriteti kërkon tre hapa: të përcaktosh çfarë është e drejtë dhe e gabuar</a:t>
            </a:r>
            <a:r>
              <a:rPr lang="en-GB" sz="2000" i="1" dirty="0"/>
              <a:t>;</a:t>
            </a:r>
            <a:r>
              <a:rPr lang="sq-AL" sz="2000" i="1" dirty="0"/>
              <a:t> të veprosh sipas këtij përcaktimi edhe nëse ka kosto personale</a:t>
            </a:r>
            <a:r>
              <a:rPr lang="en-GB" sz="2000" i="1" dirty="0"/>
              <a:t>;</a:t>
            </a:r>
            <a:r>
              <a:rPr lang="sq-AL" sz="2000" i="1" dirty="0"/>
              <a:t> të shprehesh hapur që veprimet e tua bazohen në mënyrën sesi ti ke përcaktuar të drejtën dhe të gabuarën </a:t>
            </a:r>
            <a:r>
              <a:rPr lang="en-GB" sz="2000" dirty="0"/>
              <a:t>(Stephen L. Carter)</a:t>
            </a:r>
            <a:endParaRPr lang="en-GB" sz="2000" i="1" dirty="0"/>
          </a:p>
        </p:txBody>
      </p:sp>
      <p:sp>
        <p:nvSpPr>
          <p:cNvPr id="6" name="Nadpis 5">
            <a:extLst>
              <a:ext uri="{FF2B5EF4-FFF2-40B4-BE49-F238E27FC236}">
                <a16:creationId xmlns:a16="http://schemas.microsoft.com/office/drawing/2014/main" id="{E804378D-5C8A-2264-2DFF-724DE8B59794}"/>
              </a:ext>
            </a:extLst>
          </p:cNvPr>
          <p:cNvSpPr>
            <a:spLocks noGrp="1"/>
          </p:cNvSpPr>
          <p:nvPr>
            <p:ph type="title"/>
          </p:nvPr>
        </p:nvSpPr>
        <p:spPr/>
        <p:txBody>
          <a:bodyPr>
            <a:normAutofit fontScale="90000"/>
          </a:bodyPr>
          <a:lstStyle/>
          <a:p>
            <a:pPr algn="l"/>
            <a:r>
              <a:rPr lang="en-US" dirty="0"/>
              <a:t>Integrity: What is it?</a:t>
            </a:r>
            <a:r>
              <a:rPr lang="sq-AL" dirty="0"/>
              <a:t>				Integriteti: Çfarë është? </a:t>
            </a:r>
            <a:r>
              <a:rPr lang="en-US" dirty="0"/>
              <a:t> </a:t>
            </a:r>
            <a:endParaRPr lang="en-GB" dirty="0"/>
          </a:p>
        </p:txBody>
      </p:sp>
    </p:spTree>
    <p:extLst>
      <p:ext uri="{BB962C8B-B14F-4D97-AF65-F5344CB8AC3E}">
        <p14:creationId xmlns:p14="http://schemas.microsoft.com/office/powerpoint/2010/main" val="81208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6D18FC5D-6B92-0ED3-BDC7-D85361D82CB3}"/>
              </a:ext>
            </a:extLst>
          </p:cNvPr>
          <p:cNvSpPr>
            <a:spLocks noGrp="1"/>
          </p:cNvSpPr>
          <p:nvPr>
            <p:ph type="body" idx="1"/>
          </p:nvPr>
        </p:nvSpPr>
        <p:spPr/>
        <p:txBody>
          <a:bodyPr/>
          <a:lstStyle/>
          <a:p>
            <a:endParaRPr lang="en-GB"/>
          </a:p>
        </p:txBody>
      </p:sp>
      <p:sp>
        <p:nvSpPr>
          <p:cNvPr id="3" name="Zástupný text 2">
            <a:extLst>
              <a:ext uri="{FF2B5EF4-FFF2-40B4-BE49-F238E27FC236}">
                <a16:creationId xmlns:a16="http://schemas.microsoft.com/office/drawing/2014/main" id="{CA9FBD1D-21EF-E1E1-8784-B2CDD2D0B075}"/>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0A29E423-C2E4-FDC1-645A-D64F6F61BF0E}"/>
              </a:ext>
            </a:extLst>
          </p:cNvPr>
          <p:cNvSpPr>
            <a:spLocks noGrp="1"/>
          </p:cNvSpPr>
          <p:nvPr>
            <p:ph sz="quarter" idx="2"/>
          </p:nvPr>
        </p:nvSpPr>
        <p:spPr/>
        <p:txBody>
          <a:bodyPr/>
          <a:lstStyle/>
          <a:p>
            <a:r>
              <a:rPr lang="en-US" i="1" dirty="0"/>
              <a:t>“Quality of acting in accordance with relevant moral values, norms and rules” </a:t>
            </a:r>
            <a:r>
              <a:rPr lang="en-US" dirty="0"/>
              <a:t>(Leo Huberts) </a:t>
            </a:r>
          </a:p>
          <a:p>
            <a:r>
              <a:rPr lang="en-GB" i="1" dirty="0"/>
              <a:t>“Integrity is a disposition to act in accordance with the judge’s role” </a:t>
            </a:r>
            <a:r>
              <a:rPr lang="en-GB" dirty="0"/>
              <a:t>(Lucia </a:t>
            </a:r>
            <a:r>
              <a:rPr lang="en-GB" dirty="0" err="1"/>
              <a:t>Berdisová</a:t>
            </a:r>
            <a:r>
              <a:rPr lang="en-GB" dirty="0"/>
              <a:t>) </a:t>
            </a:r>
            <a:endParaRPr lang="en-US" dirty="0"/>
          </a:p>
          <a:p>
            <a:endParaRPr lang="en-GB" dirty="0"/>
          </a:p>
        </p:txBody>
      </p:sp>
      <p:sp>
        <p:nvSpPr>
          <p:cNvPr id="5" name="Zástupný objekt pre obsah 4">
            <a:extLst>
              <a:ext uri="{FF2B5EF4-FFF2-40B4-BE49-F238E27FC236}">
                <a16:creationId xmlns:a16="http://schemas.microsoft.com/office/drawing/2014/main" id="{ECEBEE47-E319-A345-99A9-5CAF6BD8C5AE}"/>
              </a:ext>
            </a:extLst>
          </p:cNvPr>
          <p:cNvSpPr>
            <a:spLocks noGrp="1"/>
          </p:cNvSpPr>
          <p:nvPr>
            <p:ph sz="quarter" idx="4"/>
          </p:nvPr>
        </p:nvSpPr>
        <p:spPr/>
        <p:txBody>
          <a:bodyPr/>
          <a:lstStyle/>
          <a:p>
            <a:r>
              <a:rPr lang="en-GB" i="1" dirty="0"/>
              <a:t>‘</a:t>
            </a:r>
            <a:r>
              <a:rPr lang="sq-AL" i="1" dirty="0"/>
              <a:t>Të veprosh në përputhje me vlerat morale, normat dhe rregullat</a:t>
            </a:r>
            <a:r>
              <a:rPr lang="en-GB" i="1" dirty="0"/>
              <a:t>’</a:t>
            </a:r>
            <a:r>
              <a:rPr lang="sq-AL" i="1" dirty="0"/>
              <a:t> </a:t>
            </a:r>
            <a:r>
              <a:rPr lang="sq-AL" dirty="0"/>
              <a:t>(Leo Huberts)</a:t>
            </a:r>
          </a:p>
          <a:p>
            <a:r>
              <a:rPr lang="en-GB" dirty="0"/>
              <a:t>‘</a:t>
            </a:r>
            <a:r>
              <a:rPr lang="sq-AL" i="1" dirty="0"/>
              <a:t>Integriteti është një përpjekje për të vepruar në përputhje me rolin e gjyqtarit</a:t>
            </a:r>
            <a:r>
              <a:rPr lang="en-GB" dirty="0"/>
              <a:t>’</a:t>
            </a:r>
            <a:r>
              <a:rPr lang="sq-AL" dirty="0"/>
              <a:t> (Lucia </a:t>
            </a:r>
            <a:r>
              <a:rPr lang="en-GB" dirty="0" err="1"/>
              <a:t>Berdisová</a:t>
            </a:r>
            <a:r>
              <a:rPr lang="sq-AL" dirty="0"/>
              <a:t>)</a:t>
            </a:r>
            <a:endParaRPr lang="en-GB" dirty="0"/>
          </a:p>
        </p:txBody>
      </p:sp>
      <p:sp>
        <p:nvSpPr>
          <p:cNvPr id="6" name="Nadpis 5">
            <a:extLst>
              <a:ext uri="{FF2B5EF4-FFF2-40B4-BE49-F238E27FC236}">
                <a16:creationId xmlns:a16="http://schemas.microsoft.com/office/drawing/2014/main" id="{D7E6DE36-8EB7-7F86-7F10-E9D4F8BF0FF2}"/>
              </a:ext>
            </a:extLst>
          </p:cNvPr>
          <p:cNvSpPr>
            <a:spLocks noGrp="1"/>
          </p:cNvSpPr>
          <p:nvPr>
            <p:ph type="title"/>
          </p:nvPr>
        </p:nvSpPr>
        <p:spPr/>
        <p:txBody>
          <a:bodyPr>
            <a:normAutofit fontScale="90000"/>
          </a:bodyPr>
          <a:lstStyle/>
          <a:p>
            <a:pPr algn="l"/>
            <a:r>
              <a:rPr lang="en-US" dirty="0"/>
              <a:t>Professional integrity					</a:t>
            </a:r>
            <a:r>
              <a:rPr lang="en-US" dirty="0" err="1"/>
              <a:t>Integriteti</a:t>
            </a:r>
            <a:r>
              <a:rPr lang="en-US" dirty="0"/>
              <a:t> </a:t>
            </a:r>
            <a:r>
              <a:rPr lang="en-US" dirty="0" err="1"/>
              <a:t>Profesional</a:t>
            </a:r>
            <a:r>
              <a:rPr lang="en-US" dirty="0"/>
              <a:t> </a:t>
            </a:r>
            <a:endParaRPr lang="en-GB" dirty="0"/>
          </a:p>
        </p:txBody>
      </p:sp>
    </p:spTree>
    <p:extLst>
      <p:ext uri="{BB962C8B-B14F-4D97-AF65-F5344CB8AC3E}">
        <p14:creationId xmlns:p14="http://schemas.microsoft.com/office/powerpoint/2010/main" val="2105197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B742EBD2-9E82-7404-9148-210D4E7D347D}"/>
              </a:ext>
            </a:extLst>
          </p:cNvPr>
          <p:cNvSpPr>
            <a:spLocks noGrp="1"/>
          </p:cNvSpPr>
          <p:nvPr>
            <p:ph type="body" idx="1"/>
          </p:nvPr>
        </p:nvSpPr>
        <p:spPr/>
        <p:txBody>
          <a:bodyPr/>
          <a:lstStyle/>
          <a:p>
            <a:endParaRPr lang="en-GB"/>
          </a:p>
        </p:txBody>
      </p:sp>
      <p:sp>
        <p:nvSpPr>
          <p:cNvPr id="3" name="Zástupný text 2">
            <a:extLst>
              <a:ext uri="{FF2B5EF4-FFF2-40B4-BE49-F238E27FC236}">
                <a16:creationId xmlns:a16="http://schemas.microsoft.com/office/drawing/2014/main" id="{BA8BEF57-3E25-00E0-635A-9F6E41D19C42}"/>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D8CB14DB-C1A5-C061-11A5-328051DE5BA8}"/>
              </a:ext>
            </a:extLst>
          </p:cNvPr>
          <p:cNvSpPr>
            <a:spLocks noGrp="1"/>
          </p:cNvSpPr>
          <p:nvPr>
            <p:ph sz="quarter" idx="2"/>
          </p:nvPr>
        </p:nvSpPr>
        <p:spPr/>
        <p:txBody>
          <a:bodyPr/>
          <a:lstStyle/>
          <a:p>
            <a:r>
              <a:rPr lang="en-US" dirty="0"/>
              <a:t>Is integrity part of ethics – or is ethics a subset of integrity? </a:t>
            </a:r>
          </a:p>
          <a:p>
            <a:r>
              <a:rPr lang="en-US" dirty="0"/>
              <a:t>Is integrity binary – all or nothing? </a:t>
            </a:r>
          </a:p>
          <a:p>
            <a:r>
              <a:rPr lang="en-US" dirty="0"/>
              <a:t>…or something that can vary in degree? </a:t>
            </a:r>
            <a:endParaRPr lang="en-GB" dirty="0"/>
          </a:p>
        </p:txBody>
      </p:sp>
      <p:sp>
        <p:nvSpPr>
          <p:cNvPr id="5" name="Zástupný objekt pre obsah 4">
            <a:extLst>
              <a:ext uri="{FF2B5EF4-FFF2-40B4-BE49-F238E27FC236}">
                <a16:creationId xmlns:a16="http://schemas.microsoft.com/office/drawing/2014/main" id="{310A5A2F-5644-A40D-5946-2B77EE86ED1A}"/>
              </a:ext>
            </a:extLst>
          </p:cNvPr>
          <p:cNvSpPr>
            <a:spLocks noGrp="1"/>
          </p:cNvSpPr>
          <p:nvPr>
            <p:ph sz="quarter" idx="4"/>
          </p:nvPr>
        </p:nvSpPr>
        <p:spPr/>
        <p:txBody>
          <a:bodyPr/>
          <a:lstStyle/>
          <a:p>
            <a:r>
              <a:rPr lang="sq-AL" dirty="0"/>
              <a:t>A është integriteti pjesë e etikës – apo është etika një në</a:t>
            </a:r>
            <a:r>
              <a:rPr lang="en-GB" dirty="0"/>
              <a:t>n</a:t>
            </a:r>
            <a:r>
              <a:rPr lang="sq-AL" dirty="0"/>
              <a:t>pjesë e integritetit? </a:t>
            </a:r>
          </a:p>
          <a:p>
            <a:r>
              <a:rPr lang="sq-AL" dirty="0"/>
              <a:t>A është integriteti </a:t>
            </a:r>
            <a:r>
              <a:rPr lang="en-GB" dirty="0" err="1"/>
              <a:t>i</a:t>
            </a:r>
            <a:r>
              <a:rPr lang="en-GB" dirty="0"/>
              <a:t> </a:t>
            </a:r>
            <a:r>
              <a:rPr lang="en-GB" dirty="0" err="1"/>
              <a:t>dy</a:t>
            </a:r>
            <a:r>
              <a:rPr lang="sq-AL" dirty="0"/>
              <a:t>kahshëm – pra o gjithçka o asgjë? </a:t>
            </a:r>
          </a:p>
          <a:p>
            <a:pPr marL="0" indent="0">
              <a:buNone/>
            </a:pPr>
            <a:r>
              <a:rPr lang="sq-AL" dirty="0"/>
              <a:t>....apo mund të variojë në shkallë dhe gradë të ndryshme?</a:t>
            </a:r>
            <a:endParaRPr lang="en-GB" dirty="0"/>
          </a:p>
        </p:txBody>
      </p:sp>
      <p:sp>
        <p:nvSpPr>
          <p:cNvPr id="6" name="Nadpis 5">
            <a:extLst>
              <a:ext uri="{FF2B5EF4-FFF2-40B4-BE49-F238E27FC236}">
                <a16:creationId xmlns:a16="http://schemas.microsoft.com/office/drawing/2014/main" id="{71FE1410-2323-9AB7-D877-EA605AEBB04E}"/>
              </a:ext>
            </a:extLst>
          </p:cNvPr>
          <p:cNvSpPr>
            <a:spLocks noGrp="1"/>
          </p:cNvSpPr>
          <p:nvPr>
            <p:ph type="title"/>
          </p:nvPr>
        </p:nvSpPr>
        <p:spPr/>
        <p:txBody>
          <a:bodyPr>
            <a:normAutofit/>
          </a:bodyPr>
          <a:lstStyle/>
          <a:p>
            <a:pPr algn="l"/>
            <a:r>
              <a:rPr lang="en-US" dirty="0"/>
              <a:t>What is integrity II</a:t>
            </a:r>
            <a:r>
              <a:rPr lang="sq-AL" dirty="0"/>
              <a:t>				Çfarë është integriteti II</a:t>
            </a:r>
            <a:endParaRPr lang="en-GB" dirty="0"/>
          </a:p>
        </p:txBody>
      </p:sp>
    </p:spTree>
    <p:extLst>
      <p:ext uri="{BB962C8B-B14F-4D97-AF65-F5344CB8AC3E}">
        <p14:creationId xmlns:p14="http://schemas.microsoft.com/office/powerpoint/2010/main" val="1617908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EFC8DC13-795B-8D6D-7794-32DAECB26ACE}"/>
              </a:ext>
            </a:extLst>
          </p:cNvPr>
          <p:cNvSpPr>
            <a:spLocks noGrp="1"/>
          </p:cNvSpPr>
          <p:nvPr>
            <p:ph type="body" idx="1"/>
          </p:nvPr>
        </p:nvSpPr>
        <p:spPr/>
        <p:txBody>
          <a:bodyPr/>
          <a:lstStyle/>
          <a:p>
            <a:r>
              <a:rPr lang="en-US" dirty="0"/>
              <a:t>Examples of dilemmas and scenarios</a:t>
            </a:r>
            <a:endParaRPr lang="en-GB" dirty="0"/>
          </a:p>
        </p:txBody>
      </p:sp>
      <p:sp>
        <p:nvSpPr>
          <p:cNvPr id="3" name="Zástupný text 2">
            <a:extLst>
              <a:ext uri="{FF2B5EF4-FFF2-40B4-BE49-F238E27FC236}">
                <a16:creationId xmlns:a16="http://schemas.microsoft.com/office/drawing/2014/main" id="{16CAD1A1-AAF6-5CE6-7381-3EDE21B6CC80}"/>
              </a:ext>
            </a:extLst>
          </p:cNvPr>
          <p:cNvSpPr>
            <a:spLocks noGrp="1"/>
          </p:cNvSpPr>
          <p:nvPr>
            <p:ph type="body" sz="half" idx="3"/>
          </p:nvPr>
        </p:nvSpPr>
        <p:spPr/>
        <p:txBody>
          <a:bodyPr/>
          <a:lstStyle/>
          <a:p>
            <a:r>
              <a:rPr lang="sq-AL" dirty="0"/>
              <a:t>Shembuj të skenareve dhe dilemave</a:t>
            </a:r>
            <a:endParaRPr lang="en-GB" dirty="0"/>
          </a:p>
        </p:txBody>
      </p:sp>
      <p:sp>
        <p:nvSpPr>
          <p:cNvPr id="4" name="Zástupný objekt pre obsah 3">
            <a:extLst>
              <a:ext uri="{FF2B5EF4-FFF2-40B4-BE49-F238E27FC236}">
                <a16:creationId xmlns:a16="http://schemas.microsoft.com/office/drawing/2014/main" id="{ECE41FA5-8262-A89D-3FEF-CB3950BE79F4}"/>
              </a:ext>
            </a:extLst>
          </p:cNvPr>
          <p:cNvSpPr>
            <a:spLocks noGrp="1"/>
          </p:cNvSpPr>
          <p:nvPr>
            <p:ph sz="quarter" idx="2"/>
          </p:nvPr>
        </p:nvSpPr>
        <p:spPr/>
        <p:txBody>
          <a:bodyPr>
            <a:normAutofit fontScale="85000" lnSpcReduction="10000"/>
          </a:bodyPr>
          <a:lstStyle/>
          <a:p>
            <a:r>
              <a:rPr lang="en-US" dirty="0"/>
              <a:t> Conflicts, Bias, Recusals </a:t>
            </a:r>
          </a:p>
          <a:p>
            <a:pPr lvl="1"/>
            <a:r>
              <a:rPr lang="en-GB" dirty="0"/>
              <a:t>“New Judge, Old Ties”</a:t>
            </a:r>
          </a:p>
          <a:p>
            <a:pPr lvl="1"/>
            <a:r>
              <a:rPr lang="en-GB" dirty="0"/>
              <a:t>“Family on the Bench” </a:t>
            </a:r>
          </a:p>
          <a:p>
            <a:r>
              <a:rPr lang="en-GB" dirty="0"/>
              <a:t>Navigating Collegial Relations at Court </a:t>
            </a:r>
          </a:p>
          <a:p>
            <a:pPr lvl="1"/>
            <a:r>
              <a:rPr lang="en-GB" dirty="0"/>
              <a:t>Distinguishing legitimate administrative measures from subtle interference</a:t>
            </a:r>
          </a:p>
          <a:p>
            <a:pPr lvl="1"/>
            <a:r>
              <a:rPr lang="en-GB" dirty="0"/>
              <a:t>Responding to pressure from court leadership</a:t>
            </a:r>
          </a:p>
          <a:p>
            <a:endParaRPr lang="en-GB" dirty="0"/>
          </a:p>
        </p:txBody>
      </p:sp>
      <p:sp>
        <p:nvSpPr>
          <p:cNvPr id="5" name="Zástupný objekt pre obsah 4">
            <a:extLst>
              <a:ext uri="{FF2B5EF4-FFF2-40B4-BE49-F238E27FC236}">
                <a16:creationId xmlns:a16="http://schemas.microsoft.com/office/drawing/2014/main" id="{A2547E86-2261-4A1B-77FE-EF8046AB7753}"/>
              </a:ext>
            </a:extLst>
          </p:cNvPr>
          <p:cNvSpPr>
            <a:spLocks noGrp="1"/>
          </p:cNvSpPr>
          <p:nvPr>
            <p:ph sz="quarter" idx="4"/>
          </p:nvPr>
        </p:nvSpPr>
        <p:spPr/>
        <p:txBody>
          <a:bodyPr>
            <a:normAutofit fontScale="85000" lnSpcReduction="10000"/>
          </a:bodyPr>
          <a:lstStyle/>
          <a:p>
            <a:r>
              <a:rPr lang="sq-AL" dirty="0"/>
              <a:t>Konflikt, anshmëri, (vet)përjashtime</a:t>
            </a:r>
          </a:p>
          <a:p>
            <a:pPr>
              <a:buFont typeface="Courier New" panose="02070309020205020404" pitchFamily="49" charset="0"/>
              <a:buChar char="o"/>
            </a:pPr>
            <a:r>
              <a:rPr lang="sq-AL" sz="2400" dirty="0">
                <a:solidFill>
                  <a:schemeClr val="tx2">
                    <a:lumMod val="75000"/>
                    <a:lumOff val="25000"/>
                  </a:schemeClr>
                </a:solidFill>
              </a:rPr>
              <a:t>Gjyqtar i ri, lidhje të vjetra</a:t>
            </a:r>
          </a:p>
          <a:p>
            <a:pPr>
              <a:buFont typeface="Courier New" panose="02070309020205020404" pitchFamily="49" charset="0"/>
              <a:buChar char="o"/>
            </a:pPr>
            <a:r>
              <a:rPr lang="sq-AL" sz="2400" dirty="0">
                <a:solidFill>
                  <a:schemeClr val="tx2">
                    <a:lumMod val="75000"/>
                    <a:lumOff val="25000"/>
                  </a:schemeClr>
                </a:solidFill>
              </a:rPr>
              <a:t>Lidhje familjare ne sistemin gjyqësor</a:t>
            </a:r>
          </a:p>
          <a:p>
            <a:pPr>
              <a:buFontTx/>
              <a:buChar char="-"/>
            </a:pPr>
            <a:endParaRPr lang="sq-AL" dirty="0"/>
          </a:p>
          <a:p>
            <a:r>
              <a:rPr lang="sq-AL" dirty="0"/>
              <a:t>Navigimi  i marrëdhënieve kolegjiale në Gjykatë</a:t>
            </a:r>
          </a:p>
          <a:p>
            <a:pPr>
              <a:buFont typeface="Courier New" panose="02070309020205020404" pitchFamily="49" charset="0"/>
              <a:buChar char="o"/>
            </a:pPr>
            <a:r>
              <a:rPr lang="sq-AL" sz="2400" dirty="0">
                <a:solidFill>
                  <a:schemeClr val="tx2">
                    <a:lumMod val="90000"/>
                    <a:lumOff val="10000"/>
                  </a:schemeClr>
                </a:solidFill>
              </a:rPr>
              <a:t>Dallimi me masave të ligjshme administrative nga ndërhyrjet e nënkuptuara </a:t>
            </a:r>
          </a:p>
          <a:p>
            <a:pPr>
              <a:buFont typeface="Courier New" panose="02070309020205020404" pitchFamily="49" charset="0"/>
              <a:buChar char="o"/>
            </a:pPr>
            <a:r>
              <a:rPr lang="sq-AL" sz="2400" dirty="0">
                <a:solidFill>
                  <a:schemeClr val="tx2">
                    <a:lumMod val="90000"/>
                    <a:lumOff val="10000"/>
                  </a:schemeClr>
                </a:solidFill>
              </a:rPr>
              <a:t>Të përballosh presionin e ardhur nga udhëheqja e gjykatës </a:t>
            </a:r>
            <a:endParaRPr lang="en-GB" sz="2400" dirty="0">
              <a:solidFill>
                <a:schemeClr val="tx2">
                  <a:lumMod val="90000"/>
                  <a:lumOff val="10000"/>
                </a:schemeClr>
              </a:solidFill>
            </a:endParaRPr>
          </a:p>
        </p:txBody>
      </p:sp>
      <p:sp>
        <p:nvSpPr>
          <p:cNvPr id="6" name="Nadpis 5">
            <a:extLst>
              <a:ext uri="{FF2B5EF4-FFF2-40B4-BE49-F238E27FC236}">
                <a16:creationId xmlns:a16="http://schemas.microsoft.com/office/drawing/2014/main" id="{7977FD15-2CDD-BF3D-044D-A0E8A6D50A62}"/>
              </a:ext>
            </a:extLst>
          </p:cNvPr>
          <p:cNvSpPr>
            <a:spLocks noGrp="1"/>
          </p:cNvSpPr>
          <p:nvPr>
            <p:ph type="title"/>
          </p:nvPr>
        </p:nvSpPr>
        <p:spPr>
          <a:xfrm>
            <a:off x="151002" y="228600"/>
            <a:ext cx="11630534" cy="758952"/>
          </a:xfrm>
        </p:spPr>
        <p:txBody>
          <a:bodyPr>
            <a:normAutofit fontScale="90000"/>
          </a:bodyPr>
          <a:lstStyle/>
          <a:p>
            <a:pPr algn="l"/>
            <a:r>
              <a:rPr lang="en-US" dirty="0"/>
              <a:t>Ethics and integrity in practice</a:t>
            </a:r>
            <a:r>
              <a:rPr lang="sq-AL" dirty="0"/>
              <a:t>	Etika dhe Integriteti në praktikë</a:t>
            </a:r>
            <a:endParaRPr lang="en-GB" dirty="0"/>
          </a:p>
        </p:txBody>
      </p:sp>
    </p:spTree>
    <p:extLst>
      <p:ext uri="{BB962C8B-B14F-4D97-AF65-F5344CB8AC3E}">
        <p14:creationId xmlns:p14="http://schemas.microsoft.com/office/powerpoint/2010/main" val="3468975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B464176F-313C-403A-500F-75BF60D0C1CC}"/>
              </a:ext>
            </a:extLst>
          </p:cNvPr>
          <p:cNvSpPr>
            <a:spLocks noGrp="1"/>
          </p:cNvSpPr>
          <p:nvPr>
            <p:ph type="body" idx="1"/>
          </p:nvPr>
        </p:nvSpPr>
        <p:spPr/>
        <p:txBody>
          <a:bodyPr/>
          <a:lstStyle/>
          <a:p>
            <a:endParaRPr lang="en-GB"/>
          </a:p>
        </p:txBody>
      </p:sp>
      <p:sp>
        <p:nvSpPr>
          <p:cNvPr id="3" name="Zástupný text 2">
            <a:extLst>
              <a:ext uri="{FF2B5EF4-FFF2-40B4-BE49-F238E27FC236}">
                <a16:creationId xmlns:a16="http://schemas.microsoft.com/office/drawing/2014/main" id="{3624E8AC-ED14-D85A-89D7-9C3FDCD74642}"/>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9F9E0F44-22FE-C73F-FAD2-B48E4E57895A}"/>
              </a:ext>
            </a:extLst>
          </p:cNvPr>
          <p:cNvSpPr>
            <a:spLocks noGrp="1"/>
          </p:cNvSpPr>
          <p:nvPr>
            <p:ph sz="quarter" idx="2"/>
          </p:nvPr>
        </p:nvSpPr>
        <p:spPr/>
        <p:txBody>
          <a:bodyPr>
            <a:normAutofit fontScale="77500" lnSpcReduction="20000"/>
          </a:bodyPr>
          <a:lstStyle/>
          <a:p>
            <a:r>
              <a:rPr lang="en-US" dirty="0"/>
              <a:t>Freedom of speech of a judge</a:t>
            </a:r>
          </a:p>
          <a:p>
            <a:pPr lvl="1"/>
            <a:r>
              <a:rPr lang="en-US" dirty="0"/>
              <a:t>A judge at a public demonstration</a:t>
            </a:r>
          </a:p>
          <a:p>
            <a:pPr lvl="1"/>
            <a:r>
              <a:rPr lang="en-US" dirty="0"/>
              <a:t>A judge criticizing other court decisions</a:t>
            </a:r>
          </a:p>
          <a:p>
            <a:pPr lvl="1"/>
            <a:r>
              <a:rPr lang="en-US" dirty="0"/>
              <a:t>A judge as an actor in public debate</a:t>
            </a:r>
          </a:p>
          <a:p>
            <a:r>
              <a:rPr lang="en-US" dirty="0"/>
              <a:t> Judge´s membership in exclusive clubs</a:t>
            </a:r>
          </a:p>
          <a:p>
            <a:r>
              <a:rPr lang="en-US" dirty="0"/>
              <a:t> Traffic violations – How much is too much? </a:t>
            </a:r>
          </a:p>
          <a:p>
            <a:endParaRPr lang="en-GB" dirty="0"/>
          </a:p>
        </p:txBody>
      </p:sp>
      <p:sp>
        <p:nvSpPr>
          <p:cNvPr id="5" name="Zástupný objekt pre obsah 4">
            <a:extLst>
              <a:ext uri="{FF2B5EF4-FFF2-40B4-BE49-F238E27FC236}">
                <a16:creationId xmlns:a16="http://schemas.microsoft.com/office/drawing/2014/main" id="{A86B25C3-A7B8-1C71-6B89-730BF362484A}"/>
              </a:ext>
            </a:extLst>
          </p:cNvPr>
          <p:cNvSpPr>
            <a:spLocks noGrp="1"/>
          </p:cNvSpPr>
          <p:nvPr>
            <p:ph sz="quarter" idx="4"/>
          </p:nvPr>
        </p:nvSpPr>
        <p:spPr/>
        <p:txBody>
          <a:bodyPr>
            <a:normAutofit fontScale="77500" lnSpcReduction="20000"/>
          </a:bodyPr>
          <a:lstStyle/>
          <a:p>
            <a:pPr marL="0" indent="0">
              <a:buNone/>
            </a:pPr>
            <a:r>
              <a:rPr lang="sq-AL" dirty="0"/>
              <a:t>Liria e shprehjes si gjykatës </a:t>
            </a:r>
          </a:p>
          <a:p>
            <a:pPr>
              <a:buFont typeface="Courier New" panose="02070309020205020404" pitchFamily="49" charset="0"/>
              <a:buChar char="o"/>
            </a:pPr>
            <a:r>
              <a:rPr lang="sq-AL" dirty="0">
                <a:solidFill>
                  <a:schemeClr val="tx2">
                    <a:lumMod val="90000"/>
                    <a:lumOff val="10000"/>
                  </a:schemeClr>
                </a:solidFill>
              </a:rPr>
              <a:t>Një gjyqtar në një protestë publike</a:t>
            </a:r>
          </a:p>
          <a:p>
            <a:pPr>
              <a:buFont typeface="Courier New" panose="02070309020205020404" pitchFamily="49" charset="0"/>
              <a:buChar char="o"/>
            </a:pPr>
            <a:r>
              <a:rPr lang="sq-AL" dirty="0">
                <a:solidFill>
                  <a:schemeClr val="tx2">
                    <a:lumMod val="90000"/>
                    <a:lumOff val="10000"/>
                  </a:schemeClr>
                </a:solidFill>
              </a:rPr>
              <a:t>Një gjyqtar që kritikon vendimet e tjera të gjykatës</a:t>
            </a:r>
          </a:p>
          <a:p>
            <a:pPr>
              <a:buFont typeface="Courier New" panose="02070309020205020404" pitchFamily="49" charset="0"/>
              <a:buChar char="o"/>
            </a:pPr>
            <a:r>
              <a:rPr lang="sq-AL" dirty="0">
                <a:solidFill>
                  <a:schemeClr val="tx2">
                    <a:lumMod val="90000"/>
                    <a:lumOff val="10000"/>
                  </a:schemeClr>
                </a:solidFill>
              </a:rPr>
              <a:t>Një gjyqtar si aktor aktiv në debatin publik </a:t>
            </a:r>
          </a:p>
          <a:p>
            <a:pPr>
              <a:buFontTx/>
              <a:buChar char="-"/>
            </a:pPr>
            <a:endParaRPr lang="sq-AL" dirty="0"/>
          </a:p>
          <a:p>
            <a:r>
              <a:rPr lang="sq-AL" dirty="0"/>
              <a:t>Anëtarësimi i gjyqtarit në klube ekzklusive </a:t>
            </a:r>
          </a:p>
          <a:p>
            <a:pPr marL="0" indent="0">
              <a:buNone/>
            </a:pPr>
            <a:endParaRPr lang="sq-AL" dirty="0"/>
          </a:p>
          <a:p>
            <a:r>
              <a:rPr lang="sq-AL" dirty="0"/>
              <a:t>Traffic violations – Sa shkelje do të cilësohen shumë? </a:t>
            </a:r>
            <a:endParaRPr lang="en-GB" dirty="0"/>
          </a:p>
        </p:txBody>
      </p:sp>
      <p:sp>
        <p:nvSpPr>
          <p:cNvPr id="6" name="Nadpis 5">
            <a:extLst>
              <a:ext uri="{FF2B5EF4-FFF2-40B4-BE49-F238E27FC236}">
                <a16:creationId xmlns:a16="http://schemas.microsoft.com/office/drawing/2014/main" id="{AB73312D-4813-982C-A827-9D2920F58626}"/>
              </a:ext>
            </a:extLst>
          </p:cNvPr>
          <p:cNvSpPr>
            <a:spLocks noGrp="1"/>
          </p:cNvSpPr>
          <p:nvPr>
            <p:ph type="title"/>
          </p:nvPr>
        </p:nvSpPr>
        <p:spPr/>
        <p:txBody>
          <a:bodyPr>
            <a:normAutofit fontScale="90000"/>
          </a:bodyPr>
          <a:lstStyle/>
          <a:p>
            <a:pPr algn="l"/>
            <a:r>
              <a:rPr lang="en-US" dirty="0"/>
              <a:t>Ethics and integrity in practice</a:t>
            </a:r>
            <a:r>
              <a:rPr lang="sq-AL" dirty="0"/>
              <a:t>    Etika dhe Integriteti në praktikë</a:t>
            </a:r>
            <a:endParaRPr lang="en-GB" dirty="0"/>
          </a:p>
        </p:txBody>
      </p:sp>
    </p:spTree>
    <p:extLst>
      <p:ext uri="{BB962C8B-B14F-4D97-AF65-F5344CB8AC3E}">
        <p14:creationId xmlns:p14="http://schemas.microsoft.com/office/powerpoint/2010/main" val="3112375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792B8F98-86E9-9D6A-BC31-0B0836E62FE1}"/>
              </a:ext>
            </a:extLst>
          </p:cNvPr>
          <p:cNvSpPr>
            <a:spLocks noGrp="1"/>
          </p:cNvSpPr>
          <p:nvPr>
            <p:ph type="body" idx="1"/>
          </p:nvPr>
        </p:nvSpPr>
        <p:spPr/>
        <p:txBody>
          <a:bodyPr/>
          <a:lstStyle/>
          <a:p>
            <a:r>
              <a:rPr lang="en-US" dirty="0"/>
              <a:t>“Nature and Intensity of the Relationship”</a:t>
            </a:r>
            <a:endParaRPr lang="en-GB" dirty="0"/>
          </a:p>
        </p:txBody>
      </p:sp>
      <p:sp>
        <p:nvSpPr>
          <p:cNvPr id="3" name="Zástupný text 2">
            <a:extLst>
              <a:ext uri="{FF2B5EF4-FFF2-40B4-BE49-F238E27FC236}">
                <a16:creationId xmlns:a16="http://schemas.microsoft.com/office/drawing/2014/main" id="{7E541D87-3723-7142-F3B1-AC084C43D16A}"/>
              </a:ext>
            </a:extLst>
          </p:cNvPr>
          <p:cNvSpPr>
            <a:spLocks noGrp="1"/>
          </p:cNvSpPr>
          <p:nvPr>
            <p:ph type="body" sz="half" idx="3"/>
          </p:nvPr>
        </p:nvSpPr>
        <p:spPr>
          <a:xfrm>
            <a:off x="6095999" y="1522546"/>
            <a:ext cx="5681475" cy="732974"/>
          </a:xfrm>
        </p:spPr>
        <p:txBody>
          <a:bodyPr/>
          <a:lstStyle/>
          <a:p>
            <a:r>
              <a:rPr lang="sq-AL" dirty="0"/>
              <a:t>Lloji dhe intensiteti i marrëdhënies</a:t>
            </a:r>
            <a:endParaRPr lang="en-GB" dirty="0"/>
          </a:p>
        </p:txBody>
      </p:sp>
      <p:sp>
        <p:nvSpPr>
          <p:cNvPr id="4" name="Zástupný objekt pre obsah 3">
            <a:extLst>
              <a:ext uri="{FF2B5EF4-FFF2-40B4-BE49-F238E27FC236}">
                <a16:creationId xmlns:a16="http://schemas.microsoft.com/office/drawing/2014/main" id="{F84119A6-487A-ED3D-34BC-045DD4B4D634}"/>
              </a:ext>
            </a:extLst>
          </p:cNvPr>
          <p:cNvSpPr>
            <a:spLocks noGrp="1"/>
          </p:cNvSpPr>
          <p:nvPr>
            <p:ph sz="quarter" idx="2"/>
          </p:nvPr>
        </p:nvSpPr>
        <p:spPr/>
        <p:txBody>
          <a:bodyPr>
            <a:normAutofit/>
          </a:bodyPr>
          <a:lstStyle/>
          <a:p>
            <a:r>
              <a:rPr lang="en-US" dirty="0"/>
              <a:t>Nature of past relationship</a:t>
            </a:r>
          </a:p>
          <a:p>
            <a:r>
              <a:rPr lang="en-US" dirty="0"/>
              <a:t>Nature of current relationship </a:t>
            </a:r>
          </a:p>
          <a:p>
            <a:endParaRPr lang="en-US" dirty="0"/>
          </a:p>
          <a:p>
            <a:r>
              <a:rPr lang="en-US" dirty="0"/>
              <a:t>Position in the law firm</a:t>
            </a:r>
          </a:p>
          <a:p>
            <a:endParaRPr lang="en-US" dirty="0"/>
          </a:p>
          <a:p>
            <a:r>
              <a:rPr lang="en-US" dirty="0"/>
              <a:t>Time elapsed </a:t>
            </a:r>
          </a:p>
          <a:p>
            <a:r>
              <a:rPr lang="en-US" dirty="0"/>
              <a:t>How big is the law firm</a:t>
            </a:r>
          </a:p>
          <a:p>
            <a:endParaRPr lang="en-US" dirty="0"/>
          </a:p>
          <a:p>
            <a:endParaRPr lang="en-US" dirty="0"/>
          </a:p>
          <a:p>
            <a:endParaRPr lang="en-GB" dirty="0"/>
          </a:p>
        </p:txBody>
      </p:sp>
      <p:sp>
        <p:nvSpPr>
          <p:cNvPr id="5" name="Zástupný objekt pre obsah 4">
            <a:extLst>
              <a:ext uri="{FF2B5EF4-FFF2-40B4-BE49-F238E27FC236}">
                <a16:creationId xmlns:a16="http://schemas.microsoft.com/office/drawing/2014/main" id="{3CC73D8C-6D36-A623-00AC-F549096ABF75}"/>
              </a:ext>
            </a:extLst>
          </p:cNvPr>
          <p:cNvSpPr>
            <a:spLocks noGrp="1"/>
          </p:cNvSpPr>
          <p:nvPr>
            <p:ph sz="quarter" idx="4"/>
          </p:nvPr>
        </p:nvSpPr>
        <p:spPr>
          <a:xfrm>
            <a:off x="6091936" y="2455837"/>
            <a:ext cx="5988222" cy="3822192"/>
          </a:xfrm>
        </p:spPr>
        <p:txBody>
          <a:bodyPr>
            <a:normAutofit/>
          </a:bodyPr>
          <a:lstStyle/>
          <a:p>
            <a:r>
              <a:rPr lang="sq-AL" dirty="0"/>
              <a:t>Natyra e marrëdhënies të kaluara</a:t>
            </a:r>
          </a:p>
          <a:p>
            <a:r>
              <a:rPr lang="sq-AL" dirty="0"/>
              <a:t>Natyra e marrëdhënies momentale</a:t>
            </a:r>
          </a:p>
          <a:p>
            <a:endParaRPr lang="sq-AL" dirty="0"/>
          </a:p>
          <a:p>
            <a:r>
              <a:rPr lang="sq-AL" dirty="0"/>
              <a:t>Pozicioni në firmën ligjore</a:t>
            </a:r>
          </a:p>
          <a:p>
            <a:endParaRPr lang="sq-AL" dirty="0"/>
          </a:p>
          <a:p>
            <a:r>
              <a:rPr lang="sq-AL" dirty="0"/>
              <a:t>Koha që ka kaluar</a:t>
            </a:r>
          </a:p>
          <a:p>
            <a:r>
              <a:rPr lang="sq-AL" dirty="0"/>
              <a:t>Sa e madhe është firma ligjore</a:t>
            </a:r>
            <a:endParaRPr lang="en-US" dirty="0"/>
          </a:p>
        </p:txBody>
      </p:sp>
      <p:sp>
        <p:nvSpPr>
          <p:cNvPr id="6" name="Nadpis 5">
            <a:extLst>
              <a:ext uri="{FF2B5EF4-FFF2-40B4-BE49-F238E27FC236}">
                <a16:creationId xmlns:a16="http://schemas.microsoft.com/office/drawing/2014/main" id="{3E4AB25D-B722-0764-E7DD-837D99EA7A1C}"/>
              </a:ext>
            </a:extLst>
          </p:cNvPr>
          <p:cNvSpPr>
            <a:spLocks noGrp="1"/>
          </p:cNvSpPr>
          <p:nvPr>
            <p:ph type="title"/>
          </p:nvPr>
        </p:nvSpPr>
        <p:spPr>
          <a:xfrm>
            <a:off x="402336" y="381000"/>
            <a:ext cx="11379200" cy="731520"/>
          </a:xfrm>
        </p:spPr>
        <p:txBody>
          <a:bodyPr>
            <a:normAutofit fontScale="90000"/>
          </a:bodyPr>
          <a:lstStyle/>
          <a:p>
            <a:pPr algn="l"/>
            <a:r>
              <a:rPr lang="en-US" dirty="0"/>
              <a:t>Discussion: Bias – Criteria</a:t>
            </a:r>
            <a:r>
              <a:rPr lang="sq-AL" dirty="0"/>
              <a:t>		Diskutim: Anshmëria - Kriteret</a:t>
            </a:r>
            <a:endParaRPr lang="en-GB" dirty="0"/>
          </a:p>
        </p:txBody>
      </p:sp>
    </p:spTree>
    <p:extLst>
      <p:ext uri="{BB962C8B-B14F-4D97-AF65-F5344CB8AC3E}">
        <p14:creationId xmlns:p14="http://schemas.microsoft.com/office/powerpoint/2010/main" val="2729469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2BBF1103-FD6D-5B2D-44F0-86BDA941938F}"/>
              </a:ext>
            </a:extLst>
          </p:cNvPr>
          <p:cNvSpPr>
            <a:spLocks noGrp="1"/>
          </p:cNvSpPr>
          <p:nvPr>
            <p:ph type="body" idx="1"/>
          </p:nvPr>
        </p:nvSpPr>
        <p:spPr/>
        <p:txBody>
          <a:bodyPr/>
          <a:lstStyle/>
          <a:p>
            <a:r>
              <a:rPr lang="en-GB" dirty="0"/>
              <a:t> (UNODC, par. 66.)</a:t>
            </a:r>
          </a:p>
        </p:txBody>
      </p:sp>
      <p:sp>
        <p:nvSpPr>
          <p:cNvPr id="3" name="Zástupný text 2">
            <a:extLst>
              <a:ext uri="{FF2B5EF4-FFF2-40B4-BE49-F238E27FC236}">
                <a16:creationId xmlns:a16="http://schemas.microsoft.com/office/drawing/2014/main" id="{9F63BD71-21B3-5B8B-25D7-42E90406C334}"/>
              </a:ext>
            </a:extLst>
          </p:cNvPr>
          <p:cNvSpPr>
            <a:spLocks noGrp="1"/>
          </p:cNvSpPr>
          <p:nvPr>
            <p:ph type="body" sz="half" idx="3"/>
          </p:nvPr>
        </p:nvSpPr>
        <p:spPr>
          <a:xfrm>
            <a:off x="6388441" y="1524000"/>
            <a:ext cx="5389033" cy="556727"/>
          </a:xfrm>
        </p:spPr>
        <p:txBody>
          <a:bodyPr/>
          <a:lstStyle/>
          <a:p>
            <a:r>
              <a:rPr lang="en-GB" dirty="0"/>
              <a:t> </a:t>
            </a:r>
            <a:r>
              <a:rPr lang="az-Cyrl-AZ" dirty="0"/>
              <a:t> </a:t>
            </a:r>
            <a:endParaRPr lang="en-GB" dirty="0"/>
          </a:p>
          <a:p>
            <a:r>
              <a:rPr lang="sq-AL" dirty="0"/>
              <a:t>(UNODC, par. 66)</a:t>
            </a:r>
            <a:endParaRPr lang="en-GB" dirty="0"/>
          </a:p>
        </p:txBody>
      </p:sp>
      <p:sp>
        <p:nvSpPr>
          <p:cNvPr id="4" name="Zástupný objekt pre obsah 3">
            <a:extLst>
              <a:ext uri="{FF2B5EF4-FFF2-40B4-BE49-F238E27FC236}">
                <a16:creationId xmlns:a16="http://schemas.microsoft.com/office/drawing/2014/main" id="{05A5531B-DBFA-C6DB-3E6C-11FD36E3F669}"/>
              </a:ext>
            </a:extLst>
          </p:cNvPr>
          <p:cNvSpPr>
            <a:spLocks noGrp="1"/>
          </p:cNvSpPr>
          <p:nvPr>
            <p:ph sz="quarter" idx="2"/>
          </p:nvPr>
        </p:nvSpPr>
        <p:spPr/>
        <p:txBody>
          <a:bodyPr>
            <a:normAutofit fontScale="77500" lnSpcReduction="20000"/>
          </a:bodyPr>
          <a:lstStyle/>
          <a:p>
            <a:r>
              <a:rPr lang="en-GB" dirty="0"/>
              <a:t>On the other hand, </a:t>
            </a:r>
            <a:r>
              <a:rPr lang="en-GB" dirty="0">
                <a:highlight>
                  <a:srgbClr val="FFFF00"/>
                </a:highlight>
              </a:rPr>
              <a:t>frequent disqualification may bring public disfavour </a:t>
            </a:r>
            <a:r>
              <a:rPr lang="en-GB" dirty="0"/>
              <a:t>to the bench and to the judge personally, and </a:t>
            </a:r>
            <a:r>
              <a:rPr lang="en-GB" dirty="0">
                <a:highlight>
                  <a:srgbClr val="FFFF00"/>
                </a:highlight>
              </a:rPr>
              <a:t>impose unreasonable burdens upon the judge’s colleagues</a:t>
            </a:r>
            <a:r>
              <a:rPr lang="en-GB" dirty="0"/>
              <a:t>. Litigants may get the impression that they can </a:t>
            </a:r>
            <a:r>
              <a:rPr lang="en-GB" dirty="0">
                <a:highlight>
                  <a:srgbClr val="FFFF00"/>
                </a:highlight>
              </a:rPr>
              <a:t>pick and choose </a:t>
            </a:r>
            <a:r>
              <a:rPr lang="en-GB" dirty="0"/>
              <a:t>which judge will decide their case, and this would be undesirable. A judge should, therefore, organize his or her personal and business affairs in a way that minimizes the potential for conflict with judicial duties.</a:t>
            </a:r>
          </a:p>
        </p:txBody>
      </p:sp>
      <p:sp>
        <p:nvSpPr>
          <p:cNvPr id="5" name="Zástupný objekt pre obsah 4">
            <a:extLst>
              <a:ext uri="{FF2B5EF4-FFF2-40B4-BE49-F238E27FC236}">
                <a16:creationId xmlns:a16="http://schemas.microsoft.com/office/drawing/2014/main" id="{DA956A10-376B-3D55-CFAC-10CF485904FC}"/>
              </a:ext>
            </a:extLst>
          </p:cNvPr>
          <p:cNvSpPr>
            <a:spLocks noGrp="1"/>
          </p:cNvSpPr>
          <p:nvPr>
            <p:ph sz="quarter" idx="4"/>
          </p:nvPr>
        </p:nvSpPr>
        <p:spPr>
          <a:xfrm>
            <a:off x="6388441" y="2351314"/>
            <a:ext cx="5384800" cy="3726398"/>
          </a:xfrm>
        </p:spPr>
        <p:txBody>
          <a:bodyPr>
            <a:normAutofit fontScale="77500" lnSpcReduction="20000"/>
          </a:bodyPr>
          <a:lstStyle/>
          <a:p>
            <a:r>
              <a:rPr lang="sq-AL" dirty="0"/>
              <a:t>Nga ana tjetër, diskualifikimet e vazhdueshme mund të sjellin një ulje të mbështetjes së publikut ndaj trupit gjykues dhe gjyqtarit, dhe rrit një ngarkesë të madhe ndaj kolegëve të tjerë gjyqtarë. Palët në një proces gjyqësor mund të krijojnë përshtypjen se mund të zgjedhin vetë gjyqtarin që do të shqyrtojë çështjen e tyre, dhe kjo do të ishte e papërshtatshme. Prandaj, një gjyqtar duhet të organizojë çështjet e tij/saj personale dhe profesionale në mënyrë të tillë që të minimizojë çdo mundësi konflikti me detyrimet gjyqësore.</a:t>
            </a:r>
            <a:endParaRPr lang="en-GB" dirty="0"/>
          </a:p>
        </p:txBody>
      </p:sp>
      <p:sp>
        <p:nvSpPr>
          <p:cNvPr id="6" name="Nadpis 5">
            <a:extLst>
              <a:ext uri="{FF2B5EF4-FFF2-40B4-BE49-F238E27FC236}">
                <a16:creationId xmlns:a16="http://schemas.microsoft.com/office/drawing/2014/main" id="{A1590594-74CA-DCD5-89BB-2F1219A9E168}"/>
              </a:ext>
            </a:extLst>
          </p:cNvPr>
          <p:cNvSpPr>
            <a:spLocks noGrp="1"/>
          </p:cNvSpPr>
          <p:nvPr>
            <p:ph type="title"/>
          </p:nvPr>
        </p:nvSpPr>
        <p:spPr/>
        <p:txBody>
          <a:bodyPr>
            <a:normAutofit fontScale="90000"/>
          </a:bodyPr>
          <a:lstStyle/>
          <a:p>
            <a:pPr algn="l"/>
            <a:r>
              <a:rPr lang="en-US" dirty="0"/>
              <a:t>Discussion: Balancing recusals</a:t>
            </a:r>
            <a:r>
              <a:rPr lang="sq-AL" dirty="0"/>
              <a:t>         Diskutim: Balancimi i recusals</a:t>
            </a:r>
            <a:endParaRPr lang="en-GB" dirty="0"/>
          </a:p>
        </p:txBody>
      </p:sp>
    </p:spTree>
    <p:extLst>
      <p:ext uri="{BB962C8B-B14F-4D97-AF65-F5344CB8AC3E}">
        <p14:creationId xmlns:p14="http://schemas.microsoft.com/office/powerpoint/2010/main" val="33279357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116FF2C6-9F91-99AA-29AE-642706D6CE99}"/>
              </a:ext>
            </a:extLst>
          </p:cNvPr>
          <p:cNvSpPr>
            <a:spLocks noGrp="1"/>
          </p:cNvSpPr>
          <p:nvPr>
            <p:ph type="body" idx="1"/>
          </p:nvPr>
        </p:nvSpPr>
        <p:spPr/>
        <p:txBody>
          <a:bodyPr/>
          <a:lstStyle/>
          <a:p>
            <a:endParaRPr lang="en-GB"/>
          </a:p>
        </p:txBody>
      </p:sp>
      <p:sp>
        <p:nvSpPr>
          <p:cNvPr id="3" name="Zástupný text 2">
            <a:extLst>
              <a:ext uri="{FF2B5EF4-FFF2-40B4-BE49-F238E27FC236}">
                <a16:creationId xmlns:a16="http://schemas.microsoft.com/office/drawing/2014/main" id="{C749D9FF-2E20-C473-DA12-6CE9A94559D7}"/>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C3551CFF-06C2-85FA-35BC-1DCEB82B961C}"/>
              </a:ext>
            </a:extLst>
          </p:cNvPr>
          <p:cNvSpPr>
            <a:spLocks noGrp="1"/>
          </p:cNvSpPr>
          <p:nvPr>
            <p:ph sz="quarter" idx="2"/>
          </p:nvPr>
        </p:nvSpPr>
        <p:spPr/>
        <p:txBody>
          <a:bodyPr>
            <a:normAutofit fontScale="85000" lnSpcReduction="20000"/>
          </a:bodyPr>
          <a:lstStyle/>
          <a:p>
            <a:r>
              <a:rPr lang="en-US" dirty="0"/>
              <a:t>UNODC  Commentary on the Bangalore Principles of Judicial Conduct </a:t>
            </a:r>
          </a:p>
          <a:p>
            <a:r>
              <a:rPr lang="en-GB" sz="2800" dirty="0"/>
              <a:t>Venice Commission Report on the Freedom of Expression of Judges (2015)</a:t>
            </a:r>
          </a:p>
          <a:p>
            <a:r>
              <a:rPr lang="en-GB" sz="2800" dirty="0"/>
              <a:t>ENCJ London Declaration – Judicial Ethics, Principles, Values and Qualities  (2010)</a:t>
            </a:r>
          </a:p>
          <a:p>
            <a:r>
              <a:rPr lang="en-GB" sz="2800" dirty="0"/>
              <a:t>G. Thomas: Judicial Ethics in Australia, 2nd ed. (Sydney: Law Book Co., 1997)</a:t>
            </a:r>
          </a:p>
          <a:p>
            <a:pPr marL="0" indent="0">
              <a:buNone/>
            </a:pPr>
            <a:endParaRPr lang="en-US" dirty="0"/>
          </a:p>
          <a:p>
            <a:endParaRPr lang="en-GB" dirty="0"/>
          </a:p>
        </p:txBody>
      </p:sp>
      <p:sp>
        <p:nvSpPr>
          <p:cNvPr id="5" name="Zástupný objekt pre obsah 4">
            <a:extLst>
              <a:ext uri="{FF2B5EF4-FFF2-40B4-BE49-F238E27FC236}">
                <a16:creationId xmlns:a16="http://schemas.microsoft.com/office/drawing/2014/main" id="{BB49281B-4CE7-A6FE-8589-9D77F3136ABF}"/>
              </a:ext>
            </a:extLst>
          </p:cNvPr>
          <p:cNvSpPr>
            <a:spLocks noGrp="1"/>
          </p:cNvSpPr>
          <p:nvPr>
            <p:ph sz="quarter" idx="4"/>
          </p:nvPr>
        </p:nvSpPr>
        <p:spPr/>
        <p:txBody>
          <a:bodyPr>
            <a:normAutofit fontScale="85000" lnSpcReduction="20000"/>
          </a:bodyPr>
          <a:lstStyle/>
          <a:p>
            <a:r>
              <a:rPr lang="en-US" dirty="0"/>
              <a:t>UNODC – </a:t>
            </a:r>
            <a:r>
              <a:rPr lang="en-US" dirty="0" err="1"/>
              <a:t>Koment</a:t>
            </a:r>
            <a:r>
              <a:rPr lang="en-US" dirty="0"/>
              <a:t> </a:t>
            </a:r>
            <a:r>
              <a:rPr lang="en-US" dirty="0" err="1"/>
              <a:t>mbi</a:t>
            </a:r>
            <a:r>
              <a:rPr lang="en-US" dirty="0"/>
              <a:t> </a:t>
            </a:r>
            <a:r>
              <a:rPr lang="en-US" dirty="0" err="1"/>
              <a:t>Parimet</a:t>
            </a:r>
            <a:r>
              <a:rPr lang="en-US" dirty="0"/>
              <a:t> e Bangalore </a:t>
            </a:r>
            <a:r>
              <a:rPr lang="en-US" dirty="0" err="1"/>
              <a:t>për</a:t>
            </a:r>
            <a:r>
              <a:rPr lang="en-US" dirty="0"/>
              <a:t> </a:t>
            </a:r>
            <a:r>
              <a:rPr lang="en-US" dirty="0" err="1"/>
              <a:t>Etikën</a:t>
            </a:r>
            <a:r>
              <a:rPr lang="en-US" dirty="0"/>
              <a:t> </a:t>
            </a:r>
            <a:r>
              <a:rPr lang="en-US" dirty="0" err="1"/>
              <a:t>Gjyqësore</a:t>
            </a:r>
            <a:endParaRPr lang="sq-AL" dirty="0"/>
          </a:p>
          <a:p>
            <a:r>
              <a:rPr lang="en-US" dirty="0" err="1"/>
              <a:t>Raporti</a:t>
            </a:r>
            <a:r>
              <a:rPr lang="en-US" dirty="0"/>
              <a:t> </a:t>
            </a:r>
            <a:r>
              <a:rPr lang="en-US" dirty="0" err="1"/>
              <a:t>i</a:t>
            </a:r>
            <a:r>
              <a:rPr lang="en-US" dirty="0"/>
              <a:t> </a:t>
            </a:r>
            <a:r>
              <a:rPr lang="en-US" dirty="0" err="1"/>
              <a:t>Komisionit</a:t>
            </a:r>
            <a:r>
              <a:rPr lang="en-US" dirty="0"/>
              <a:t> </a:t>
            </a:r>
            <a:r>
              <a:rPr lang="en-US" dirty="0" err="1"/>
              <a:t>të</a:t>
            </a:r>
            <a:r>
              <a:rPr lang="en-US" dirty="0"/>
              <a:t> </a:t>
            </a:r>
            <a:r>
              <a:rPr lang="en-US" dirty="0" err="1"/>
              <a:t>Venecias</a:t>
            </a:r>
            <a:r>
              <a:rPr lang="en-US" dirty="0"/>
              <a:t> </a:t>
            </a:r>
            <a:r>
              <a:rPr lang="en-US" dirty="0" err="1"/>
              <a:t>mbi</a:t>
            </a:r>
            <a:r>
              <a:rPr lang="en-US" dirty="0"/>
              <a:t> </a:t>
            </a:r>
            <a:r>
              <a:rPr lang="en-US" dirty="0" err="1"/>
              <a:t>Lirinë</a:t>
            </a:r>
            <a:r>
              <a:rPr lang="en-US" dirty="0"/>
              <a:t> e </a:t>
            </a:r>
            <a:r>
              <a:rPr lang="en-US" dirty="0" err="1"/>
              <a:t>Shprehjes</a:t>
            </a:r>
            <a:r>
              <a:rPr lang="en-US" dirty="0"/>
              <a:t> </a:t>
            </a:r>
            <a:r>
              <a:rPr lang="en-US" dirty="0" err="1"/>
              <a:t>së</a:t>
            </a:r>
            <a:r>
              <a:rPr lang="en-US" dirty="0"/>
              <a:t> </a:t>
            </a:r>
            <a:r>
              <a:rPr lang="en-US" dirty="0" err="1"/>
              <a:t>Gjyqtarëve</a:t>
            </a:r>
            <a:r>
              <a:rPr lang="en-US" dirty="0"/>
              <a:t> (2015)</a:t>
            </a:r>
            <a:endParaRPr lang="sq-AL" dirty="0"/>
          </a:p>
          <a:p>
            <a:r>
              <a:rPr lang="en-US" dirty="0" err="1"/>
              <a:t>Deklarata</a:t>
            </a:r>
            <a:r>
              <a:rPr lang="en-US" dirty="0"/>
              <a:t> e </a:t>
            </a:r>
            <a:r>
              <a:rPr lang="en-US" dirty="0" err="1"/>
              <a:t>Londrës</a:t>
            </a:r>
            <a:r>
              <a:rPr lang="en-US" dirty="0"/>
              <a:t> e ENCJ – Etika </a:t>
            </a:r>
            <a:r>
              <a:rPr lang="en-US" dirty="0" err="1"/>
              <a:t>Gjyqësore</a:t>
            </a:r>
            <a:r>
              <a:rPr lang="en-US" dirty="0"/>
              <a:t>, </a:t>
            </a:r>
            <a:r>
              <a:rPr lang="en-US" dirty="0" err="1"/>
              <a:t>Parime</a:t>
            </a:r>
            <a:r>
              <a:rPr lang="en-US" dirty="0"/>
              <a:t>, Vlera </a:t>
            </a:r>
            <a:r>
              <a:rPr lang="en-US" dirty="0" err="1"/>
              <a:t>dhe</a:t>
            </a:r>
            <a:r>
              <a:rPr lang="en-US" dirty="0"/>
              <a:t> </a:t>
            </a:r>
            <a:r>
              <a:rPr lang="en-US" dirty="0" err="1"/>
              <a:t>Cilësi</a:t>
            </a:r>
            <a:r>
              <a:rPr lang="en-US" dirty="0"/>
              <a:t> (2010)</a:t>
            </a:r>
            <a:endParaRPr lang="sq-AL" dirty="0"/>
          </a:p>
          <a:p>
            <a:r>
              <a:rPr lang="en-US" dirty="0"/>
              <a:t>G. Thomas: Etika </a:t>
            </a:r>
            <a:r>
              <a:rPr lang="en-US" dirty="0" err="1"/>
              <a:t>Gjyqësore</a:t>
            </a:r>
            <a:r>
              <a:rPr lang="en-US" dirty="0"/>
              <a:t> </a:t>
            </a:r>
            <a:r>
              <a:rPr lang="en-US" dirty="0" err="1"/>
              <a:t>në</a:t>
            </a:r>
            <a:r>
              <a:rPr lang="en-US" dirty="0"/>
              <a:t> </a:t>
            </a:r>
            <a:r>
              <a:rPr lang="en-US" dirty="0" err="1"/>
              <a:t>Australi</a:t>
            </a:r>
            <a:r>
              <a:rPr lang="en-US" dirty="0"/>
              <a:t>, </a:t>
            </a:r>
            <a:r>
              <a:rPr lang="en-US" dirty="0" err="1"/>
              <a:t>botimi</a:t>
            </a:r>
            <a:r>
              <a:rPr lang="en-US" dirty="0"/>
              <a:t> </a:t>
            </a:r>
            <a:r>
              <a:rPr lang="en-US" dirty="0" err="1"/>
              <a:t>i</a:t>
            </a:r>
            <a:r>
              <a:rPr lang="en-US" dirty="0"/>
              <a:t> </a:t>
            </a:r>
            <a:r>
              <a:rPr lang="en-US" dirty="0" err="1"/>
              <a:t>dytë</a:t>
            </a:r>
            <a:r>
              <a:rPr lang="en-US" dirty="0"/>
              <a:t> (Sydney: Law Book Co., 1997)</a:t>
            </a:r>
          </a:p>
          <a:p>
            <a:pPr marL="0" indent="0">
              <a:buNone/>
            </a:pPr>
            <a:r>
              <a:rPr lang="en-GB" dirty="0"/>
              <a:t> </a:t>
            </a:r>
          </a:p>
          <a:p>
            <a:endParaRPr lang="en-GB" dirty="0"/>
          </a:p>
          <a:p>
            <a:endParaRPr lang="en-GB" dirty="0"/>
          </a:p>
          <a:p>
            <a:endParaRPr lang="en-GB" dirty="0"/>
          </a:p>
          <a:p>
            <a:endParaRPr lang="en-GB" dirty="0"/>
          </a:p>
          <a:p>
            <a:endParaRPr lang="en-GB" dirty="0"/>
          </a:p>
          <a:p>
            <a:endParaRPr lang="en-GB" dirty="0"/>
          </a:p>
          <a:p>
            <a:endParaRPr lang="en-GB" dirty="0"/>
          </a:p>
        </p:txBody>
      </p:sp>
      <p:sp>
        <p:nvSpPr>
          <p:cNvPr id="6" name="Nadpis 5">
            <a:extLst>
              <a:ext uri="{FF2B5EF4-FFF2-40B4-BE49-F238E27FC236}">
                <a16:creationId xmlns:a16="http://schemas.microsoft.com/office/drawing/2014/main" id="{F3A63ED0-22F3-8CBB-7D16-FA5D8A874D03}"/>
              </a:ext>
            </a:extLst>
          </p:cNvPr>
          <p:cNvSpPr>
            <a:spLocks noGrp="1"/>
          </p:cNvSpPr>
          <p:nvPr>
            <p:ph type="title"/>
          </p:nvPr>
        </p:nvSpPr>
        <p:spPr/>
        <p:txBody>
          <a:bodyPr/>
          <a:lstStyle/>
          <a:p>
            <a:pPr algn="l"/>
            <a:r>
              <a:rPr lang="en-US" dirty="0"/>
              <a:t>Resources and literature</a:t>
            </a:r>
            <a:r>
              <a:rPr lang="sq-AL" dirty="0"/>
              <a:t>		Burimet dhe Literatura</a:t>
            </a:r>
            <a:endParaRPr lang="en-GB" dirty="0"/>
          </a:p>
        </p:txBody>
      </p:sp>
    </p:spTree>
    <p:extLst>
      <p:ext uri="{BB962C8B-B14F-4D97-AF65-F5344CB8AC3E}">
        <p14:creationId xmlns:p14="http://schemas.microsoft.com/office/powerpoint/2010/main" val="2818990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9FA2866D-9366-41CA-1D9D-C6FDD47F4885}"/>
              </a:ext>
            </a:extLst>
          </p:cNvPr>
          <p:cNvSpPr>
            <a:spLocks noGrp="1"/>
          </p:cNvSpPr>
          <p:nvPr>
            <p:ph type="body" idx="1"/>
          </p:nvPr>
        </p:nvSpPr>
        <p:spPr>
          <a:xfrm>
            <a:off x="402336" y="1498022"/>
            <a:ext cx="5386917" cy="624076"/>
          </a:xfrm>
        </p:spPr>
        <p:txBody>
          <a:bodyPr/>
          <a:lstStyle/>
          <a:p>
            <a:r>
              <a:rPr lang="en-US" sz="1800" dirty="0"/>
              <a:t>“Matters of Principle” - Judicial Codes of Conduct in the Netherlands</a:t>
            </a:r>
            <a:endParaRPr lang="en-GB" sz="1800" dirty="0"/>
          </a:p>
        </p:txBody>
      </p:sp>
      <p:sp>
        <p:nvSpPr>
          <p:cNvPr id="3" name="Zástupný text 2">
            <a:extLst>
              <a:ext uri="{FF2B5EF4-FFF2-40B4-BE49-F238E27FC236}">
                <a16:creationId xmlns:a16="http://schemas.microsoft.com/office/drawing/2014/main" id="{89991B33-9964-7C96-B9F5-8F9C1581DE8E}"/>
              </a:ext>
            </a:extLst>
          </p:cNvPr>
          <p:cNvSpPr>
            <a:spLocks noGrp="1"/>
          </p:cNvSpPr>
          <p:nvPr>
            <p:ph type="body" sz="half" idx="3"/>
          </p:nvPr>
        </p:nvSpPr>
        <p:spPr/>
        <p:txBody>
          <a:bodyPr/>
          <a:lstStyle/>
          <a:p>
            <a:r>
              <a:rPr lang="sq-AL" dirty="0"/>
              <a:t>Çështje të Parimeve – Kodet Gjyqësore të Etikës në Holandë</a:t>
            </a:r>
            <a:endParaRPr lang="en-GB" dirty="0"/>
          </a:p>
        </p:txBody>
      </p:sp>
      <p:sp>
        <p:nvSpPr>
          <p:cNvPr id="4" name="Zástupný objekt pre obsah 3">
            <a:extLst>
              <a:ext uri="{FF2B5EF4-FFF2-40B4-BE49-F238E27FC236}">
                <a16:creationId xmlns:a16="http://schemas.microsoft.com/office/drawing/2014/main" id="{C3A950D7-39A6-CA38-CA73-BA274F679CDB}"/>
              </a:ext>
            </a:extLst>
          </p:cNvPr>
          <p:cNvSpPr>
            <a:spLocks noGrp="1"/>
          </p:cNvSpPr>
          <p:nvPr>
            <p:ph sz="quarter" idx="2"/>
          </p:nvPr>
        </p:nvSpPr>
        <p:spPr/>
        <p:txBody>
          <a:bodyPr>
            <a:normAutofit fontScale="92500" lnSpcReduction="20000"/>
          </a:bodyPr>
          <a:lstStyle/>
          <a:p>
            <a:r>
              <a:rPr lang="en-US" dirty="0"/>
              <a:t> </a:t>
            </a:r>
            <a:r>
              <a:rPr lang="en-GB" dirty="0"/>
              <a:t>Guidelines </a:t>
            </a:r>
            <a:r>
              <a:rPr lang="en-GB" b="1" dirty="0"/>
              <a:t>on Ancillary Positions </a:t>
            </a:r>
            <a:r>
              <a:rPr lang="en-GB" dirty="0"/>
              <a:t>(Dutch Judges Association in cooperation with the Assembly of Court Presidents) </a:t>
            </a:r>
          </a:p>
          <a:p>
            <a:r>
              <a:rPr lang="en-GB" dirty="0"/>
              <a:t>Code of Conduct </a:t>
            </a:r>
            <a:r>
              <a:rPr lang="en-GB" b="1" dirty="0"/>
              <a:t>for Judicial Personnel </a:t>
            </a:r>
            <a:r>
              <a:rPr lang="en-GB" dirty="0"/>
              <a:t>(Presidents of the Courts and the Council for the Judiciary jointly). </a:t>
            </a:r>
          </a:p>
          <a:p>
            <a:r>
              <a:rPr lang="en-GB" b="1" dirty="0" err="1"/>
              <a:t>NVvR</a:t>
            </a:r>
            <a:r>
              <a:rPr lang="en-GB" b="1" dirty="0"/>
              <a:t> Guide to Judicial Conduct </a:t>
            </a:r>
            <a:r>
              <a:rPr lang="en-GB" dirty="0"/>
              <a:t>– (Dutch Judges Association)</a:t>
            </a:r>
          </a:p>
        </p:txBody>
      </p:sp>
      <p:sp>
        <p:nvSpPr>
          <p:cNvPr id="5" name="Zástupný objekt pre obsah 4">
            <a:extLst>
              <a:ext uri="{FF2B5EF4-FFF2-40B4-BE49-F238E27FC236}">
                <a16:creationId xmlns:a16="http://schemas.microsoft.com/office/drawing/2014/main" id="{F92CA8FB-DDDF-C341-45FE-DBDC15ACB59A}"/>
              </a:ext>
            </a:extLst>
          </p:cNvPr>
          <p:cNvSpPr>
            <a:spLocks noGrp="1"/>
          </p:cNvSpPr>
          <p:nvPr>
            <p:ph sz="quarter" idx="4"/>
          </p:nvPr>
        </p:nvSpPr>
        <p:spPr/>
        <p:txBody>
          <a:bodyPr>
            <a:normAutofit fontScale="92500" lnSpcReduction="20000"/>
          </a:bodyPr>
          <a:lstStyle/>
          <a:p>
            <a:r>
              <a:rPr lang="en-US" dirty="0" err="1"/>
              <a:t>Udhëzime</a:t>
            </a:r>
            <a:r>
              <a:rPr lang="en-US" dirty="0"/>
              <a:t> </a:t>
            </a:r>
            <a:r>
              <a:rPr lang="en-US" dirty="0" err="1"/>
              <a:t>mbi</a:t>
            </a:r>
            <a:r>
              <a:rPr lang="en-US" dirty="0"/>
              <a:t> </a:t>
            </a:r>
            <a:r>
              <a:rPr lang="en-US" dirty="0" err="1"/>
              <a:t>Pozicionet</a:t>
            </a:r>
            <a:r>
              <a:rPr lang="en-US" dirty="0"/>
              <a:t> </a:t>
            </a:r>
            <a:r>
              <a:rPr lang="en-US" dirty="0" err="1"/>
              <a:t>Dytësore</a:t>
            </a:r>
            <a:r>
              <a:rPr lang="en-US" dirty="0"/>
              <a:t> (</a:t>
            </a:r>
            <a:r>
              <a:rPr lang="en-US" dirty="0" err="1"/>
              <a:t>Shoqata</a:t>
            </a:r>
            <a:r>
              <a:rPr lang="en-US" dirty="0"/>
              <a:t> e </a:t>
            </a:r>
            <a:r>
              <a:rPr lang="en-US" dirty="0" err="1"/>
              <a:t>Gjyqtarëve</a:t>
            </a:r>
            <a:r>
              <a:rPr lang="en-US" dirty="0"/>
              <a:t> </a:t>
            </a:r>
            <a:r>
              <a:rPr lang="en-US" dirty="0" err="1"/>
              <a:t>Holandezë</a:t>
            </a:r>
            <a:r>
              <a:rPr lang="en-US" dirty="0"/>
              <a:t> </a:t>
            </a:r>
            <a:r>
              <a:rPr lang="en-US" dirty="0" err="1"/>
              <a:t>në</a:t>
            </a:r>
            <a:r>
              <a:rPr lang="en-US" dirty="0"/>
              <a:t> </a:t>
            </a:r>
            <a:r>
              <a:rPr lang="en-US" dirty="0" err="1"/>
              <a:t>bashkëpunim</a:t>
            </a:r>
            <a:r>
              <a:rPr lang="en-US" dirty="0"/>
              <a:t> me </a:t>
            </a:r>
            <a:r>
              <a:rPr lang="en-US" dirty="0" err="1"/>
              <a:t>Kuvendin</a:t>
            </a:r>
            <a:r>
              <a:rPr lang="en-US" dirty="0"/>
              <a:t> e </a:t>
            </a:r>
            <a:r>
              <a:rPr lang="en-US" dirty="0" err="1"/>
              <a:t>Presidentëve</a:t>
            </a:r>
            <a:r>
              <a:rPr lang="en-US" dirty="0"/>
              <a:t> </a:t>
            </a:r>
            <a:r>
              <a:rPr lang="en-US" dirty="0" err="1"/>
              <a:t>të</a:t>
            </a:r>
            <a:r>
              <a:rPr lang="en-US" dirty="0"/>
              <a:t> </a:t>
            </a:r>
            <a:r>
              <a:rPr lang="en-US" dirty="0" err="1"/>
              <a:t>Gjykatave</a:t>
            </a:r>
            <a:r>
              <a:rPr lang="en-US" dirty="0"/>
              <a:t>)</a:t>
            </a:r>
            <a:endParaRPr lang="sq-AL" dirty="0"/>
          </a:p>
          <a:p>
            <a:r>
              <a:rPr lang="en-US" dirty="0"/>
              <a:t>Kodi </a:t>
            </a:r>
            <a:r>
              <a:rPr lang="en-US" dirty="0" err="1"/>
              <a:t>i</a:t>
            </a:r>
            <a:r>
              <a:rPr lang="en-US" dirty="0"/>
              <a:t> </a:t>
            </a:r>
            <a:r>
              <a:rPr lang="en-US" dirty="0" err="1"/>
              <a:t>Sjelljes</a:t>
            </a:r>
            <a:r>
              <a:rPr lang="en-US" dirty="0"/>
              <a:t> </a:t>
            </a:r>
            <a:r>
              <a:rPr lang="en-US" dirty="0" err="1"/>
              <a:t>për</a:t>
            </a:r>
            <a:r>
              <a:rPr lang="en-US" dirty="0"/>
              <a:t> </a:t>
            </a:r>
            <a:r>
              <a:rPr lang="en-US" dirty="0" err="1"/>
              <a:t>Personelin</a:t>
            </a:r>
            <a:r>
              <a:rPr lang="en-US" dirty="0"/>
              <a:t> </a:t>
            </a:r>
            <a:r>
              <a:rPr lang="en-US" dirty="0" err="1"/>
              <a:t>Gjyqësor</a:t>
            </a:r>
            <a:r>
              <a:rPr lang="en-US" dirty="0"/>
              <a:t> (</a:t>
            </a:r>
            <a:r>
              <a:rPr lang="en-US" dirty="0" err="1"/>
              <a:t>Hartuar</a:t>
            </a:r>
            <a:r>
              <a:rPr lang="en-US" dirty="0"/>
              <a:t> </a:t>
            </a:r>
            <a:r>
              <a:rPr lang="en-US" dirty="0" err="1"/>
              <a:t>në</a:t>
            </a:r>
            <a:r>
              <a:rPr lang="en-US" dirty="0"/>
              <a:t> </a:t>
            </a:r>
            <a:r>
              <a:rPr lang="en-US" dirty="0" err="1"/>
              <a:t>mënyrë</a:t>
            </a:r>
            <a:r>
              <a:rPr lang="en-US" dirty="0"/>
              <a:t> </a:t>
            </a:r>
            <a:r>
              <a:rPr lang="en-US" dirty="0" err="1"/>
              <a:t>të</a:t>
            </a:r>
            <a:r>
              <a:rPr lang="en-US" dirty="0"/>
              <a:t> </a:t>
            </a:r>
            <a:r>
              <a:rPr lang="en-US" dirty="0" err="1"/>
              <a:t>përbashkët</a:t>
            </a:r>
            <a:r>
              <a:rPr lang="en-US" dirty="0"/>
              <a:t> </a:t>
            </a:r>
            <a:r>
              <a:rPr lang="en-US" dirty="0" err="1"/>
              <a:t>nga</a:t>
            </a:r>
            <a:r>
              <a:rPr lang="en-US" dirty="0"/>
              <a:t> </a:t>
            </a:r>
            <a:r>
              <a:rPr lang="en-US" dirty="0" err="1"/>
              <a:t>Presidentët</a:t>
            </a:r>
            <a:r>
              <a:rPr lang="en-US" dirty="0"/>
              <a:t> e </a:t>
            </a:r>
            <a:r>
              <a:rPr lang="en-US" dirty="0" err="1"/>
              <a:t>Gjykatave</a:t>
            </a:r>
            <a:r>
              <a:rPr lang="en-US" dirty="0"/>
              <a:t> </a:t>
            </a:r>
            <a:r>
              <a:rPr lang="en-US" dirty="0" err="1"/>
              <a:t>dhe</a:t>
            </a:r>
            <a:r>
              <a:rPr lang="en-US" dirty="0"/>
              <a:t> </a:t>
            </a:r>
            <a:r>
              <a:rPr lang="en-US" dirty="0" err="1"/>
              <a:t>Këshilli</a:t>
            </a:r>
            <a:r>
              <a:rPr lang="en-US" dirty="0"/>
              <a:t> </a:t>
            </a:r>
            <a:r>
              <a:rPr lang="en-US" dirty="0" err="1"/>
              <a:t>për</a:t>
            </a:r>
            <a:r>
              <a:rPr lang="en-US" dirty="0"/>
              <a:t> </a:t>
            </a:r>
            <a:r>
              <a:rPr lang="en-US" dirty="0" err="1"/>
              <a:t>Gjyqësorin</a:t>
            </a:r>
            <a:r>
              <a:rPr lang="en-US" dirty="0"/>
              <a:t>)</a:t>
            </a:r>
            <a:endParaRPr lang="sq-AL" dirty="0"/>
          </a:p>
          <a:p>
            <a:r>
              <a:rPr lang="en-US" dirty="0" err="1"/>
              <a:t>Udhëzuesi</a:t>
            </a:r>
            <a:r>
              <a:rPr lang="en-US" dirty="0"/>
              <a:t> </a:t>
            </a:r>
            <a:r>
              <a:rPr lang="en-US" dirty="0" err="1"/>
              <a:t>i</a:t>
            </a:r>
            <a:r>
              <a:rPr lang="en-US" dirty="0"/>
              <a:t> </a:t>
            </a:r>
            <a:r>
              <a:rPr lang="en-US" dirty="0" err="1"/>
              <a:t>NVvR</a:t>
            </a:r>
            <a:r>
              <a:rPr lang="en-US" dirty="0"/>
              <a:t> </a:t>
            </a:r>
            <a:r>
              <a:rPr lang="en-US" dirty="0" err="1"/>
              <a:t>për</a:t>
            </a:r>
            <a:r>
              <a:rPr lang="en-US" dirty="0"/>
              <a:t> </a:t>
            </a:r>
            <a:r>
              <a:rPr lang="en-US" dirty="0" err="1"/>
              <a:t>Sjelljen</a:t>
            </a:r>
            <a:r>
              <a:rPr lang="en-US" dirty="0"/>
              <a:t> </a:t>
            </a:r>
            <a:r>
              <a:rPr lang="en-US" dirty="0" err="1"/>
              <a:t>Gjyqësore</a:t>
            </a:r>
            <a:r>
              <a:rPr lang="en-US" dirty="0"/>
              <a:t> (</a:t>
            </a:r>
            <a:r>
              <a:rPr lang="en-US" dirty="0" err="1"/>
              <a:t>Shoqata</a:t>
            </a:r>
            <a:r>
              <a:rPr lang="en-US" dirty="0"/>
              <a:t> e </a:t>
            </a:r>
            <a:r>
              <a:rPr lang="en-US" dirty="0" err="1"/>
              <a:t>Gjyqtarëve</a:t>
            </a:r>
            <a:r>
              <a:rPr lang="en-US" dirty="0"/>
              <a:t> </a:t>
            </a:r>
            <a:r>
              <a:rPr lang="en-US" dirty="0" err="1"/>
              <a:t>Holandezë</a:t>
            </a:r>
            <a:r>
              <a:rPr lang="en-US" dirty="0"/>
              <a:t>)</a:t>
            </a:r>
          </a:p>
        </p:txBody>
      </p:sp>
      <p:sp>
        <p:nvSpPr>
          <p:cNvPr id="6" name="Nadpis 5">
            <a:extLst>
              <a:ext uri="{FF2B5EF4-FFF2-40B4-BE49-F238E27FC236}">
                <a16:creationId xmlns:a16="http://schemas.microsoft.com/office/drawing/2014/main" id="{A3F73C37-F65B-693F-6E56-2CA2968774D4}"/>
              </a:ext>
            </a:extLst>
          </p:cNvPr>
          <p:cNvSpPr>
            <a:spLocks noGrp="1"/>
          </p:cNvSpPr>
          <p:nvPr>
            <p:ph type="title"/>
          </p:nvPr>
        </p:nvSpPr>
        <p:spPr/>
        <p:txBody>
          <a:bodyPr/>
          <a:lstStyle/>
          <a:p>
            <a:pPr algn="l"/>
            <a:r>
              <a:rPr lang="en-US" dirty="0"/>
              <a:t>Resources and literature</a:t>
            </a:r>
            <a:r>
              <a:rPr lang="sq-AL" dirty="0"/>
              <a:t>			 Burimet dhe Literatura</a:t>
            </a:r>
            <a:endParaRPr lang="en-GB" dirty="0"/>
          </a:p>
        </p:txBody>
      </p:sp>
    </p:spTree>
    <p:extLst>
      <p:ext uri="{BB962C8B-B14F-4D97-AF65-F5344CB8AC3E}">
        <p14:creationId xmlns:p14="http://schemas.microsoft.com/office/powerpoint/2010/main" val="4092440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60123958-7D13-2279-7E7C-464EBB4DBC92}"/>
              </a:ext>
            </a:extLst>
          </p:cNvPr>
          <p:cNvSpPr>
            <a:spLocks noGrp="1"/>
          </p:cNvSpPr>
          <p:nvPr>
            <p:ph type="body" idx="1"/>
          </p:nvPr>
        </p:nvSpPr>
        <p:spPr/>
        <p:txBody>
          <a:bodyPr/>
          <a:lstStyle/>
          <a:p>
            <a:endParaRPr lang="en-GB"/>
          </a:p>
        </p:txBody>
      </p:sp>
      <p:sp>
        <p:nvSpPr>
          <p:cNvPr id="3" name="Zástupný text 2">
            <a:extLst>
              <a:ext uri="{FF2B5EF4-FFF2-40B4-BE49-F238E27FC236}">
                <a16:creationId xmlns:a16="http://schemas.microsoft.com/office/drawing/2014/main" id="{13F9CFF2-6B78-0F50-1879-BDCF73D0656D}"/>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F8F45FED-AFFF-157B-70BA-E73EC3635FA5}"/>
              </a:ext>
            </a:extLst>
          </p:cNvPr>
          <p:cNvSpPr>
            <a:spLocks noGrp="1"/>
          </p:cNvSpPr>
          <p:nvPr>
            <p:ph sz="quarter" idx="2"/>
          </p:nvPr>
        </p:nvSpPr>
        <p:spPr/>
        <p:txBody>
          <a:bodyPr>
            <a:normAutofit lnSpcReduction="10000"/>
          </a:bodyPr>
          <a:lstStyle/>
          <a:p>
            <a:r>
              <a:rPr lang="en-GB" dirty="0"/>
              <a:t>Ethics Codes and Principles: What Really Matters?</a:t>
            </a:r>
          </a:p>
          <a:p>
            <a:r>
              <a:rPr lang="en-GB" dirty="0"/>
              <a:t> Neglected Ethics – What Are the Consequences?</a:t>
            </a:r>
          </a:p>
          <a:p>
            <a:r>
              <a:rPr lang="en-GB" dirty="0"/>
              <a:t>Three types of judicial reforms</a:t>
            </a:r>
          </a:p>
          <a:p>
            <a:r>
              <a:rPr lang="en-GB" dirty="0"/>
              <a:t>How to internalize ethics and integrity? </a:t>
            </a:r>
          </a:p>
          <a:p>
            <a:r>
              <a:rPr lang="en-GB" dirty="0"/>
              <a:t>Conclusion</a:t>
            </a:r>
          </a:p>
          <a:p>
            <a:endParaRPr lang="en-GB" dirty="0"/>
          </a:p>
        </p:txBody>
      </p:sp>
      <p:sp>
        <p:nvSpPr>
          <p:cNvPr id="5" name="Zástupný objekt pre obsah 4">
            <a:extLst>
              <a:ext uri="{FF2B5EF4-FFF2-40B4-BE49-F238E27FC236}">
                <a16:creationId xmlns:a16="http://schemas.microsoft.com/office/drawing/2014/main" id="{34CB2F12-CFAE-C99E-33D8-021AD630FCEB}"/>
              </a:ext>
            </a:extLst>
          </p:cNvPr>
          <p:cNvSpPr>
            <a:spLocks noGrp="1"/>
          </p:cNvSpPr>
          <p:nvPr>
            <p:ph sz="quarter" idx="4"/>
          </p:nvPr>
        </p:nvSpPr>
        <p:spPr/>
        <p:txBody>
          <a:bodyPr>
            <a:normAutofit lnSpcReduction="10000"/>
          </a:bodyPr>
          <a:lstStyle/>
          <a:p>
            <a:r>
              <a:rPr lang="sq-AL" dirty="0"/>
              <a:t>Kodet e Etikës dhe Parimet: Pse kanë rëndësi? </a:t>
            </a:r>
          </a:p>
          <a:p>
            <a:r>
              <a:rPr lang="sq-AL" dirty="0"/>
              <a:t>Nëse Etika nuk merret në konsideratë cilat janë pasojat? </a:t>
            </a:r>
          </a:p>
          <a:p>
            <a:r>
              <a:rPr lang="sq-AL" dirty="0"/>
              <a:t>Tre llojet e reformave të drejtësisë </a:t>
            </a:r>
          </a:p>
          <a:p>
            <a:r>
              <a:rPr lang="sq-AL" dirty="0"/>
              <a:t>Si të brendasohet etika dhe integriteti në sistem </a:t>
            </a:r>
          </a:p>
          <a:p>
            <a:r>
              <a:rPr lang="sq-AL" dirty="0"/>
              <a:t>Përfundime</a:t>
            </a:r>
            <a:endParaRPr lang="en-GB" dirty="0"/>
          </a:p>
        </p:txBody>
      </p:sp>
      <p:sp>
        <p:nvSpPr>
          <p:cNvPr id="6" name="Nadpis 5">
            <a:extLst>
              <a:ext uri="{FF2B5EF4-FFF2-40B4-BE49-F238E27FC236}">
                <a16:creationId xmlns:a16="http://schemas.microsoft.com/office/drawing/2014/main" id="{977BC6BD-C458-C4F5-120A-E8CEBA25DD79}"/>
              </a:ext>
            </a:extLst>
          </p:cNvPr>
          <p:cNvSpPr>
            <a:spLocks noGrp="1"/>
          </p:cNvSpPr>
          <p:nvPr>
            <p:ph type="title"/>
          </p:nvPr>
        </p:nvSpPr>
        <p:spPr/>
        <p:txBody>
          <a:bodyPr>
            <a:normAutofit/>
          </a:bodyPr>
          <a:lstStyle/>
          <a:p>
            <a:pPr algn="l"/>
            <a:r>
              <a:rPr lang="en-US" dirty="0"/>
              <a:t>Content</a:t>
            </a:r>
            <a:r>
              <a:rPr lang="sq-AL" dirty="0"/>
              <a:t>									Përmbajtja</a:t>
            </a:r>
            <a:endParaRPr lang="en-GB" dirty="0"/>
          </a:p>
        </p:txBody>
      </p:sp>
    </p:spTree>
    <p:extLst>
      <p:ext uri="{BB962C8B-B14F-4D97-AF65-F5344CB8AC3E}">
        <p14:creationId xmlns:p14="http://schemas.microsoft.com/office/powerpoint/2010/main" val="826330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407B1-166F-FC84-7C7D-3B6F303B9D15}"/>
            </a:ext>
          </a:extLst>
        </p:cNvPr>
        <p:cNvGrpSpPr/>
        <p:nvPr/>
      </p:nvGrpSpPr>
      <p:grpSpPr>
        <a:xfrm>
          <a:off x="0" y="0"/>
          <a:ext cx="0" cy="0"/>
          <a:chOff x="0" y="0"/>
          <a:chExt cx="0" cy="0"/>
        </a:xfrm>
      </p:grpSpPr>
      <p:sp>
        <p:nvSpPr>
          <p:cNvPr id="2" name="Zástupný text 1">
            <a:extLst>
              <a:ext uri="{FF2B5EF4-FFF2-40B4-BE49-F238E27FC236}">
                <a16:creationId xmlns:a16="http://schemas.microsoft.com/office/drawing/2014/main" id="{435114A2-CEBC-7F3F-F35B-22A04CC070B2}"/>
              </a:ext>
            </a:extLst>
          </p:cNvPr>
          <p:cNvSpPr>
            <a:spLocks noGrp="1"/>
          </p:cNvSpPr>
          <p:nvPr>
            <p:ph type="body" idx="1"/>
          </p:nvPr>
        </p:nvSpPr>
        <p:spPr/>
        <p:txBody>
          <a:bodyPr/>
          <a:lstStyle/>
          <a:p>
            <a:endParaRPr lang="en-GB" dirty="0"/>
          </a:p>
        </p:txBody>
      </p:sp>
      <p:sp>
        <p:nvSpPr>
          <p:cNvPr id="3" name="Zástupný text 2">
            <a:extLst>
              <a:ext uri="{FF2B5EF4-FFF2-40B4-BE49-F238E27FC236}">
                <a16:creationId xmlns:a16="http://schemas.microsoft.com/office/drawing/2014/main" id="{8C085530-6AF2-48B3-CEC4-C6AA22F69DD3}"/>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D5BF4361-97B4-5F92-C15A-1BFF468FC668}"/>
              </a:ext>
            </a:extLst>
          </p:cNvPr>
          <p:cNvSpPr>
            <a:spLocks noGrp="1"/>
          </p:cNvSpPr>
          <p:nvPr>
            <p:ph sz="quarter" idx="2"/>
          </p:nvPr>
        </p:nvSpPr>
        <p:spPr/>
        <p:txBody>
          <a:bodyPr>
            <a:normAutofit fontScale="85000" lnSpcReduction="20000"/>
          </a:bodyPr>
          <a:lstStyle/>
          <a:p>
            <a:r>
              <a:rPr lang="en-GB" sz="2400" dirty="0">
                <a:solidFill>
                  <a:srgbClr val="000000"/>
                </a:solidFill>
                <a:latin typeface="Book Antiqua" panose="02040602050305030304" pitchFamily="18" charset="0"/>
              </a:rPr>
              <a:t>Czech Union of Judges – An Open Collection of Judge´s Ethical  Dilemmas </a:t>
            </a:r>
            <a:r>
              <a:rPr lang="en-GB" sz="2400" dirty="0">
                <a:solidFill>
                  <a:srgbClr val="000000"/>
                </a:solidFill>
                <a:latin typeface="Book Antiqua" panose="02040602050305030304" pitchFamily="18" charset="0"/>
                <a:hlinkClick r:id="rId2"/>
              </a:rPr>
              <a:t>https://www.soudci.cz/o-nas/otevreny-soubor-etickych-dilemat-soudce</a:t>
            </a:r>
            <a:endParaRPr lang="en-GB" sz="2400" dirty="0">
              <a:solidFill>
                <a:srgbClr val="000000"/>
              </a:solidFill>
              <a:latin typeface="Book Antiqua" panose="02040602050305030304" pitchFamily="18" charset="0"/>
            </a:endParaRPr>
          </a:p>
          <a:p>
            <a:r>
              <a:rPr lang="en-GB" sz="2400" dirty="0"/>
              <a:t>Guidance to Judicial Office Holders on Judicial Ethics in Scotland (2023)</a:t>
            </a:r>
          </a:p>
          <a:p>
            <a:r>
              <a:rPr lang="en-GB" sz="2400" dirty="0"/>
              <a:t>Guide to Judicial Conduct (England and Wales, 2023)</a:t>
            </a:r>
          </a:p>
          <a:p>
            <a:r>
              <a:rPr lang="en-GB" sz="2200" dirty="0">
                <a:solidFill>
                  <a:srgbClr val="000000"/>
                </a:solidFill>
                <a:latin typeface="Book Antiqua" panose="02040602050305030304" pitchFamily="18" charset="0"/>
              </a:rPr>
              <a:t>Carter, S.L. (1996) Integrity. Harper Collins, New York.</a:t>
            </a:r>
          </a:p>
          <a:p>
            <a:endParaRPr lang="en-GB" sz="2800" dirty="0">
              <a:solidFill>
                <a:srgbClr val="000000"/>
              </a:solidFill>
              <a:latin typeface="Book Antiqua" panose="02040602050305030304" pitchFamily="18" charset="0"/>
            </a:endParaRPr>
          </a:p>
          <a:p>
            <a:endParaRPr lang="en-GB" dirty="0"/>
          </a:p>
          <a:p>
            <a:endParaRPr lang="en-GB" dirty="0"/>
          </a:p>
        </p:txBody>
      </p:sp>
      <p:sp>
        <p:nvSpPr>
          <p:cNvPr id="5" name="Zástupný objekt pre obsah 4">
            <a:extLst>
              <a:ext uri="{FF2B5EF4-FFF2-40B4-BE49-F238E27FC236}">
                <a16:creationId xmlns:a16="http://schemas.microsoft.com/office/drawing/2014/main" id="{4A5CC3F7-A887-8411-CFF6-78A724C8DCF6}"/>
              </a:ext>
            </a:extLst>
          </p:cNvPr>
          <p:cNvSpPr>
            <a:spLocks noGrp="1"/>
          </p:cNvSpPr>
          <p:nvPr>
            <p:ph sz="quarter" idx="4"/>
          </p:nvPr>
        </p:nvSpPr>
        <p:spPr/>
        <p:txBody>
          <a:bodyPr>
            <a:normAutofit fontScale="85000" lnSpcReduction="20000"/>
          </a:bodyPr>
          <a:lstStyle/>
          <a:p>
            <a:r>
              <a:rPr lang="en-US" dirty="0"/>
              <a:t> </a:t>
            </a:r>
            <a:r>
              <a:rPr lang="en-US" dirty="0" err="1"/>
              <a:t>Unioni</a:t>
            </a:r>
            <a:r>
              <a:rPr lang="en-US" dirty="0"/>
              <a:t> </a:t>
            </a:r>
            <a:r>
              <a:rPr lang="en-US" dirty="0" err="1"/>
              <a:t>Çek</a:t>
            </a:r>
            <a:r>
              <a:rPr lang="en-US" dirty="0"/>
              <a:t> </a:t>
            </a:r>
            <a:r>
              <a:rPr lang="en-US" dirty="0" err="1"/>
              <a:t>i</a:t>
            </a:r>
            <a:r>
              <a:rPr lang="en-US" dirty="0"/>
              <a:t> </a:t>
            </a:r>
            <a:r>
              <a:rPr lang="en-US" dirty="0" err="1"/>
              <a:t>Gjyqtarëve</a:t>
            </a:r>
            <a:r>
              <a:rPr lang="en-US" dirty="0"/>
              <a:t> – </a:t>
            </a:r>
            <a:r>
              <a:rPr lang="en-US" dirty="0" err="1"/>
              <a:t>Koleksion</a:t>
            </a:r>
            <a:r>
              <a:rPr lang="en-US" dirty="0"/>
              <a:t> </a:t>
            </a:r>
            <a:r>
              <a:rPr lang="en-US" dirty="0" err="1"/>
              <a:t>i</a:t>
            </a:r>
            <a:r>
              <a:rPr lang="en-US" dirty="0"/>
              <a:t> </a:t>
            </a:r>
            <a:r>
              <a:rPr lang="en-US" dirty="0" err="1"/>
              <a:t>Hapur</a:t>
            </a:r>
            <a:r>
              <a:rPr lang="en-US" dirty="0"/>
              <a:t> </a:t>
            </a:r>
            <a:r>
              <a:rPr lang="en-US" dirty="0" err="1"/>
              <a:t>i</a:t>
            </a:r>
            <a:r>
              <a:rPr lang="en-US" dirty="0"/>
              <a:t> </a:t>
            </a:r>
            <a:r>
              <a:rPr lang="en-US" dirty="0" err="1"/>
              <a:t>Dilema</a:t>
            </a:r>
            <a:r>
              <a:rPr lang="en-US" dirty="0"/>
              <a:t> </a:t>
            </a:r>
            <a:r>
              <a:rPr lang="en-US" dirty="0" err="1"/>
              <a:t>Etike</a:t>
            </a:r>
            <a:r>
              <a:rPr lang="en-US" dirty="0"/>
              <a:t> </a:t>
            </a:r>
            <a:r>
              <a:rPr lang="en-US" dirty="0" err="1"/>
              <a:t>të</a:t>
            </a:r>
            <a:r>
              <a:rPr lang="en-US" dirty="0"/>
              <a:t> </a:t>
            </a:r>
            <a:r>
              <a:rPr lang="en-US" dirty="0" err="1"/>
              <a:t>Gjyqtarëve</a:t>
            </a:r>
            <a:r>
              <a:rPr lang="sq-AL" dirty="0"/>
              <a:t> </a:t>
            </a:r>
            <a:r>
              <a:rPr lang="en-US" dirty="0">
                <a:hlinkClick r:id="rId2"/>
              </a:rPr>
              <a:t>https://www.soudci.cz/o-nas/otevreny-soubor-etickych-dilemat-soudce</a:t>
            </a:r>
            <a:r>
              <a:rPr lang="sq-AL" dirty="0"/>
              <a:t> </a:t>
            </a:r>
          </a:p>
          <a:p>
            <a:r>
              <a:rPr lang="en-US" dirty="0" err="1"/>
              <a:t>Udhëzime</a:t>
            </a:r>
            <a:r>
              <a:rPr lang="en-US" dirty="0"/>
              <a:t> </a:t>
            </a:r>
            <a:r>
              <a:rPr lang="en-US" dirty="0" err="1"/>
              <a:t>për</a:t>
            </a:r>
            <a:r>
              <a:rPr lang="en-US" dirty="0"/>
              <a:t> </a:t>
            </a:r>
            <a:r>
              <a:rPr lang="en-US" dirty="0" err="1"/>
              <a:t>Mbajtësit</a:t>
            </a:r>
            <a:r>
              <a:rPr lang="en-US" dirty="0"/>
              <a:t> e </a:t>
            </a:r>
            <a:r>
              <a:rPr lang="en-US" dirty="0" err="1"/>
              <a:t>Detyrave</a:t>
            </a:r>
            <a:r>
              <a:rPr lang="en-US" dirty="0"/>
              <a:t> </a:t>
            </a:r>
            <a:r>
              <a:rPr lang="en-US" dirty="0" err="1"/>
              <a:t>Gjyqësore</a:t>
            </a:r>
            <a:r>
              <a:rPr lang="en-US" dirty="0"/>
              <a:t> </a:t>
            </a:r>
            <a:r>
              <a:rPr lang="en-US" dirty="0" err="1"/>
              <a:t>mbi</a:t>
            </a:r>
            <a:r>
              <a:rPr lang="en-US" dirty="0"/>
              <a:t> </a:t>
            </a:r>
            <a:r>
              <a:rPr lang="en-US" dirty="0" err="1"/>
              <a:t>Etikën</a:t>
            </a:r>
            <a:r>
              <a:rPr lang="en-US" dirty="0"/>
              <a:t> </a:t>
            </a:r>
            <a:r>
              <a:rPr lang="en-US" dirty="0" err="1"/>
              <a:t>Gjyqësore</a:t>
            </a:r>
            <a:r>
              <a:rPr lang="en-US" dirty="0"/>
              <a:t> </a:t>
            </a:r>
            <a:r>
              <a:rPr lang="en-US" dirty="0" err="1"/>
              <a:t>në</a:t>
            </a:r>
            <a:r>
              <a:rPr lang="en-US" dirty="0"/>
              <a:t> </a:t>
            </a:r>
            <a:r>
              <a:rPr lang="en-US" dirty="0" err="1"/>
              <a:t>Skoci</a:t>
            </a:r>
            <a:r>
              <a:rPr lang="en-US" dirty="0"/>
              <a:t> (2023)</a:t>
            </a:r>
            <a:endParaRPr lang="sq-AL" dirty="0"/>
          </a:p>
          <a:p>
            <a:r>
              <a:rPr lang="en-US" dirty="0" err="1"/>
              <a:t>Udhëzues</a:t>
            </a:r>
            <a:r>
              <a:rPr lang="en-US" dirty="0"/>
              <a:t> </a:t>
            </a:r>
            <a:r>
              <a:rPr lang="en-US" dirty="0" err="1"/>
              <a:t>për</a:t>
            </a:r>
            <a:r>
              <a:rPr lang="en-US" dirty="0"/>
              <a:t> </a:t>
            </a:r>
            <a:r>
              <a:rPr lang="en-US" dirty="0" err="1"/>
              <a:t>Sjelljen</a:t>
            </a:r>
            <a:r>
              <a:rPr lang="en-US" dirty="0"/>
              <a:t> </a:t>
            </a:r>
            <a:r>
              <a:rPr lang="en-US" dirty="0" err="1"/>
              <a:t>Gjyqësore</a:t>
            </a:r>
            <a:r>
              <a:rPr lang="en-US" dirty="0"/>
              <a:t> (</a:t>
            </a:r>
            <a:r>
              <a:rPr lang="en-US" dirty="0" err="1"/>
              <a:t>Angli</a:t>
            </a:r>
            <a:r>
              <a:rPr lang="en-US" dirty="0"/>
              <a:t> </a:t>
            </a:r>
            <a:r>
              <a:rPr lang="en-US" dirty="0" err="1"/>
              <a:t>dhe</a:t>
            </a:r>
            <a:r>
              <a:rPr lang="en-US" dirty="0"/>
              <a:t> </a:t>
            </a:r>
            <a:r>
              <a:rPr lang="en-US" dirty="0" err="1"/>
              <a:t>Uells</a:t>
            </a:r>
            <a:r>
              <a:rPr lang="en-US" dirty="0"/>
              <a:t>, 2023)</a:t>
            </a:r>
            <a:endParaRPr lang="sq-AL" dirty="0"/>
          </a:p>
          <a:p>
            <a:r>
              <a:rPr lang="en-US" dirty="0"/>
              <a:t>Carter, S.L. (1996). </a:t>
            </a:r>
            <a:r>
              <a:rPr lang="en-US" dirty="0" err="1"/>
              <a:t>Integriteti</a:t>
            </a:r>
            <a:r>
              <a:rPr lang="en-US" dirty="0"/>
              <a:t>. Harper Collins, New York.</a:t>
            </a:r>
            <a:endParaRPr lang="en-GB" dirty="0"/>
          </a:p>
          <a:p>
            <a:pPr marL="0" indent="0">
              <a:buNone/>
            </a:pPr>
            <a:endParaRPr lang="en-GB" dirty="0"/>
          </a:p>
        </p:txBody>
      </p:sp>
      <p:sp>
        <p:nvSpPr>
          <p:cNvPr id="6" name="Nadpis 5">
            <a:extLst>
              <a:ext uri="{FF2B5EF4-FFF2-40B4-BE49-F238E27FC236}">
                <a16:creationId xmlns:a16="http://schemas.microsoft.com/office/drawing/2014/main" id="{B56BCDBB-8E84-4C27-3275-82DDC54DE172}"/>
              </a:ext>
            </a:extLst>
          </p:cNvPr>
          <p:cNvSpPr>
            <a:spLocks noGrp="1"/>
          </p:cNvSpPr>
          <p:nvPr>
            <p:ph type="title"/>
          </p:nvPr>
        </p:nvSpPr>
        <p:spPr/>
        <p:txBody>
          <a:bodyPr/>
          <a:lstStyle/>
          <a:p>
            <a:pPr algn="l"/>
            <a:r>
              <a:rPr lang="en-US" dirty="0"/>
              <a:t>Resources and literature</a:t>
            </a:r>
            <a:r>
              <a:rPr lang="sq-AL" dirty="0"/>
              <a:t>			 Burimet dhe Literatura</a:t>
            </a:r>
            <a:endParaRPr lang="en-GB" dirty="0"/>
          </a:p>
        </p:txBody>
      </p:sp>
    </p:spTree>
    <p:extLst>
      <p:ext uri="{BB962C8B-B14F-4D97-AF65-F5344CB8AC3E}">
        <p14:creationId xmlns:p14="http://schemas.microsoft.com/office/powerpoint/2010/main" val="536789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23980653-DD84-7EE5-8422-EA5085778C49}"/>
              </a:ext>
            </a:extLst>
          </p:cNvPr>
          <p:cNvSpPr>
            <a:spLocks noGrp="1"/>
          </p:cNvSpPr>
          <p:nvPr>
            <p:ph type="body" idx="1"/>
          </p:nvPr>
        </p:nvSpPr>
        <p:spPr/>
        <p:txBody>
          <a:bodyPr/>
          <a:lstStyle/>
          <a:p>
            <a:endParaRPr lang="en-GB"/>
          </a:p>
        </p:txBody>
      </p:sp>
      <p:sp>
        <p:nvSpPr>
          <p:cNvPr id="3" name="Zástupný text 2">
            <a:extLst>
              <a:ext uri="{FF2B5EF4-FFF2-40B4-BE49-F238E27FC236}">
                <a16:creationId xmlns:a16="http://schemas.microsoft.com/office/drawing/2014/main" id="{8D24F0F5-F8DF-B297-BE7E-1233D15157C6}"/>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1F1976C3-3445-E64E-2275-A96B93545376}"/>
              </a:ext>
            </a:extLst>
          </p:cNvPr>
          <p:cNvSpPr>
            <a:spLocks noGrp="1"/>
          </p:cNvSpPr>
          <p:nvPr>
            <p:ph sz="quarter" idx="2"/>
          </p:nvPr>
        </p:nvSpPr>
        <p:spPr/>
        <p:txBody>
          <a:bodyPr>
            <a:normAutofit lnSpcReduction="10000"/>
          </a:bodyPr>
          <a:lstStyle/>
          <a:p>
            <a:r>
              <a:rPr lang="en-GB" sz="2400" dirty="0"/>
              <a:t>Leo Huberts, </a:t>
            </a:r>
            <a:r>
              <a:rPr lang="sk-SK" sz="2400" dirty="0" err="1"/>
              <a:t>The</a:t>
            </a:r>
            <a:r>
              <a:rPr lang="sk-SK" sz="2400" dirty="0"/>
              <a:t> Integrity of </a:t>
            </a:r>
            <a:r>
              <a:rPr lang="sk-SK" sz="2400" dirty="0" err="1"/>
              <a:t>Governance</a:t>
            </a:r>
            <a:r>
              <a:rPr lang="sk-SK" sz="2400" dirty="0"/>
              <a:t>: </a:t>
            </a:r>
            <a:r>
              <a:rPr lang="sk-SK" sz="2400" dirty="0" err="1"/>
              <a:t>What</a:t>
            </a:r>
            <a:r>
              <a:rPr lang="sk-SK" sz="2400" dirty="0"/>
              <a:t> </a:t>
            </a:r>
            <a:r>
              <a:rPr lang="sk-SK" sz="2400" dirty="0" err="1"/>
              <a:t>It</a:t>
            </a:r>
            <a:r>
              <a:rPr lang="sk-SK" sz="2400" dirty="0"/>
              <a:t> </a:t>
            </a:r>
            <a:r>
              <a:rPr lang="sk-SK" sz="2400" dirty="0" err="1"/>
              <a:t>Is</a:t>
            </a:r>
            <a:r>
              <a:rPr lang="sk-SK" sz="2400" dirty="0"/>
              <a:t>, </a:t>
            </a:r>
            <a:r>
              <a:rPr lang="sk-SK" sz="2400" dirty="0" err="1"/>
              <a:t>What</a:t>
            </a:r>
            <a:r>
              <a:rPr lang="sk-SK" sz="2400" dirty="0"/>
              <a:t> </a:t>
            </a:r>
            <a:r>
              <a:rPr lang="sk-SK" sz="2400" dirty="0" err="1"/>
              <a:t>We</a:t>
            </a:r>
            <a:r>
              <a:rPr lang="sk-SK" sz="2400" dirty="0"/>
              <a:t> </a:t>
            </a:r>
            <a:r>
              <a:rPr lang="sk-SK" sz="2400" dirty="0" err="1"/>
              <a:t>Know</a:t>
            </a:r>
            <a:r>
              <a:rPr lang="sk-SK" sz="2400" dirty="0"/>
              <a:t>, </a:t>
            </a:r>
            <a:r>
              <a:rPr lang="sk-SK" sz="2400" dirty="0" err="1"/>
              <a:t>What</a:t>
            </a:r>
            <a:r>
              <a:rPr lang="sk-SK" sz="2400" dirty="0"/>
              <a:t> </a:t>
            </a:r>
            <a:r>
              <a:rPr lang="sk-SK" sz="2400" dirty="0" err="1"/>
              <a:t>Is</a:t>
            </a:r>
            <a:r>
              <a:rPr lang="sk-SK" sz="2400" dirty="0"/>
              <a:t> Done and </a:t>
            </a:r>
            <a:r>
              <a:rPr lang="sk-SK" sz="2400" dirty="0" err="1"/>
              <a:t>Where</a:t>
            </a:r>
            <a:r>
              <a:rPr lang="sk-SK" sz="2400" dirty="0"/>
              <a:t> to Go. </a:t>
            </a:r>
            <a:r>
              <a:rPr lang="en-US" sz="2400" dirty="0"/>
              <a:t>(</a:t>
            </a:r>
            <a:r>
              <a:rPr lang="sk-SK" sz="2400" dirty="0" err="1"/>
              <a:t>Basingstoke</a:t>
            </a:r>
            <a:r>
              <a:rPr lang="sk-SK" sz="2400" dirty="0"/>
              <a:t>: </a:t>
            </a:r>
            <a:r>
              <a:rPr lang="sk-SK" sz="2400" dirty="0" err="1"/>
              <a:t>Palgrave</a:t>
            </a:r>
            <a:r>
              <a:rPr lang="sk-SK" sz="2400" dirty="0"/>
              <a:t> </a:t>
            </a:r>
            <a:r>
              <a:rPr lang="sk-SK" sz="2400" dirty="0" err="1"/>
              <a:t>Macmillan</a:t>
            </a:r>
            <a:r>
              <a:rPr lang="sk-SK" sz="2400" dirty="0"/>
              <a:t>.</a:t>
            </a:r>
            <a:r>
              <a:rPr lang="en-US" sz="2400" dirty="0"/>
              <a:t> 2014)</a:t>
            </a:r>
            <a:endParaRPr lang="en-GB" sz="2400" dirty="0"/>
          </a:p>
          <a:p>
            <a:r>
              <a:rPr lang="en-GB" sz="2400" dirty="0"/>
              <a:t>Lucia </a:t>
            </a:r>
            <a:r>
              <a:rPr lang="en-GB" sz="2400" dirty="0" err="1"/>
              <a:t>Berdisová</a:t>
            </a:r>
            <a:r>
              <a:rPr lang="en-GB" sz="2400" dirty="0"/>
              <a:t>: Judicial integrity as a legal concept and a component of judicial ethics (2024)</a:t>
            </a:r>
            <a:endParaRPr lang="en-US" sz="2400" dirty="0"/>
          </a:p>
          <a:p>
            <a:pPr marL="0" indent="0">
              <a:buNone/>
            </a:pPr>
            <a:endParaRPr lang="en-GB" dirty="0"/>
          </a:p>
        </p:txBody>
      </p:sp>
      <p:sp>
        <p:nvSpPr>
          <p:cNvPr id="5" name="Zástupný objekt pre obsah 4">
            <a:extLst>
              <a:ext uri="{FF2B5EF4-FFF2-40B4-BE49-F238E27FC236}">
                <a16:creationId xmlns:a16="http://schemas.microsoft.com/office/drawing/2014/main" id="{0D167D2E-2EFE-16C0-415C-2A1D152A0FFE}"/>
              </a:ext>
            </a:extLst>
          </p:cNvPr>
          <p:cNvSpPr>
            <a:spLocks noGrp="1"/>
          </p:cNvSpPr>
          <p:nvPr>
            <p:ph sz="quarter" idx="4"/>
          </p:nvPr>
        </p:nvSpPr>
        <p:spPr/>
        <p:txBody>
          <a:bodyPr>
            <a:normAutofit lnSpcReduction="10000"/>
          </a:bodyPr>
          <a:lstStyle/>
          <a:p>
            <a:r>
              <a:rPr lang="en-GB" dirty="0"/>
              <a:t>Leo Huberts – </a:t>
            </a:r>
            <a:r>
              <a:rPr lang="en-GB" dirty="0" err="1"/>
              <a:t>Integriteti</a:t>
            </a:r>
            <a:r>
              <a:rPr lang="en-GB" dirty="0"/>
              <a:t> </a:t>
            </a:r>
            <a:r>
              <a:rPr lang="en-GB" dirty="0" err="1"/>
              <a:t>në</a:t>
            </a:r>
            <a:r>
              <a:rPr lang="en-GB" dirty="0"/>
              <a:t> </a:t>
            </a:r>
            <a:r>
              <a:rPr lang="en-GB" dirty="0" err="1"/>
              <a:t>Qeverisje</a:t>
            </a:r>
            <a:r>
              <a:rPr lang="en-GB" dirty="0"/>
              <a:t>: </a:t>
            </a:r>
            <a:r>
              <a:rPr lang="en-GB" dirty="0" err="1"/>
              <a:t>Çfarë</a:t>
            </a:r>
            <a:r>
              <a:rPr lang="en-GB" dirty="0"/>
              <a:t> </a:t>
            </a:r>
            <a:r>
              <a:rPr lang="en-GB" dirty="0" err="1"/>
              <a:t>është</a:t>
            </a:r>
            <a:r>
              <a:rPr lang="en-GB" dirty="0"/>
              <a:t>, </a:t>
            </a:r>
            <a:r>
              <a:rPr lang="en-GB" dirty="0" err="1"/>
              <a:t>Çfarë</a:t>
            </a:r>
            <a:r>
              <a:rPr lang="en-GB" dirty="0"/>
              <a:t> </a:t>
            </a:r>
            <a:r>
              <a:rPr lang="en-GB" dirty="0" err="1"/>
              <a:t>Dimë</a:t>
            </a:r>
            <a:r>
              <a:rPr lang="en-GB" dirty="0"/>
              <a:t>, </a:t>
            </a:r>
            <a:r>
              <a:rPr lang="en-GB" dirty="0" err="1"/>
              <a:t>Çfarë</a:t>
            </a:r>
            <a:r>
              <a:rPr lang="en-GB" dirty="0"/>
              <a:t> </a:t>
            </a:r>
            <a:r>
              <a:rPr lang="en-GB" dirty="0" err="1"/>
              <a:t>Bëhet</a:t>
            </a:r>
            <a:r>
              <a:rPr lang="en-GB" dirty="0"/>
              <a:t> </a:t>
            </a:r>
            <a:r>
              <a:rPr lang="en-GB" dirty="0" err="1"/>
              <a:t>dhe</a:t>
            </a:r>
            <a:r>
              <a:rPr lang="en-GB" dirty="0"/>
              <a:t> Ku </a:t>
            </a:r>
            <a:r>
              <a:rPr lang="en-GB" dirty="0" err="1"/>
              <a:t>Duhet</a:t>
            </a:r>
            <a:r>
              <a:rPr lang="en-GB" dirty="0"/>
              <a:t> </a:t>
            </a:r>
            <a:r>
              <a:rPr lang="en-GB" dirty="0" err="1"/>
              <a:t>Shkuar</a:t>
            </a:r>
            <a:r>
              <a:rPr lang="en-GB" dirty="0"/>
              <a:t> (Basingstoke: Palgrave Macmillan, 2014)</a:t>
            </a:r>
            <a:endParaRPr lang="sq-AL" dirty="0"/>
          </a:p>
          <a:p>
            <a:r>
              <a:rPr lang="en-GB" dirty="0"/>
              <a:t>Lucia </a:t>
            </a:r>
            <a:r>
              <a:rPr lang="en-GB" dirty="0" err="1"/>
              <a:t>Berdisová</a:t>
            </a:r>
            <a:r>
              <a:rPr lang="en-GB" dirty="0"/>
              <a:t> – </a:t>
            </a:r>
            <a:r>
              <a:rPr lang="en-GB" dirty="0" err="1"/>
              <a:t>Integriteti</a:t>
            </a:r>
            <a:r>
              <a:rPr lang="en-GB" dirty="0"/>
              <a:t> </a:t>
            </a:r>
            <a:r>
              <a:rPr lang="en-GB" dirty="0" err="1"/>
              <a:t>Gjyqësor</a:t>
            </a:r>
            <a:r>
              <a:rPr lang="en-GB" dirty="0"/>
              <a:t> </a:t>
            </a:r>
            <a:r>
              <a:rPr lang="en-GB" dirty="0" err="1"/>
              <a:t>si</a:t>
            </a:r>
            <a:r>
              <a:rPr lang="en-GB" dirty="0"/>
              <a:t> </a:t>
            </a:r>
            <a:r>
              <a:rPr lang="en-GB" dirty="0" err="1"/>
              <a:t>Koncept</a:t>
            </a:r>
            <a:r>
              <a:rPr lang="en-GB" dirty="0"/>
              <a:t> </a:t>
            </a:r>
            <a:r>
              <a:rPr lang="en-GB" dirty="0" err="1"/>
              <a:t>Juridik</a:t>
            </a:r>
            <a:r>
              <a:rPr lang="en-GB" dirty="0"/>
              <a:t> </a:t>
            </a:r>
            <a:r>
              <a:rPr lang="en-GB" dirty="0" err="1"/>
              <a:t>dhe</a:t>
            </a:r>
            <a:r>
              <a:rPr lang="en-GB" dirty="0"/>
              <a:t> </a:t>
            </a:r>
            <a:r>
              <a:rPr lang="en-GB" dirty="0" err="1"/>
              <a:t>Komponent</a:t>
            </a:r>
            <a:r>
              <a:rPr lang="en-GB" dirty="0"/>
              <a:t> </a:t>
            </a:r>
            <a:r>
              <a:rPr lang="en-GB" dirty="0" err="1"/>
              <a:t>i</a:t>
            </a:r>
            <a:r>
              <a:rPr lang="en-GB" dirty="0"/>
              <a:t> </a:t>
            </a:r>
            <a:r>
              <a:rPr lang="en-GB" dirty="0" err="1"/>
              <a:t>Etikës</a:t>
            </a:r>
            <a:r>
              <a:rPr lang="en-GB" dirty="0"/>
              <a:t> </a:t>
            </a:r>
            <a:r>
              <a:rPr lang="en-GB" dirty="0" err="1"/>
              <a:t>Gjyqësore</a:t>
            </a:r>
            <a:r>
              <a:rPr lang="en-GB" dirty="0"/>
              <a:t> (2024)</a:t>
            </a:r>
          </a:p>
        </p:txBody>
      </p:sp>
      <p:sp>
        <p:nvSpPr>
          <p:cNvPr id="6" name="Nadpis 5">
            <a:extLst>
              <a:ext uri="{FF2B5EF4-FFF2-40B4-BE49-F238E27FC236}">
                <a16:creationId xmlns:a16="http://schemas.microsoft.com/office/drawing/2014/main" id="{B25ACB71-76AC-5D76-4F70-F1BB6E7A0FE1}"/>
              </a:ext>
            </a:extLst>
          </p:cNvPr>
          <p:cNvSpPr>
            <a:spLocks noGrp="1"/>
          </p:cNvSpPr>
          <p:nvPr>
            <p:ph type="title"/>
          </p:nvPr>
        </p:nvSpPr>
        <p:spPr/>
        <p:txBody>
          <a:bodyPr/>
          <a:lstStyle/>
          <a:p>
            <a:pPr algn="l"/>
            <a:r>
              <a:rPr lang="en-US" dirty="0"/>
              <a:t>Resources and literature</a:t>
            </a:r>
            <a:r>
              <a:rPr lang="sq-AL" dirty="0"/>
              <a:t>			 Burimet dhe Literatura</a:t>
            </a:r>
            <a:endParaRPr lang="en-GB" dirty="0"/>
          </a:p>
        </p:txBody>
      </p:sp>
    </p:spTree>
    <p:extLst>
      <p:ext uri="{BB962C8B-B14F-4D97-AF65-F5344CB8AC3E}">
        <p14:creationId xmlns:p14="http://schemas.microsoft.com/office/powerpoint/2010/main" val="2373344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C26926-F429-5DE0-B96D-29DC24AB39FC}"/>
              </a:ext>
            </a:extLst>
          </p:cNvPr>
          <p:cNvSpPr>
            <a:spLocks noGrp="1"/>
          </p:cNvSpPr>
          <p:nvPr>
            <p:ph type="title"/>
          </p:nvPr>
        </p:nvSpPr>
        <p:spPr/>
        <p:txBody>
          <a:bodyPr/>
          <a:lstStyle/>
          <a:p>
            <a:r>
              <a:rPr lang="en-US" dirty="0"/>
              <a:t>Thank you!</a:t>
            </a:r>
            <a:endParaRPr lang="en-GB" dirty="0"/>
          </a:p>
        </p:txBody>
      </p:sp>
    </p:spTree>
    <p:extLst>
      <p:ext uri="{BB962C8B-B14F-4D97-AF65-F5344CB8AC3E}">
        <p14:creationId xmlns:p14="http://schemas.microsoft.com/office/powerpoint/2010/main" val="2440981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84BCAAA8-B619-1962-6E98-D4BEC2E3D53E}"/>
              </a:ext>
            </a:extLst>
          </p:cNvPr>
          <p:cNvSpPr>
            <a:spLocks noGrp="1"/>
          </p:cNvSpPr>
          <p:nvPr>
            <p:ph type="body" idx="1"/>
          </p:nvPr>
        </p:nvSpPr>
        <p:spPr/>
        <p:txBody>
          <a:bodyPr/>
          <a:lstStyle/>
          <a:p>
            <a:r>
              <a:rPr lang="en-US" dirty="0"/>
              <a:t>England and Wales, 2023</a:t>
            </a:r>
            <a:endParaRPr lang="en-GB" dirty="0"/>
          </a:p>
        </p:txBody>
      </p:sp>
      <p:sp>
        <p:nvSpPr>
          <p:cNvPr id="3" name="Zástupný text 2">
            <a:extLst>
              <a:ext uri="{FF2B5EF4-FFF2-40B4-BE49-F238E27FC236}">
                <a16:creationId xmlns:a16="http://schemas.microsoft.com/office/drawing/2014/main" id="{3363FC81-225D-C77F-74A4-BECE74BEF99A}"/>
              </a:ext>
            </a:extLst>
          </p:cNvPr>
          <p:cNvSpPr>
            <a:spLocks noGrp="1"/>
          </p:cNvSpPr>
          <p:nvPr>
            <p:ph type="body" sz="half" idx="3"/>
          </p:nvPr>
        </p:nvSpPr>
        <p:spPr/>
        <p:txBody>
          <a:bodyPr/>
          <a:lstStyle/>
          <a:p>
            <a:r>
              <a:rPr lang="sq-AL" dirty="0"/>
              <a:t>Anglia dhe Uellsi, 2023</a:t>
            </a:r>
            <a:endParaRPr lang="en-GB" dirty="0"/>
          </a:p>
        </p:txBody>
      </p:sp>
      <p:sp>
        <p:nvSpPr>
          <p:cNvPr id="4" name="Zástupný objekt pre obsah 3">
            <a:extLst>
              <a:ext uri="{FF2B5EF4-FFF2-40B4-BE49-F238E27FC236}">
                <a16:creationId xmlns:a16="http://schemas.microsoft.com/office/drawing/2014/main" id="{37117DEE-155B-DBE3-9A4E-7AE431AA6615}"/>
              </a:ext>
            </a:extLst>
          </p:cNvPr>
          <p:cNvSpPr>
            <a:spLocks noGrp="1"/>
          </p:cNvSpPr>
          <p:nvPr>
            <p:ph sz="quarter" idx="2"/>
          </p:nvPr>
        </p:nvSpPr>
        <p:spPr>
          <a:xfrm>
            <a:off x="400389" y="2446634"/>
            <a:ext cx="5388864" cy="3818404"/>
          </a:xfrm>
        </p:spPr>
        <p:txBody>
          <a:bodyPr>
            <a:normAutofit fontScale="92500" lnSpcReduction="10000"/>
          </a:bodyPr>
          <a:lstStyle/>
          <a:p>
            <a:pPr>
              <a:lnSpc>
                <a:spcPct val="90000"/>
              </a:lnSpc>
            </a:pPr>
            <a:r>
              <a:rPr lang="en-GB" sz="2300" dirty="0"/>
              <a:t>In addition, judges should not participate in public demonstrations </a:t>
            </a:r>
            <a:r>
              <a:rPr lang="en-GB" sz="2300" b="1" dirty="0"/>
              <a:t>which would associate them with a political viewpoint or cause,</a:t>
            </a:r>
            <a:r>
              <a:rPr lang="en-GB" sz="2300" dirty="0"/>
              <a:t> diminish their authority as a judicial office holder or cast doubt on their independence and create a perception of bias. </a:t>
            </a:r>
          </a:p>
          <a:p>
            <a:pPr>
              <a:lnSpc>
                <a:spcPct val="90000"/>
              </a:lnSpc>
            </a:pPr>
            <a:r>
              <a:rPr lang="en-GB" sz="2300" dirty="0"/>
              <a:t>Compare Art. 18 and 19 of the  Code of Judicial Ethics in Ukraine</a:t>
            </a:r>
          </a:p>
          <a:p>
            <a:pPr>
              <a:lnSpc>
                <a:spcPct val="90000"/>
              </a:lnSpc>
            </a:pPr>
            <a:r>
              <a:rPr lang="en-GB" sz="2300" dirty="0"/>
              <a:t> Example from Poland: </a:t>
            </a:r>
            <a:r>
              <a:rPr lang="en-GB" sz="2400" dirty="0"/>
              <a:t> “Judges Under Pressure” - movie:  </a:t>
            </a:r>
            <a:r>
              <a:rPr lang="en-GB" sz="2400" dirty="0">
                <a:hlinkClick r:id="rId2"/>
              </a:rPr>
              <a:t>https://www.youtube.com/watch?v=Tyg2xLgO6Xk&amp;ab_channel=IDFA</a:t>
            </a:r>
            <a:r>
              <a:rPr lang="en-GB" sz="2300" dirty="0"/>
              <a:t> </a:t>
            </a:r>
          </a:p>
        </p:txBody>
      </p:sp>
      <p:sp>
        <p:nvSpPr>
          <p:cNvPr id="5" name="Zástupný objekt pre obsah 4">
            <a:extLst>
              <a:ext uri="{FF2B5EF4-FFF2-40B4-BE49-F238E27FC236}">
                <a16:creationId xmlns:a16="http://schemas.microsoft.com/office/drawing/2014/main" id="{0BF736C7-1E68-9956-E8AD-F55EC285FE91}"/>
              </a:ext>
            </a:extLst>
          </p:cNvPr>
          <p:cNvSpPr>
            <a:spLocks noGrp="1"/>
          </p:cNvSpPr>
          <p:nvPr>
            <p:ph sz="quarter" idx="4"/>
          </p:nvPr>
        </p:nvSpPr>
        <p:spPr>
          <a:xfrm>
            <a:off x="5789253" y="2471383"/>
            <a:ext cx="6158332" cy="3822192"/>
          </a:xfrm>
        </p:spPr>
        <p:txBody>
          <a:bodyPr>
            <a:normAutofit fontScale="92500" lnSpcReduction="10000"/>
          </a:bodyPr>
          <a:lstStyle/>
          <a:p>
            <a:pPr>
              <a:buFont typeface="Arial" panose="020B0604020202020204" pitchFamily="34" charset="0"/>
              <a:buChar char="•"/>
            </a:pPr>
            <a:r>
              <a:rPr lang="en-GB" sz="2400" dirty="0" err="1"/>
              <a:t>Për</a:t>
            </a:r>
            <a:r>
              <a:rPr lang="en-GB" sz="2400" dirty="0"/>
              <a:t> </a:t>
            </a:r>
            <a:r>
              <a:rPr lang="en-GB" sz="2400" dirty="0" err="1"/>
              <a:t>më</a:t>
            </a:r>
            <a:r>
              <a:rPr lang="en-GB" sz="2400" dirty="0"/>
              <a:t> </a:t>
            </a:r>
            <a:r>
              <a:rPr lang="en-GB" sz="2400" dirty="0" err="1"/>
              <a:t>tepër</a:t>
            </a:r>
            <a:r>
              <a:rPr lang="en-GB" sz="2400" dirty="0"/>
              <a:t>, </a:t>
            </a:r>
            <a:r>
              <a:rPr lang="en-GB" sz="2400" dirty="0" err="1"/>
              <a:t>gjyqtarët</a:t>
            </a:r>
            <a:r>
              <a:rPr lang="en-GB" sz="2400" dirty="0"/>
              <a:t> </a:t>
            </a:r>
            <a:r>
              <a:rPr lang="en-GB" sz="2400" dirty="0" err="1"/>
              <a:t>nuk</a:t>
            </a:r>
            <a:r>
              <a:rPr lang="en-GB" sz="2400" dirty="0"/>
              <a:t> </a:t>
            </a:r>
            <a:r>
              <a:rPr lang="en-GB" sz="2400" dirty="0" err="1"/>
              <a:t>duhet</a:t>
            </a:r>
            <a:r>
              <a:rPr lang="en-GB" sz="2400" dirty="0"/>
              <a:t> </a:t>
            </a:r>
            <a:r>
              <a:rPr lang="en-GB" sz="2400" dirty="0" err="1"/>
              <a:t>të</a:t>
            </a:r>
            <a:r>
              <a:rPr lang="en-GB" sz="2400" dirty="0"/>
              <a:t> </a:t>
            </a:r>
            <a:r>
              <a:rPr lang="en-GB" sz="2400" dirty="0" err="1"/>
              <a:t>marrin</a:t>
            </a:r>
            <a:r>
              <a:rPr lang="en-GB" sz="2400" dirty="0"/>
              <a:t> </a:t>
            </a:r>
            <a:r>
              <a:rPr lang="en-GB" sz="2400" dirty="0" err="1"/>
              <a:t>pjesë</a:t>
            </a:r>
            <a:r>
              <a:rPr lang="en-GB" sz="2400" dirty="0"/>
              <a:t> </a:t>
            </a:r>
            <a:r>
              <a:rPr lang="en-GB" sz="2400" dirty="0" err="1"/>
              <a:t>në</a:t>
            </a:r>
            <a:r>
              <a:rPr lang="en-GB" sz="2400" dirty="0"/>
              <a:t> </a:t>
            </a:r>
            <a:r>
              <a:rPr lang="en-GB" sz="2400" dirty="0" err="1"/>
              <a:t>demonstrata</a:t>
            </a:r>
            <a:r>
              <a:rPr lang="en-GB" sz="2400" dirty="0"/>
              <a:t> </a:t>
            </a:r>
            <a:r>
              <a:rPr lang="en-GB" sz="2400" dirty="0" err="1"/>
              <a:t>publike</a:t>
            </a:r>
            <a:r>
              <a:rPr lang="en-GB" sz="2400" dirty="0"/>
              <a:t> </a:t>
            </a:r>
            <a:r>
              <a:rPr lang="en-GB" sz="2400" dirty="0" err="1"/>
              <a:t>që</a:t>
            </a:r>
            <a:r>
              <a:rPr lang="en-GB" sz="2400" dirty="0"/>
              <a:t> do </a:t>
            </a:r>
            <a:r>
              <a:rPr lang="en-GB" sz="2400" dirty="0" err="1"/>
              <a:t>t’i</a:t>
            </a:r>
            <a:r>
              <a:rPr lang="en-GB" sz="2400" dirty="0"/>
              <a:t> </a:t>
            </a:r>
            <a:r>
              <a:rPr lang="en-GB" sz="2400" dirty="0" err="1"/>
              <a:t>lidhnin</a:t>
            </a:r>
            <a:r>
              <a:rPr lang="en-GB" sz="2400" dirty="0"/>
              <a:t> me </a:t>
            </a:r>
            <a:r>
              <a:rPr lang="en-GB" sz="2400" dirty="0" err="1"/>
              <a:t>një</a:t>
            </a:r>
            <a:r>
              <a:rPr lang="en-GB" sz="2400" dirty="0"/>
              <a:t> </a:t>
            </a:r>
            <a:r>
              <a:rPr lang="en-GB" sz="2400" dirty="0" err="1"/>
              <a:t>pikëpamje</a:t>
            </a:r>
            <a:r>
              <a:rPr lang="en-GB" sz="2400" dirty="0"/>
              <a:t> apo </a:t>
            </a:r>
            <a:r>
              <a:rPr lang="en-GB" sz="2400" dirty="0" err="1"/>
              <a:t>kauzë</a:t>
            </a:r>
            <a:r>
              <a:rPr lang="en-GB" sz="2400" dirty="0"/>
              <a:t> </a:t>
            </a:r>
            <a:r>
              <a:rPr lang="en-GB" sz="2400" dirty="0" err="1"/>
              <a:t>politike</a:t>
            </a:r>
            <a:r>
              <a:rPr lang="en-GB" sz="2400" dirty="0"/>
              <a:t>, do </a:t>
            </a:r>
            <a:r>
              <a:rPr lang="en-GB" sz="2400" dirty="0" err="1"/>
              <a:t>të</a:t>
            </a:r>
            <a:r>
              <a:rPr lang="en-GB" sz="2400" dirty="0"/>
              <a:t> </a:t>
            </a:r>
            <a:r>
              <a:rPr lang="en-GB" sz="2400" dirty="0" err="1"/>
              <a:t>cënonin</a:t>
            </a:r>
            <a:r>
              <a:rPr lang="en-GB" sz="2400" dirty="0"/>
              <a:t> </a:t>
            </a:r>
            <a:r>
              <a:rPr lang="en-GB" sz="2400" dirty="0" err="1"/>
              <a:t>autoritetin</a:t>
            </a:r>
            <a:r>
              <a:rPr lang="en-GB" sz="2400" dirty="0"/>
              <a:t> e tyre </a:t>
            </a:r>
            <a:r>
              <a:rPr lang="en-GB" sz="2400" dirty="0" err="1"/>
              <a:t>si</a:t>
            </a:r>
            <a:r>
              <a:rPr lang="en-GB" sz="2400" dirty="0"/>
              <a:t> </a:t>
            </a:r>
            <a:r>
              <a:rPr lang="en-GB" sz="2400" dirty="0" err="1"/>
              <a:t>mbajtës</a:t>
            </a:r>
            <a:r>
              <a:rPr lang="en-GB" sz="2400" dirty="0"/>
              <a:t> </a:t>
            </a:r>
            <a:r>
              <a:rPr lang="en-GB" sz="2400" dirty="0" err="1"/>
              <a:t>të</a:t>
            </a:r>
            <a:r>
              <a:rPr lang="en-GB" sz="2400" dirty="0"/>
              <a:t> </a:t>
            </a:r>
            <a:r>
              <a:rPr lang="en-GB" sz="2400" dirty="0" err="1"/>
              <a:t>një</a:t>
            </a:r>
            <a:r>
              <a:rPr lang="en-GB" sz="2400" dirty="0"/>
              <a:t> </a:t>
            </a:r>
            <a:r>
              <a:rPr lang="en-GB" sz="2400" dirty="0" err="1"/>
              <a:t>funksioni</a:t>
            </a:r>
            <a:r>
              <a:rPr lang="en-GB" sz="2400" dirty="0"/>
              <a:t> </a:t>
            </a:r>
            <a:r>
              <a:rPr lang="en-GB" sz="2400" dirty="0" err="1"/>
              <a:t>gjyqësor</a:t>
            </a:r>
            <a:r>
              <a:rPr lang="en-GB" sz="2400" dirty="0"/>
              <a:t>, </a:t>
            </a:r>
            <a:r>
              <a:rPr lang="en-GB" sz="2400" dirty="0" err="1"/>
              <a:t>ose</a:t>
            </a:r>
            <a:r>
              <a:rPr lang="en-GB" sz="2400" dirty="0"/>
              <a:t> do </a:t>
            </a:r>
            <a:r>
              <a:rPr lang="en-GB" sz="2400" dirty="0" err="1"/>
              <a:t>të</a:t>
            </a:r>
            <a:r>
              <a:rPr lang="en-GB" sz="2400" dirty="0"/>
              <a:t> </a:t>
            </a:r>
            <a:r>
              <a:rPr lang="en-GB" sz="2400" dirty="0" err="1"/>
              <a:t>ngjallnin</a:t>
            </a:r>
            <a:r>
              <a:rPr lang="en-GB" sz="2400" dirty="0"/>
              <a:t> </a:t>
            </a:r>
            <a:r>
              <a:rPr lang="en-GB" sz="2400" dirty="0" err="1"/>
              <a:t>dyshime</a:t>
            </a:r>
            <a:r>
              <a:rPr lang="en-GB" sz="2400" dirty="0"/>
              <a:t> </a:t>
            </a:r>
            <a:r>
              <a:rPr lang="en-GB" sz="2400" dirty="0" err="1"/>
              <a:t>mbi</a:t>
            </a:r>
            <a:r>
              <a:rPr lang="en-GB" sz="2400" dirty="0"/>
              <a:t> </a:t>
            </a:r>
            <a:r>
              <a:rPr lang="en-GB" sz="2400" dirty="0" err="1"/>
              <a:t>pavarësinë</a:t>
            </a:r>
            <a:r>
              <a:rPr lang="en-GB" sz="2400" dirty="0"/>
              <a:t> e tyre </a:t>
            </a:r>
            <a:r>
              <a:rPr lang="en-GB" sz="2400" dirty="0" err="1"/>
              <a:t>dhe</a:t>
            </a:r>
            <a:r>
              <a:rPr lang="en-GB" sz="2400" dirty="0"/>
              <a:t> </a:t>
            </a:r>
            <a:r>
              <a:rPr lang="en-GB" sz="2400" dirty="0" err="1"/>
              <a:t>krijonin</a:t>
            </a:r>
            <a:r>
              <a:rPr lang="en-GB" sz="2400" dirty="0"/>
              <a:t> </a:t>
            </a:r>
            <a:r>
              <a:rPr lang="en-GB" sz="2400" dirty="0" err="1"/>
              <a:t>perceptimin</a:t>
            </a:r>
            <a:r>
              <a:rPr lang="en-GB" sz="2400" dirty="0"/>
              <a:t> e </a:t>
            </a:r>
            <a:r>
              <a:rPr lang="en-GB" sz="2400" dirty="0" err="1"/>
              <a:t>njëanshmërisë.Krahaso</a:t>
            </a:r>
            <a:r>
              <a:rPr lang="en-GB" sz="2400" dirty="0"/>
              <a:t> </a:t>
            </a:r>
            <a:r>
              <a:rPr lang="en-GB" sz="2400" dirty="0" err="1"/>
              <a:t>nenet</a:t>
            </a:r>
            <a:r>
              <a:rPr lang="en-GB" sz="2400" dirty="0"/>
              <a:t> 18 </a:t>
            </a:r>
            <a:r>
              <a:rPr lang="en-GB" sz="2400" dirty="0" err="1"/>
              <a:t>dhe</a:t>
            </a:r>
            <a:r>
              <a:rPr lang="en-GB" sz="2400" dirty="0"/>
              <a:t> 19 </a:t>
            </a:r>
            <a:r>
              <a:rPr lang="en-GB" sz="2400" dirty="0" err="1"/>
              <a:t>të</a:t>
            </a:r>
            <a:r>
              <a:rPr lang="en-GB" sz="2400" dirty="0"/>
              <a:t> </a:t>
            </a:r>
            <a:r>
              <a:rPr lang="en-GB" sz="2400" dirty="0" err="1"/>
              <a:t>Kodit</a:t>
            </a:r>
            <a:r>
              <a:rPr lang="en-GB" sz="2400" dirty="0"/>
              <a:t> </a:t>
            </a:r>
            <a:r>
              <a:rPr lang="en-GB" sz="2400" dirty="0" err="1"/>
              <a:t>të</a:t>
            </a:r>
            <a:r>
              <a:rPr lang="en-GB" sz="2400" dirty="0"/>
              <a:t> </a:t>
            </a:r>
            <a:r>
              <a:rPr lang="en-GB" sz="2400" dirty="0" err="1"/>
              <a:t>Etikës</a:t>
            </a:r>
            <a:r>
              <a:rPr lang="en-GB" sz="2400" dirty="0"/>
              <a:t> </a:t>
            </a:r>
            <a:r>
              <a:rPr lang="en-GB" sz="2400" dirty="0" err="1"/>
              <a:t>Gjyqësore</a:t>
            </a:r>
            <a:r>
              <a:rPr lang="en-GB" sz="2400" dirty="0"/>
              <a:t> </a:t>
            </a:r>
            <a:r>
              <a:rPr lang="en-GB" sz="2400" dirty="0" err="1"/>
              <a:t>në</a:t>
            </a:r>
            <a:r>
              <a:rPr lang="en-GB" sz="2400" dirty="0"/>
              <a:t> </a:t>
            </a:r>
            <a:r>
              <a:rPr lang="en-GB" sz="2400" dirty="0" err="1"/>
              <a:t>Ukrainë.Shembull</a:t>
            </a:r>
            <a:r>
              <a:rPr lang="en-GB" sz="2400" dirty="0"/>
              <a:t> </a:t>
            </a:r>
            <a:r>
              <a:rPr lang="en-GB" sz="2400" dirty="0" err="1"/>
              <a:t>nga</a:t>
            </a:r>
            <a:r>
              <a:rPr lang="en-GB" sz="2400" dirty="0"/>
              <a:t> Polonia: “</a:t>
            </a:r>
            <a:r>
              <a:rPr lang="en-GB" sz="2400" dirty="0" err="1"/>
              <a:t>Gjyqtarët</a:t>
            </a:r>
            <a:r>
              <a:rPr lang="en-GB" sz="2400" dirty="0"/>
              <a:t> </a:t>
            </a:r>
            <a:r>
              <a:rPr lang="en-GB" sz="2400" dirty="0" err="1"/>
              <a:t>nën</a:t>
            </a:r>
            <a:r>
              <a:rPr lang="en-GB" sz="2400" dirty="0"/>
              <a:t> </a:t>
            </a:r>
            <a:r>
              <a:rPr lang="en-GB" sz="2400" dirty="0" err="1"/>
              <a:t>presion</a:t>
            </a:r>
            <a:r>
              <a:rPr lang="en-GB" sz="2400" dirty="0"/>
              <a:t>” – </a:t>
            </a:r>
            <a:r>
              <a:rPr lang="en-GB" sz="2400" dirty="0" err="1"/>
              <a:t>dokumentar</a:t>
            </a:r>
            <a:r>
              <a:rPr lang="en-GB" sz="2400" dirty="0"/>
              <a:t>: </a:t>
            </a:r>
            <a:r>
              <a:rPr lang="en-GB" sz="2400" dirty="0">
                <a:hlinkClick r:id="rId2"/>
              </a:rPr>
              <a:t>https://www.youtube.com/watch?v=Tyg2xLgO6Xk&amp;ab_channel=IDFA</a:t>
            </a:r>
            <a:r>
              <a:rPr lang="sq-AL" sz="2400" dirty="0"/>
              <a:t> </a:t>
            </a:r>
            <a:endParaRPr lang="en-GB" sz="2400" dirty="0"/>
          </a:p>
        </p:txBody>
      </p:sp>
      <p:sp>
        <p:nvSpPr>
          <p:cNvPr id="6" name="Nadpis 5">
            <a:extLst>
              <a:ext uri="{FF2B5EF4-FFF2-40B4-BE49-F238E27FC236}">
                <a16:creationId xmlns:a16="http://schemas.microsoft.com/office/drawing/2014/main" id="{C9388BC0-7304-CFEF-3EED-B3D9CF8CD6CF}"/>
              </a:ext>
            </a:extLst>
          </p:cNvPr>
          <p:cNvSpPr>
            <a:spLocks noGrp="1"/>
          </p:cNvSpPr>
          <p:nvPr>
            <p:ph type="title"/>
          </p:nvPr>
        </p:nvSpPr>
        <p:spPr/>
        <p:txBody>
          <a:bodyPr>
            <a:normAutofit fontScale="90000"/>
          </a:bodyPr>
          <a:lstStyle/>
          <a:p>
            <a:pPr algn="l"/>
            <a:r>
              <a:rPr lang="en-US" sz="2800" dirty="0"/>
              <a:t>Protests and Demonstrations?</a:t>
            </a:r>
            <a:r>
              <a:rPr lang="sq-AL" sz="2800" dirty="0"/>
              <a:t>			Protestat dhe Demonstratat?</a:t>
            </a:r>
            <a:r>
              <a:rPr lang="en-US" sz="2800" dirty="0"/>
              <a:t>     </a:t>
            </a:r>
            <a:endParaRPr lang="en-GB" sz="2800" dirty="0"/>
          </a:p>
        </p:txBody>
      </p:sp>
    </p:spTree>
    <p:extLst>
      <p:ext uri="{BB962C8B-B14F-4D97-AF65-F5344CB8AC3E}">
        <p14:creationId xmlns:p14="http://schemas.microsoft.com/office/powerpoint/2010/main" val="2377355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B1E4F743-A531-94E7-5B51-8BEE0FFF825E}"/>
              </a:ext>
            </a:extLst>
          </p:cNvPr>
          <p:cNvSpPr>
            <a:spLocks noGrp="1"/>
          </p:cNvSpPr>
          <p:nvPr>
            <p:ph type="body" idx="1"/>
          </p:nvPr>
        </p:nvSpPr>
        <p:spPr/>
        <p:txBody>
          <a:bodyPr/>
          <a:lstStyle/>
          <a:p>
            <a:endParaRPr lang="en-GB" dirty="0"/>
          </a:p>
        </p:txBody>
      </p:sp>
      <p:sp>
        <p:nvSpPr>
          <p:cNvPr id="3" name="Zástupný text 2">
            <a:extLst>
              <a:ext uri="{FF2B5EF4-FFF2-40B4-BE49-F238E27FC236}">
                <a16:creationId xmlns:a16="http://schemas.microsoft.com/office/drawing/2014/main" id="{BAA22B52-46AF-9B47-D073-73DD1A06A371}"/>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159B7B2B-6777-6C5E-2506-DE4201595E5B}"/>
              </a:ext>
            </a:extLst>
          </p:cNvPr>
          <p:cNvSpPr>
            <a:spLocks noGrp="1"/>
          </p:cNvSpPr>
          <p:nvPr>
            <p:ph sz="quarter" idx="2"/>
          </p:nvPr>
        </p:nvSpPr>
        <p:spPr/>
        <p:txBody>
          <a:bodyPr>
            <a:normAutofit fontScale="92500" lnSpcReduction="20000"/>
          </a:bodyPr>
          <a:lstStyle/>
          <a:p>
            <a:r>
              <a:rPr lang="en-GB" dirty="0"/>
              <a:t>… factors considered in assessing a judge's statement</a:t>
            </a:r>
          </a:p>
          <a:p>
            <a:endParaRPr lang="en-GB" dirty="0"/>
          </a:p>
          <a:p>
            <a:pPr lvl="1"/>
            <a:r>
              <a:rPr lang="en-GB" dirty="0"/>
              <a:t>proportionality and decency, </a:t>
            </a:r>
          </a:p>
          <a:p>
            <a:pPr lvl="1"/>
            <a:r>
              <a:rPr lang="en-GB" dirty="0"/>
              <a:t>the motive behind the expression</a:t>
            </a:r>
          </a:p>
          <a:p>
            <a:pPr lvl="1"/>
            <a:r>
              <a:rPr lang="en-GB" dirty="0"/>
              <a:t>statements motivated by personal grievances, animosity, or expectations of personal gain are not among the motives protected by the freedom of expression</a:t>
            </a:r>
          </a:p>
          <a:p>
            <a:pPr lvl="1"/>
            <a:endParaRPr lang="en-GB" dirty="0"/>
          </a:p>
          <a:p>
            <a:pPr marL="0" indent="0">
              <a:buNone/>
            </a:pPr>
            <a:r>
              <a:rPr lang="en-GB" sz="1900" i="1" dirty="0"/>
              <a:t>Venice Commission's Report on the Freedom of Expression of Judges from 2015</a:t>
            </a:r>
          </a:p>
          <a:p>
            <a:pPr>
              <a:buFont typeface="Arial" panose="020B0604020202020204" pitchFamily="34" charset="0"/>
              <a:buChar char="•"/>
            </a:pPr>
            <a:endParaRPr lang="en-GB" sz="1900" dirty="0"/>
          </a:p>
        </p:txBody>
      </p:sp>
      <p:sp>
        <p:nvSpPr>
          <p:cNvPr id="5" name="Zástupný objekt pre obsah 4">
            <a:extLst>
              <a:ext uri="{FF2B5EF4-FFF2-40B4-BE49-F238E27FC236}">
                <a16:creationId xmlns:a16="http://schemas.microsoft.com/office/drawing/2014/main" id="{29573AF7-864B-C1EB-E3B9-76F7466642C2}"/>
              </a:ext>
            </a:extLst>
          </p:cNvPr>
          <p:cNvSpPr>
            <a:spLocks noGrp="1"/>
          </p:cNvSpPr>
          <p:nvPr>
            <p:ph sz="quarter" idx="4"/>
          </p:nvPr>
        </p:nvSpPr>
        <p:spPr/>
        <p:txBody>
          <a:bodyPr>
            <a:normAutofit fontScale="92500" lnSpcReduction="20000"/>
          </a:bodyPr>
          <a:lstStyle/>
          <a:p>
            <a:r>
              <a:rPr lang="en-GB" dirty="0" err="1"/>
              <a:t>Faktorë</a:t>
            </a:r>
            <a:r>
              <a:rPr lang="en-GB" dirty="0"/>
              <a:t> </a:t>
            </a:r>
            <a:r>
              <a:rPr lang="en-GB" dirty="0" err="1"/>
              <a:t>që</a:t>
            </a:r>
            <a:r>
              <a:rPr lang="en-GB" dirty="0"/>
              <a:t> </a:t>
            </a:r>
            <a:r>
              <a:rPr lang="en-GB" dirty="0" err="1"/>
              <a:t>merren</a:t>
            </a:r>
            <a:r>
              <a:rPr lang="en-GB" dirty="0"/>
              <a:t> </a:t>
            </a:r>
            <a:r>
              <a:rPr lang="en-GB" dirty="0" err="1"/>
              <a:t>parasysh</a:t>
            </a:r>
            <a:r>
              <a:rPr lang="en-GB" dirty="0"/>
              <a:t> </a:t>
            </a:r>
            <a:r>
              <a:rPr lang="en-GB" dirty="0" err="1"/>
              <a:t>në</a:t>
            </a:r>
            <a:r>
              <a:rPr lang="en-GB" dirty="0"/>
              <a:t> </a:t>
            </a:r>
            <a:r>
              <a:rPr lang="en-GB" dirty="0" err="1"/>
              <a:t>vlerësimin</a:t>
            </a:r>
            <a:r>
              <a:rPr lang="en-GB" dirty="0"/>
              <a:t> e </a:t>
            </a:r>
            <a:r>
              <a:rPr lang="en-GB" dirty="0" err="1"/>
              <a:t>një</a:t>
            </a:r>
            <a:r>
              <a:rPr lang="en-GB" dirty="0"/>
              <a:t> </a:t>
            </a:r>
            <a:r>
              <a:rPr lang="en-GB" dirty="0" err="1"/>
              <a:t>deklarate</a:t>
            </a:r>
            <a:r>
              <a:rPr lang="en-GB" dirty="0"/>
              <a:t> </a:t>
            </a:r>
            <a:r>
              <a:rPr lang="en-GB" dirty="0" err="1"/>
              <a:t>të</a:t>
            </a:r>
            <a:r>
              <a:rPr lang="en-GB" dirty="0"/>
              <a:t> </a:t>
            </a:r>
            <a:r>
              <a:rPr lang="en-GB" dirty="0" err="1"/>
              <a:t>gjyqtarit</a:t>
            </a:r>
            <a:r>
              <a:rPr lang="en-GB" dirty="0"/>
              <a:t>: </a:t>
            </a:r>
          </a:p>
          <a:p>
            <a:pPr lvl="1"/>
            <a:r>
              <a:rPr lang="en-GB" dirty="0"/>
              <a:t> </a:t>
            </a:r>
            <a:r>
              <a:rPr lang="en-GB" dirty="0" err="1"/>
              <a:t>proporcionaliteti</a:t>
            </a:r>
            <a:r>
              <a:rPr lang="en-GB" dirty="0"/>
              <a:t> </a:t>
            </a:r>
            <a:r>
              <a:rPr lang="en-GB" dirty="0" err="1"/>
              <a:t>dhe</a:t>
            </a:r>
            <a:r>
              <a:rPr lang="en-GB" dirty="0"/>
              <a:t> </a:t>
            </a:r>
            <a:r>
              <a:rPr lang="en-GB" dirty="0" err="1"/>
              <a:t>decenca</a:t>
            </a:r>
            <a:r>
              <a:rPr lang="en-GB" dirty="0"/>
              <a:t>,</a:t>
            </a:r>
          </a:p>
          <a:p>
            <a:pPr lvl="1"/>
            <a:r>
              <a:rPr lang="en-GB" dirty="0" err="1"/>
              <a:t>motivi</a:t>
            </a:r>
            <a:r>
              <a:rPr lang="en-GB" dirty="0"/>
              <a:t> pas </a:t>
            </a:r>
            <a:r>
              <a:rPr lang="en-GB" dirty="0" err="1"/>
              <a:t>shprehjes</a:t>
            </a:r>
            <a:r>
              <a:rPr lang="en-GB" dirty="0"/>
              <a:t>,</a:t>
            </a:r>
          </a:p>
          <a:p>
            <a:pPr lvl="1"/>
            <a:r>
              <a:rPr lang="en-GB" dirty="0" err="1"/>
              <a:t>deklaratat</a:t>
            </a:r>
            <a:r>
              <a:rPr lang="en-GB" dirty="0"/>
              <a:t> e </a:t>
            </a:r>
            <a:r>
              <a:rPr lang="en-GB" dirty="0" err="1"/>
              <a:t>nxitura</a:t>
            </a:r>
            <a:r>
              <a:rPr lang="en-GB" dirty="0"/>
              <a:t> </a:t>
            </a:r>
            <a:r>
              <a:rPr lang="en-GB" dirty="0" err="1"/>
              <a:t>nga</a:t>
            </a:r>
            <a:r>
              <a:rPr lang="en-GB" dirty="0"/>
              <a:t> </a:t>
            </a:r>
            <a:r>
              <a:rPr lang="en-GB" dirty="0" err="1"/>
              <a:t>pakënaqësi</a:t>
            </a:r>
            <a:r>
              <a:rPr lang="en-GB" dirty="0"/>
              <a:t> </a:t>
            </a:r>
            <a:r>
              <a:rPr lang="en-GB" dirty="0" err="1"/>
              <a:t>personale</a:t>
            </a:r>
            <a:r>
              <a:rPr lang="en-GB" dirty="0"/>
              <a:t>, </a:t>
            </a:r>
            <a:r>
              <a:rPr lang="en-GB" dirty="0" err="1"/>
              <a:t>armiqësi</a:t>
            </a:r>
            <a:r>
              <a:rPr lang="en-GB" dirty="0"/>
              <a:t> </a:t>
            </a:r>
            <a:r>
              <a:rPr lang="en-GB" dirty="0" err="1"/>
              <a:t>ose</a:t>
            </a:r>
            <a:r>
              <a:rPr lang="en-GB" dirty="0"/>
              <a:t> </a:t>
            </a:r>
            <a:r>
              <a:rPr lang="en-GB" dirty="0" err="1"/>
              <a:t>pritshmëri</a:t>
            </a:r>
            <a:r>
              <a:rPr lang="en-GB" dirty="0"/>
              <a:t> </a:t>
            </a:r>
            <a:r>
              <a:rPr lang="en-GB" dirty="0" err="1"/>
              <a:t>për</a:t>
            </a:r>
            <a:r>
              <a:rPr lang="en-GB" dirty="0"/>
              <a:t> </a:t>
            </a:r>
            <a:r>
              <a:rPr lang="en-GB" dirty="0" err="1"/>
              <a:t>përfitime</a:t>
            </a:r>
            <a:r>
              <a:rPr lang="en-GB" dirty="0"/>
              <a:t> </a:t>
            </a:r>
            <a:r>
              <a:rPr lang="en-GB" dirty="0" err="1"/>
              <a:t>personale</a:t>
            </a:r>
            <a:r>
              <a:rPr lang="en-GB" dirty="0"/>
              <a:t> </a:t>
            </a:r>
            <a:r>
              <a:rPr lang="en-GB" dirty="0" err="1"/>
              <a:t>nuk</a:t>
            </a:r>
            <a:r>
              <a:rPr lang="en-GB" dirty="0"/>
              <a:t> </a:t>
            </a:r>
            <a:r>
              <a:rPr lang="en-GB" dirty="0" err="1"/>
              <a:t>janë</a:t>
            </a:r>
            <a:r>
              <a:rPr lang="en-GB" dirty="0"/>
              <a:t> </a:t>
            </a:r>
            <a:r>
              <a:rPr lang="en-GB" dirty="0" err="1"/>
              <a:t>ndër</a:t>
            </a:r>
            <a:r>
              <a:rPr lang="en-GB" dirty="0"/>
              <a:t> </a:t>
            </a:r>
            <a:r>
              <a:rPr lang="en-GB" dirty="0" err="1"/>
              <a:t>motivet</a:t>
            </a:r>
            <a:r>
              <a:rPr lang="en-GB" dirty="0"/>
              <a:t> e </a:t>
            </a:r>
            <a:r>
              <a:rPr lang="en-GB" dirty="0" err="1"/>
              <a:t>mbrojtura</a:t>
            </a:r>
            <a:r>
              <a:rPr lang="en-GB" dirty="0"/>
              <a:t> </a:t>
            </a:r>
            <a:r>
              <a:rPr lang="en-GB" dirty="0" err="1"/>
              <a:t>nga</a:t>
            </a:r>
            <a:r>
              <a:rPr lang="en-GB" dirty="0"/>
              <a:t> </a:t>
            </a:r>
            <a:r>
              <a:rPr lang="en-GB" dirty="0" err="1"/>
              <a:t>liria</a:t>
            </a:r>
            <a:r>
              <a:rPr lang="en-GB" dirty="0"/>
              <a:t> e </a:t>
            </a:r>
            <a:r>
              <a:rPr lang="en-GB" dirty="0" err="1"/>
              <a:t>shprehjes</a:t>
            </a:r>
            <a:r>
              <a:rPr lang="en-GB" dirty="0"/>
              <a:t>.</a:t>
            </a:r>
          </a:p>
          <a:p>
            <a:pPr marL="274320" lvl="1" indent="0">
              <a:buNone/>
            </a:pPr>
            <a:endParaRPr lang="en-GB" dirty="0"/>
          </a:p>
          <a:p>
            <a:pPr marL="0" indent="0">
              <a:buNone/>
            </a:pPr>
            <a:r>
              <a:rPr lang="en-GB" sz="1900" i="1" dirty="0" err="1"/>
              <a:t>Raporti</a:t>
            </a:r>
            <a:r>
              <a:rPr lang="en-GB" sz="1900" i="1" dirty="0"/>
              <a:t> </a:t>
            </a:r>
            <a:r>
              <a:rPr lang="en-GB" sz="1900" i="1" dirty="0" err="1"/>
              <a:t>i</a:t>
            </a:r>
            <a:r>
              <a:rPr lang="en-GB" sz="1900" i="1" dirty="0"/>
              <a:t> </a:t>
            </a:r>
            <a:r>
              <a:rPr lang="en-GB" sz="1900" i="1" dirty="0" err="1"/>
              <a:t>Komisionit</a:t>
            </a:r>
            <a:r>
              <a:rPr lang="en-GB" sz="1900" i="1" dirty="0"/>
              <a:t> </a:t>
            </a:r>
            <a:r>
              <a:rPr lang="en-GB" sz="1900" i="1" dirty="0" err="1"/>
              <a:t>të</a:t>
            </a:r>
            <a:r>
              <a:rPr lang="en-GB" sz="1900" i="1" dirty="0"/>
              <a:t> </a:t>
            </a:r>
            <a:r>
              <a:rPr lang="en-GB" sz="1900" i="1" dirty="0" err="1"/>
              <a:t>Venecias</a:t>
            </a:r>
            <a:r>
              <a:rPr lang="en-GB" sz="1900" i="1" dirty="0"/>
              <a:t> </a:t>
            </a:r>
            <a:r>
              <a:rPr lang="en-GB" sz="1900" i="1" dirty="0" err="1"/>
              <a:t>mbi</a:t>
            </a:r>
            <a:r>
              <a:rPr lang="en-GB" sz="1900" i="1" dirty="0"/>
              <a:t> </a:t>
            </a:r>
            <a:r>
              <a:rPr lang="en-GB" sz="1900" i="1" dirty="0" err="1"/>
              <a:t>Lirinë</a:t>
            </a:r>
            <a:r>
              <a:rPr lang="en-GB" sz="1900" i="1" dirty="0"/>
              <a:t> e </a:t>
            </a:r>
            <a:r>
              <a:rPr lang="en-GB" sz="1900" i="1" dirty="0" err="1"/>
              <a:t>Shprehjes</a:t>
            </a:r>
            <a:r>
              <a:rPr lang="en-GB" sz="1900" i="1" dirty="0"/>
              <a:t> </a:t>
            </a:r>
            <a:r>
              <a:rPr lang="en-GB" sz="1900" i="1" dirty="0" err="1"/>
              <a:t>së</a:t>
            </a:r>
            <a:r>
              <a:rPr lang="en-GB" sz="1900" i="1" dirty="0"/>
              <a:t> </a:t>
            </a:r>
            <a:r>
              <a:rPr lang="en-GB" sz="1900" i="1" dirty="0" err="1"/>
              <a:t>Gjyqtarëve</a:t>
            </a:r>
            <a:r>
              <a:rPr lang="en-GB" sz="1900" i="1" dirty="0"/>
              <a:t>, 2015</a:t>
            </a:r>
            <a:endParaRPr lang="en-GB" dirty="0"/>
          </a:p>
        </p:txBody>
      </p:sp>
      <p:sp>
        <p:nvSpPr>
          <p:cNvPr id="6" name="Nadpis 5">
            <a:extLst>
              <a:ext uri="{FF2B5EF4-FFF2-40B4-BE49-F238E27FC236}">
                <a16:creationId xmlns:a16="http://schemas.microsoft.com/office/drawing/2014/main" id="{A59279D1-509F-153F-F931-F7195CCBDDA3}"/>
              </a:ext>
            </a:extLst>
          </p:cNvPr>
          <p:cNvSpPr>
            <a:spLocks noGrp="1"/>
          </p:cNvSpPr>
          <p:nvPr>
            <p:ph type="title"/>
          </p:nvPr>
        </p:nvSpPr>
        <p:spPr>
          <a:xfrm>
            <a:off x="402336" y="304800"/>
            <a:ext cx="11379200" cy="902898"/>
          </a:xfrm>
        </p:spPr>
        <p:txBody>
          <a:bodyPr>
            <a:normAutofit fontScale="90000"/>
          </a:bodyPr>
          <a:lstStyle/>
          <a:p>
            <a:pPr algn="l"/>
            <a:r>
              <a:rPr lang="en-US" sz="3200" dirty="0"/>
              <a:t>Balancing speech rights                  </a:t>
            </a:r>
            <a:r>
              <a:rPr lang="en-US" sz="3200" dirty="0" err="1"/>
              <a:t>Balancimi</a:t>
            </a:r>
            <a:r>
              <a:rPr lang="en-US" sz="3200" dirty="0"/>
              <a:t> </a:t>
            </a:r>
            <a:r>
              <a:rPr lang="en-US" sz="3200" dirty="0" err="1"/>
              <a:t>i</a:t>
            </a:r>
            <a:r>
              <a:rPr lang="en-US" sz="3200" dirty="0"/>
              <a:t> </a:t>
            </a:r>
            <a:r>
              <a:rPr lang="en-US" sz="3200" dirty="0" err="1"/>
              <a:t>të</a:t>
            </a:r>
            <a:r>
              <a:rPr lang="en-US" sz="3200" dirty="0"/>
              <a:t> </a:t>
            </a:r>
            <a:r>
              <a:rPr lang="en-US" sz="3200" dirty="0" err="1"/>
              <a:t>drejtës</a:t>
            </a:r>
            <a:r>
              <a:rPr lang="en-US" sz="3200" dirty="0"/>
              <a:t> </a:t>
            </a:r>
            <a:r>
              <a:rPr lang="en-US" sz="3200" dirty="0" err="1"/>
              <a:t>së</a:t>
            </a:r>
            <a:r>
              <a:rPr lang="en-US" sz="3200" dirty="0"/>
              <a:t> </a:t>
            </a:r>
            <a:r>
              <a:rPr lang="en-US" sz="3200" dirty="0" err="1"/>
              <a:t>shprehjes</a:t>
            </a:r>
            <a:r>
              <a:rPr lang="en-US" sz="3200" dirty="0"/>
              <a:t>:       </a:t>
            </a:r>
            <a:endParaRPr lang="en-GB" dirty="0"/>
          </a:p>
        </p:txBody>
      </p:sp>
    </p:spTree>
    <p:extLst>
      <p:ext uri="{BB962C8B-B14F-4D97-AF65-F5344CB8AC3E}">
        <p14:creationId xmlns:p14="http://schemas.microsoft.com/office/powerpoint/2010/main" val="938916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BFC2AC49-FEAC-F94F-67F3-59CF93BA8E9B}"/>
              </a:ext>
            </a:extLst>
          </p:cNvPr>
          <p:cNvSpPr>
            <a:spLocks noGrp="1"/>
          </p:cNvSpPr>
          <p:nvPr>
            <p:ph type="body" idx="1"/>
          </p:nvPr>
        </p:nvSpPr>
        <p:spPr/>
        <p:txBody>
          <a:bodyPr/>
          <a:lstStyle/>
          <a:p>
            <a:r>
              <a:rPr lang="en-US" dirty="0"/>
              <a:t>Case study: Golf (Slovakia)</a:t>
            </a:r>
            <a:endParaRPr lang="en-GB" dirty="0"/>
          </a:p>
        </p:txBody>
      </p:sp>
      <p:sp>
        <p:nvSpPr>
          <p:cNvPr id="3" name="Zástupný text 2">
            <a:extLst>
              <a:ext uri="{FF2B5EF4-FFF2-40B4-BE49-F238E27FC236}">
                <a16:creationId xmlns:a16="http://schemas.microsoft.com/office/drawing/2014/main" id="{D93D7A08-4D1F-0317-B101-966A549C2555}"/>
              </a:ext>
            </a:extLst>
          </p:cNvPr>
          <p:cNvSpPr>
            <a:spLocks noGrp="1"/>
          </p:cNvSpPr>
          <p:nvPr>
            <p:ph type="body" sz="half" idx="3"/>
          </p:nvPr>
        </p:nvSpPr>
        <p:spPr/>
        <p:txBody>
          <a:bodyPr/>
          <a:lstStyle/>
          <a:p>
            <a:endParaRPr lang="en-GB"/>
          </a:p>
        </p:txBody>
      </p:sp>
      <p:sp>
        <p:nvSpPr>
          <p:cNvPr id="4" name="Zástupný objekt pre obsah 3">
            <a:extLst>
              <a:ext uri="{FF2B5EF4-FFF2-40B4-BE49-F238E27FC236}">
                <a16:creationId xmlns:a16="http://schemas.microsoft.com/office/drawing/2014/main" id="{C6DD438B-67C0-CA9F-7E9A-2BCAFFAE0D53}"/>
              </a:ext>
            </a:extLst>
          </p:cNvPr>
          <p:cNvSpPr>
            <a:spLocks noGrp="1"/>
          </p:cNvSpPr>
          <p:nvPr>
            <p:ph sz="quarter" idx="2"/>
          </p:nvPr>
        </p:nvSpPr>
        <p:spPr/>
        <p:txBody>
          <a:bodyPr>
            <a:normAutofit fontScale="92500" lnSpcReduction="10000"/>
          </a:bodyPr>
          <a:lstStyle/>
          <a:p>
            <a:r>
              <a:rPr lang="en-US" dirty="0"/>
              <a:t> </a:t>
            </a:r>
            <a:r>
              <a:rPr kumimoji="0" lang="en-GB" sz="2700" b="0" i="0" u="none" strike="noStrike" kern="1200" cap="none" spc="0" normalizeH="0" baseline="0" noProof="0" dirty="0">
                <a:ln>
                  <a:noFill/>
                </a:ln>
                <a:solidFill>
                  <a:prstClr val="black"/>
                </a:solidFill>
                <a:effectLst/>
                <a:uLnTx/>
                <a:uFillTx/>
                <a:latin typeface="Georgia"/>
                <a:ea typeface="+mn-ea"/>
                <a:cs typeface="+mn-cs"/>
              </a:rPr>
              <a:t>It is essential to ascertain whether the club remains a sports club or has become an “influence” club promoting non-sporting interests. If the primary purpose is sport and relaxation, it is acceptable; if it is socializing with influential people, caution is warranted</a:t>
            </a:r>
          </a:p>
          <a:p>
            <a:endParaRPr lang="en-GB" dirty="0"/>
          </a:p>
          <a:p>
            <a:endParaRPr lang="en-GB" sz="2800" i="1" dirty="0"/>
          </a:p>
          <a:p>
            <a:endParaRPr lang="en-GB" dirty="0"/>
          </a:p>
        </p:txBody>
      </p:sp>
      <p:sp>
        <p:nvSpPr>
          <p:cNvPr id="5" name="Zástupný objekt pre obsah 4">
            <a:extLst>
              <a:ext uri="{FF2B5EF4-FFF2-40B4-BE49-F238E27FC236}">
                <a16:creationId xmlns:a16="http://schemas.microsoft.com/office/drawing/2014/main" id="{32EDFC44-7953-0D9F-87F3-60B0A25E9C7D}"/>
              </a:ext>
            </a:extLst>
          </p:cNvPr>
          <p:cNvSpPr>
            <a:spLocks noGrp="1"/>
          </p:cNvSpPr>
          <p:nvPr>
            <p:ph sz="quarter" idx="4"/>
          </p:nvPr>
        </p:nvSpPr>
        <p:spPr/>
        <p:txBody>
          <a:bodyPr>
            <a:normAutofit fontScale="92500" lnSpcReduction="10000"/>
          </a:bodyPr>
          <a:lstStyle/>
          <a:p>
            <a:r>
              <a:rPr lang="en-GB" dirty="0" err="1"/>
              <a:t>Është</a:t>
            </a:r>
            <a:r>
              <a:rPr lang="en-GB" dirty="0"/>
              <a:t> </a:t>
            </a:r>
            <a:r>
              <a:rPr lang="en-GB" dirty="0" err="1"/>
              <a:t>thelbësore</a:t>
            </a:r>
            <a:r>
              <a:rPr lang="en-GB" dirty="0"/>
              <a:t> </a:t>
            </a:r>
            <a:r>
              <a:rPr lang="en-GB" dirty="0" err="1"/>
              <a:t>të</a:t>
            </a:r>
            <a:r>
              <a:rPr lang="en-GB" dirty="0"/>
              <a:t> </a:t>
            </a:r>
            <a:r>
              <a:rPr lang="en-GB" dirty="0" err="1"/>
              <a:t>përcaktohet</a:t>
            </a:r>
            <a:r>
              <a:rPr lang="en-GB" dirty="0"/>
              <a:t> </a:t>
            </a:r>
            <a:r>
              <a:rPr lang="en-GB" dirty="0" err="1"/>
              <a:t>nëse</a:t>
            </a:r>
            <a:r>
              <a:rPr lang="en-GB" dirty="0"/>
              <a:t> </a:t>
            </a:r>
            <a:r>
              <a:rPr lang="en-GB" dirty="0" err="1"/>
              <a:t>klubi</a:t>
            </a:r>
            <a:r>
              <a:rPr lang="en-GB" dirty="0"/>
              <a:t> </a:t>
            </a:r>
            <a:r>
              <a:rPr lang="en-GB" dirty="0" err="1"/>
              <a:t>vazhdon</a:t>
            </a:r>
            <a:r>
              <a:rPr lang="en-GB" dirty="0"/>
              <a:t> </a:t>
            </a:r>
            <a:r>
              <a:rPr lang="en-GB" dirty="0" err="1"/>
              <a:t>të</a:t>
            </a:r>
            <a:r>
              <a:rPr lang="en-GB" dirty="0"/>
              <a:t> </a:t>
            </a:r>
            <a:r>
              <a:rPr lang="en-GB" dirty="0" err="1"/>
              <a:t>jetë</a:t>
            </a:r>
            <a:r>
              <a:rPr lang="en-GB" dirty="0"/>
              <a:t> </a:t>
            </a:r>
            <a:r>
              <a:rPr lang="en-GB" dirty="0" err="1"/>
              <a:t>një</a:t>
            </a:r>
            <a:r>
              <a:rPr lang="en-GB" dirty="0"/>
              <a:t> </a:t>
            </a:r>
            <a:r>
              <a:rPr lang="en-GB" dirty="0" err="1"/>
              <a:t>klub</a:t>
            </a:r>
            <a:r>
              <a:rPr lang="en-GB" dirty="0"/>
              <a:t> </a:t>
            </a:r>
            <a:r>
              <a:rPr lang="en-GB" dirty="0" err="1"/>
              <a:t>sportiv</a:t>
            </a:r>
            <a:r>
              <a:rPr lang="en-GB" dirty="0"/>
              <a:t> apo </a:t>
            </a:r>
            <a:r>
              <a:rPr lang="en-GB" dirty="0" err="1"/>
              <a:t>është</a:t>
            </a:r>
            <a:r>
              <a:rPr lang="en-GB" dirty="0"/>
              <a:t> </a:t>
            </a:r>
            <a:r>
              <a:rPr lang="en-GB" dirty="0" err="1"/>
              <a:t>shndërruar</a:t>
            </a:r>
            <a:r>
              <a:rPr lang="en-GB" dirty="0"/>
              <a:t> </a:t>
            </a:r>
            <a:r>
              <a:rPr lang="en-GB" dirty="0" err="1"/>
              <a:t>në</a:t>
            </a:r>
            <a:r>
              <a:rPr lang="en-GB" dirty="0"/>
              <a:t> </a:t>
            </a:r>
            <a:r>
              <a:rPr lang="en-GB" dirty="0" err="1"/>
              <a:t>një</a:t>
            </a:r>
            <a:r>
              <a:rPr lang="en-GB" dirty="0"/>
              <a:t> “</a:t>
            </a:r>
            <a:r>
              <a:rPr lang="en-GB" dirty="0" err="1"/>
              <a:t>klub</a:t>
            </a:r>
            <a:r>
              <a:rPr lang="en-GB" dirty="0"/>
              <a:t> </a:t>
            </a:r>
            <a:r>
              <a:rPr lang="en-GB" dirty="0" err="1"/>
              <a:t>ndikimi</a:t>
            </a:r>
            <a:r>
              <a:rPr lang="en-GB" dirty="0"/>
              <a:t>” </a:t>
            </a:r>
            <a:r>
              <a:rPr lang="en-GB" dirty="0" err="1"/>
              <a:t>që</a:t>
            </a:r>
            <a:r>
              <a:rPr lang="en-GB" dirty="0"/>
              <a:t> </a:t>
            </a:r>
            <a:r>
              <a:rPr lang="en-GB" dirty="0" err="1"/>
              <a:t>promovon</a:t>
            </a:r>
            <a:r>
              <a:rPr lang="en-GB" dirty="0"/>
              <a:t> </a:t>
            </a:r>
            <a:r>
              <a:rPr lang="en-GB" dirty="0" err="1"/>
              <a:t>interesa</a:t>
            </a:r>
            <a:r>
              <a:rPr lang="en-GB" dirty="0"/>
              <a:t> jo-sportive. </a:t>
            </a:r>
            <a:r>
              <a:rPr lang="en-GB" dirty="0" err="1"/>
              <a:t>Nëse</a:t>
            </a:r>
            <a:r>
              <a:rPr lang="en-GB" dirty="0"/>
              <a:t> </a:t>
            </a:r>
            <a:r>
              <a:rPr lang="en-GB" dirty="0" err="1"/>
              <a:t>qëllimi</a:t>
            </a:r>
            <a:r>
              <a:rPr lang="en-GB" dirty="0"/>
              <a:t> </a:t>
            </a:r>
            <a:r>
              <a:rPr lang="en-GB" dirty="0" err="1"/>
              <a:t>parësor</a:t>
            </a:r>
            <a:r>
              <a:rPr lang="en-GB" dirty="0"/>
              <a:t> </a:t>
            </a:r>
            <a:r>
              <a:rPr lang="en-GB" dirty="0" err="1"/>
              <a:t>është</a:t>
            </a:r>
            <a:r>
              <a:rPr lang="en-GB" dirty="0"/>
              <a:t> </a:t>
            </a:r>
            <a:r>
              <a:rPr lang="en-GB" dirty="0" err="1"/>
              <a:t>sporti</a:t>
            </a:r>
            <a:r>
              <a:rPr lang="en-GB" dirty="0"/>
              <a:t> </a:t>
            </a:r>
            <a:r>
              <a:rPr lang="en-GB" dirty="0" err="1"/>
              <a:t>dhe</a:t>
            </a:r>
            <a:r>
              <a:rPr lang="en-GB" dirty="0"/>
              <a:t> </a:t>
            </a:r>
            <a:r>
              <a:rPr lang="en-GB" dirty="0" err="1"/>
              <a:t>relaksimi</a:t>
            </a:r>
            <a:r>
              <a:rPr lang="en-GB" dirty="0"/>
              <a:t>, </a:t>
            </a:r>
            <a:r>
              <a:rPr lang="en-GB" dirty="0" err="1"/>
              <a:t>kjo</a:t>
            </a:r>
            <a:r>
              <a:rPr lang="en-GB" dirty="0"/>
              <a:t> </a:t>
            </a:r>
            <a:r>
              <a:rPr lang="en-GB" dirty="0" err="1"/>
              <a:t>është</a:t>
            </a:r>
            <a:r>
              <a:rPr lang="en-GB" dirty="0"/>
              <a:t> e </a:t>
            </a:r>
            <a:r>
              <a:rPr lang="en-GB" dirty="0" err="1"/>
              <a:t>pranueshme</a:t>
            </a:r>
            <a:r>
              <a:rPr lang="en-GB" dirty="0"/>
              <a:t>; </a:t>
            </a:r>
            <a:r>
              <a:rPr lang="en-GB" dirty="0" err="1"/>
              <a:t>por</a:t>
            </a:r>
            <a:r>
              <a:rPr lang="en-GB" dirty="0"/>
              <a:t> </a:t>
            </a:r>
            <a:r>
              <a:rPr lang="en-GB" dirty="0" err="1"/>
              <a:t>nëse</a:t>
            </a:r>
            <a:r>
              <a:rPr lang="en-GB" dirty="0"/>
              <a:t> </a:t>
            </a:r>
            <a:r>
              <a:rPr lang="en-GB" dirty="0" err="1"/>
              <a:t>qëllimi</a:t>
            </a:r>
            <a:r>
              <a:rPr lang="en-GB" dirty="0"/>
              <a:t> </a:t>
            </a:r>
            <a:r>
              <a:rPr lang="en-GB" dirty="0" err="1"/>
              <a:t>është</a:t>
            </a:r>
            <a:r>
              <a:rPr lang="en-GB" dirty="0"/>
              <a:t> </a:t>
            </a:r>
            <a:r>
              <a:rPr lang="en-GB" dirty="0" err="1"/>
              <a:t>shoqërimi</a:t>
            </a:r>
            <a:r>
              <a:rPr lang="en-GB" dirty="0"/>
              <a:t> me persona me </a:t>
            </a:r>
            <a:r>
              <a:rPr lang="en-GB" dirty="0" err="1"/>
              <a:t>ndikim</a:t>
            </a:r>
            <a:r>
              <a:rPr lang="en-GB" dirty="0"/>
              <a:t>, </a:t>
            </a:r>
            <a:r>
              <a:rPr lang="en-GB" dirty="0" err="1"/>
              <a:t>kërkohet</a:t>
            </a:r>
            <a:r>
              <a:rPr lang="en-GB" dirty="0"/>
              <a:t> </a:t>
            </a:r>
            <a:r>
              <a:rPr lang="en-GB" dirty="0" err="1"/>
              <a:t>kujdes</a:t>
            </a:r>
            <a:r>
              <a:rPr lang="en-GB" dirty="0"/>
              <a:t>.</a:t>
            </a:r>
          </a:p>
        </p:txBody>
      </p:sp>
      <p:sp>
        <p:nvSpPr>
          <p:cNvPr id="6" name="Nadpis 5">
            <a:extLst>
              <a:ext uri="{FF2B5EF4-FFF2-40B4-BE49-F238E27FC236}">
                <a16:creationId xmlns:a16="http://schemas.microsoft.com/office/drawing/2014/main" id="{81DEC04A-C14A-BF82-12E5-FF30DCBB3932}"/>
              </a:ext>
            </a:extLst>
          </p:cNvPr>
          <p:cNvSpPr>
            <a:spLocks noGrp="1"/>
          </p:cNvSpPr>
          <p:nvPr>
            <p:ph type="title"/>
          </p:nvPr>
        </p:nvSpPr>
        <p:spPr/>
        <p:txBody>
          <a:bodyPr/>
          <a:lstStyle/>
          <a:p>
            <a:pPr algn="l"/>
            <a:r>
              <a:rPr lang="en-US" sz="2800" dirty="0"/>
              <a:t>Membership in clubs, associations</a:t>
            </a:r>
            <a:r>
              <a:rPr lang="sq-AL" sz="2800" dirty="0"/>
              <a:t>    Anëtarësimi në klube, shoqata</a:t>
            </a:r>
            <a:r>
              <a:rPr lang="en-US" dirty="0"/>
              <a:t> </a:t>
            </a:r>
            <a:endParaRPr lang="en-GB" dirty="0"/>
          </a:p>
        </p:txBody>
      </p:sp>
    </p:spTree>
    <p:extLst>
      <p:ext uri="{BB962C8B-B14F-4D97-AF65-F5344CB8AC3E}">
        <p14:creationId xmlns:p14="http://schemas.microsoft.com/office/powerpoint/2010/main" val="424466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348CF-7D35-B8CC-8261-3294D28B64C4}"/>
            </a:ext>
          </a:extLst>
        </p:cNvPr>
        <p:cNvGrpSpPr/>
        <p:nvPr/>
      </p:nvGrpSpPr>
      <p:grpSpPr>
        <a:xfrm>
          <a:off x="0" y="0"/>
          <a:ext cx="0" cy="0"/>
          <a:chOff x="0" y="0"/>
          <a:chExt cx="0" cy="0"/>
        </a:xfrm>
      </p:grpSpPr>
      <p:sp>
        <p:nvSpPr>
          <p:cNvPr id="2" name="Zástupný text 1">
            <a:extLst>
              <a:ext uri="{FF2B5EF4-FFF2-40B4-BE49-F238E27FC236}">
                <a16:creationId xmlns:a16="http://schemas.microsoft.com/office/drawing/2014/main" id="{44CBC8FE-C97E-EDF9-F5EE-DE05AF2065A3}"/>
              </a:ext>
            </a:extLst>
          </p:cNvPr>
          <p:cNvSpPr>
            <a:spLocks noGrp="1"/>
          </p:cNvSpPr>
          <p:nvPr>
            <p:ph type="body" idx="1"/>
          </p:nvPr>
        </p:nvSpPr>
        <p:spPr/>
        <p:txBody>
          <a:bodyPr/>
          <a:lstStyle/>
          <a:p>
            <a:r>
              <a:rPr lang="en-GB" sz="2400" dirty="0"/>
              <a:t>Case study: Invitation to deliver a speech</a:t>
            </a:r>
            <a:endParaRPr lang="en-GB" dirty="0"/>
          </a:p>
        </p:txBody>
      </p:sp>
      <p:sp>
        <p:nvSpPr>
          <p:cNvPr id="3" name="Zástupný text 2">
            <a:extLst>
              <a:ext uri="{FF2B5EF4-FFF2-40B4-BE49-F238E27FC236}">
                <a16:creationId xmlns:a16="http://schemas.microsoft.com/office/drawing/2014/main" id="{FBAE8C36-7396-53DF-585D-10B3ED8301A7}"/>
              </a:ext>
            </a:extLst>
          </p:cNvPr>
          <p:cNvSpPr>
            <a:spLocks noGrp="1"/>
          </p:cNvSpPr>
          <p:nvPr>
            <p:ph type="body" sz="half" idx="3"/>
          </p:nvPr>
        </p:nvSpPr>
        <p:spPr/>
        <p:txBody>
          <a:bodyPr/>
          <a:lstStyle/>
          <a:p>
            <a:r>
              <a:rPr lang="sq-AL" dirty="0"/>
              <a:t>Rast praktik: Ftesë për të marrë pjesë në një fjalim</a:t>
            </a:r>
            <a:endParaRPr lang="en-GB" dirty="0"/>
          </a:p>
        </p:txBody>
      </p:sp>
      <p:sp>
        <p:nvSpPr>
          <p:cNvPr id="4" name="Zástupný objekt pre obsah 3">
            <a:extLst>
              <a:ext uri="{FF2B5EF4-FFF2-40B4-BE49-F238E27FC236}">
                <a16:creationId xmlns:a16="http://schemas.microsoft.com/office/drawing/2014/main" id="{BB7E7806-B0DF-41B2-0B3E-6094A576D46C}"/>
              </a:ext>
            </a:extLst>
          </p:cNvPr>
          <p:cNvSpPr>
            <a:spLocks noGrp="1"/>
          </p:cNvSpPr>
          <p:nvPr>
            <p:ph sz="quarter" idx="2"/>
          </p:nvPr>
        </p:nvSpPr>
        <p:spPr/>
        <p:txBody>
          <a:bodyPr>
            <a:normAutofit fontScale="55000" lnSpcReduction="20000"/>
          </a:bodyPr>
          <a:lstStyle/>
          <a:p>
            <a:pPr marL="0" indent="0">
              <a:buNone/>
            </a:pPr>
            <a:r>
              <a:rPr lang="en-US" sz="2900" b="1" dirty="0"/>
              <a:t>What should the judge consider first?</a:t>
            </a:r>
          </a:p>
          <a:p>
            <a:endParaRPr lang="en-US" sz="2900" dirty="0"/>
          </a:p>
          <a:p>
            <a:r>
              <a:rPr lang="en-US" sz="2900" dirty="0"/>
              <a:t>Why me? </a:t>
            </a:r>
          </a:p>
          <a:p>
            <a:r>
              <a:rPr lang="en-US" sz="2900" dirty="0"/>
              <a:t>Renumeration – is it adequate? Exaggerated? </a:t>
            </a:r>
          </a:p>
          <a:p>
            <a:r>
              <a:rPr lang="en-US" sz="2900" dirty="0"/>
              <a:t>Is this a professional event (or networking event) </a:t>
            </a:r>
          </a:p>
          <a:p>
            <a:r>
              <a:rPr lang="en-US" sz="2900" dirty="0"/>
              <a:t>Who is the organizer? Private entity? Trustworthy? </a:t>
            </a:r>
          </a:p>
          <a:p>
            <a:r>
              <a:rPr lang="en-US" sz="2900" dirty="0"/>
              <a:t>Who will be the participants? </a:t>
            </a:r>
          </a:p>
          <a:p>
            <a:r>
              <a:rPr lang="en-US" sz="2900" dirty="0"/>
              <a:t>Risk of Conflict of Interest?</a:t>
            </a:r>
          </a:p>
          <a:p>
            <a:r>
              <a:rPr lang="en-US" sz="2900" dirty="0"/>
              <a:t> Commitment v. Workload</a:t>
            </a:r>
          </a:p>
          <a:p>
            <a:endParaRPr lang="en-US" sz="2900" b="1" dirty="0"/>
          </a:p>
          <a:p>
            <a:pPr marL="0" indent="0">
              <a:buNone/>
            </a:pPr>
            <a:r>
              <a:rPr lang="en-US" sz="2900" dirty="0"/>
              <a:t>“Open Collection of Ethical Dilemmas”, </a:t>
            </a:r>
          </a:p>
          <a:p>
            <a:pPr marL="0" indent="0">
              <a:buNone/>
            </a:pPr>
            <a:r>
              <a:rPr lang="en-US" sz="2900" dirty="0"/>
              <a:t>Czech Union of Judges </a:t>
            </a:r>
          </a:p>
          <a:p>
            <a:endParaRPr lang="en-GB" dirty="0"/>
          </a:p>
        </p:txBody>
      </p:sp>
      <p:sp>
        <p:nvSpPr>
          <p:cNvPr id="5" name="Zástupný objekt pre obsah 4">
            <a:extLst>
              <a:ext uri="{FF2B5EF4-FFF2-40B4-BE49-F238E27FC236}">
                <a16:creationId xmlns:a16="http://schemas.microsoft.com/office/drawing/2014/main" id="{D9BD6039-1A44-290C-8E2F-D4B256450A87}"/>
              </a:ext>
            </a:extLst>
          </p:cNvPr>
          <p:cNvSpPr>
            <a:spLocks noGrp="1"/>
          </p:cNvSpPr>
          <p:nvPr>
            <p:ph sz="quarter" idx="4"/>
          </p:nvPr>
        </p:nvSpPr>
        <p:spPr/>
        <p:txBody>
          <a:bodyPr>
            <a:normAutofit fontScale="55000" lnSpcReduction="20000"/>
          </a:bodyPr>
          <a:lstStyle/>
          <a:p>
            <a:endParaRPr lang="en-US" sz="2900" dirty="0"/>
          </a:p>
          <a:p>
            <a:pPr marL="0" indent="0">
              <a:buNone/>
            </a:pPr>
            <a:r>
              <a:rPr lang="en-US" sz="2900" dirty="0" err="1"/>
              <a:t>Çfarë</a:t>
            </a:r>
            <a:r>
              <a:rPr lang="en-US" sz="2900" dirty="0"/>
              <a:t> </a:t>
            </a:r>
            <a:r>
              <a:rPr lang="en-US" sz="2900" dirty="0" err="1"/>
              <a:t>duhet</a:t>
            </a:r>
            <a:r>
              <a:rPr lang="en-US" sz="2900" dirty="0"/>
              <a:t> </a:t>
            </a:r>
            <a:r>
              <a:rPr lang="en-US" sz="2900" dirty="0" err="1"/>
              <a:t>të</a:t>
            </a:r>
            <a:r>
              <a:rPr lang="en-US" sz="2900" dirty="0"/>
              <a:t> </a:t>
            </a:r>
            <a:r>
              <a:rPr lang="en-US" sz="2900" dirty="0" err="1"/>
              <a:t>marrë</a:t>
            </a:r>
            <a:r>
              <a:rPr lang="en-US" sz="2900" dirty="0"/>
              <a:t> </a:t>
            </a:r>
            <a:r>
              <a:rPr lang="en-US" sz="2900" dirty="0" err="1"/>
              <a:t>gjyqtari</a:t>
            </a:r>
            <a:r>
              <a:rPr lang="en-US" sz="2900" dirty="0"/>
              <a:t> </a:t>
            </a:r>
            <a:r>
              <a:rPr lang="en-US" sz="2900" dirty="0" err="1"/>
              <a:t>parasysh</a:t>
            </a:r>
            <a:r>
              <a:rPr lang="en-US" sz="2900" dirty="0"/>
              <a:t>?</a:t>
            </a:r>
            <a:endParaRPr lang="sq-AL" sz="2900" dirty="0"/>
          </a:p>
          <a:p>
            <a:pPr marL="0" indent="0">
              <a:buNone/>
            </a:pPr>
            <a:endParaRPr lang="sq-AL" sz="2900" dirty="0"/>
          </a:p>
          <a:p>
            <a:r>
              <a:rPr lang="en-US" sz="2900" dirty="0" err="1"/>
              <a:t>Pse</a:t>
            </a:r>
            <a:r>
              <a:rPr lang="en-US" sz="2900" dirty="0"/>
              <a:t> </a:t>
            </a:r>
            <a:r>
              <a:rPr lang="en-US" sz="2900" dirty="0" err="1"/>
              <a:t>unë</a:t>
            </a:r>
            <a:r>
              <a:rPr lang="en-US" sz="2900" dirty="0"/>
              <a:t>?</a:t>
            </a:r>
            <a:endParaRPr lang="sq-AL" sz="2900" dirty="0"/>
          </a:p>
          <a:p>
            <a:r>
              <a:rPr lang="en-US" sz="2900" dirty="0" err="1"/>
              <a:t>Pagesa</a:t>
            </a:r>
            <a:r>
              <a:rPr lang="en-US" sz="2900" dirty="0"/>
              <a:t> – a </a:t>
            </a:r>
            <a:r>
              <a:rPr lang="en-US" sz="2900" dirty="0" err="1"/>
              <a:t>është</a:t>
            </a:r>
            <a:r>
              <a:rPr lang="en-US" sz="2900" dirty="0"/>
              <a:t> e </a:t>
            </a:r>
            <a:r>
              <a:rPr lang="en-US" sz="2900" dirty="0" err="1"/>
              <a:t>përshtatshme</a:t>
            </a:r>
            <a:r>
              <a:rPr lang="en-US" sz="2900" dirty="0"/>
              <a:t>? A </a:t>
            </a:r>
            <a:r>
              <a:rPr lang="en-US" sz="2900" dirty="0" err="1"/>
              <a:t>është</a:t>
            </a:r>
            <a:r>
              <a:rPr lang="en-US" sz="2900" dirty="0"/>
              <a:t> e </a:t>
            </a:r>
            <a:r>
              <a:rPr lang="en-US" sz="2900" dirty="0" err="1"/>
              <a:t>tepruar</a:t>
            </a:r>
            <a:r>
              <a:rPr lang="en-US" sz="2900" dirty="0"/>
              <a:t>?</a:t>
            </a:r>
            <a:endParaRPr lang="sq-AL" sz="2900" dirty="0"/>
          </a:p>
          <a:p>
            <a:r>
              <a:rPr lang="en-US" sz="2900" dirty="0"/>
              <a:t>A </a:t>
            </a:r>
            <a:r>
              <a:rPr lang="en-US" sz="2900" dirty="0" err="1"/>
              <a:t>është</a:t>
            </a:r>
            <a:r>
              <a:rPr lang="en-US" sz="2900" dirty="0"/>
              <a:t> </a:t>
            </a:r>
            <a:r>
              <a:rPr lang="en-US" sz="2900" dirty="0" err="1"/>
              <a:t>ky</a:t>
            </a:r>
            <a:r>
              <a:rPr lang="en-US" sz="2900" dirty="0"/>
              <a:t> </a:t>
            </a:r>
            <a:r>
              <a:rPr lang="en-US" sz="2900" dirty="0" err="1"/>
              <a:t>një</a:t>
            </a:r>
            <a:r>
              <a:rPr lang="en-US" sz="2900" dirty="0"/>
              <a:t> </a:t>
            </a:r>
            <a:r>
              <a:rPr lang="en-US" sz="2900" dirty="0" err="1"/>
              <a:t>eveniment</a:t>
            </a:r>
            <a:r>
              <a:rPr lang="en-US" sz="2900" dirty="0"/>
              <a:t> </a:t>
            </a:r>
            <a:r>
              <a:rPr lang="en-US" sz="2900" dirty="0" err="1"/>
              <a:t>profesional</a:t>
            </a:r>
            <a:r>
              <a:rPr lang="en-US" sz="2900" dirty="0"/>
              <a:t> (apo </a:t>
            </a:r>
            <a:r>
              <a:rPr lang="en-US" sz="2900" dirty="0" err="1"/>
              <a:t>një</a:t>
            </a:r>
            <a:r>
              <a:rPr lang="en-US" sz="2900" dirty="0"/>
              <a:t> event </a:t>
            </a:r>
            <a:r>
              <a:rPr lang="en-US" sz="2900" dirty="0" err="1"/>
              <a:t>për</a:t>
            </a:r>
            <a:r>
              <a:rPr lang="en-US" sz="2900" dirty="0"/>
              <a:t> </a:t>
            </a:r>
            <a:r>
              <a:rPr lang="en-US" sz="2900" dirty="0" err="1"/>
              <a:t>rrjetëzim</a:t>
            </a:r>
            <a:r>
              <a:rPr lang="en-US" sz="2900" dirty="0"/>
              <a:t>)?</a:t>
            </a:r>
            <a:endParaRPr lang="sq-AL" sz="2900" dirty="0"/>
          </a:p>
          <a:p>
            <a:r>
              <a:rPr lang="en-US" sz="2900" dirty="0"/>
              <a:t>Kush </a:t>
            </a:r>
            <a:r>
              <a:rPr lang="en-US" sz="2900" dirty="0" err="1"/>
              <a:t>është</a:t>
            </a:r>
            <a:r>
              <a:rPr lang="en-US" sz="2900" dirty="0"/>
              <a:t> </a:t>
            </a:r>
            <a:r>
              <a:rPr lang="en-US" sz="2900" dirty="0" err="1"/>
              <a:t>organizatori</a:t>
            </a:r>
            <a:r>
              <a:rPr lang="en-US" sz="2900" dirty="0"/>
              <a:t>? Ent </a:t>
            </a:r>
            <a:r>
              <a:rPr lang="en-US" sz="2900" dirty="0" err="1"/>
              <a:t>privat</a:t>
            </a:r>
            <a:r>
              <a:rPr lang="en-US" sz="2900" dirty="0"/>
              <a:t>? I </a:t>
            </a:r>
            <a:r>
              <a:rPr lang="en-US" sz="2900" dirty="0" err="1"/>
              <a:t>besueshëm</a:t>
            </a:r>
            <a:r>
              <a:rPr lang="en-US" sz="2900" dirty="0"/>
              <a:t>?</a:t>
            </a:r>
            <a:endParaRPr lang="sq-AL" sz="2900" dirty="0"/>
          </a:p>
          <a:p>
            <a:r>
              <a:rPr lang="en-US" sz="2900" dirty="0"/>
              <a:t>Kush do </a:t>
            </a:r>
            <a:r>
              <a:rPr lang="en-US" sz="2900" dirty="0" err="1"/>
              <a:t>të</a:t>
            </a:r>
            <a:r>
              <a:rPr lang="en-US" sz="2900" dirty="0"/>
              <a:t> </a:t>
            </a:r>
            <a:r>
              <a:rPr lang="en-US" sz="2900" dirty="0" err="1"/>
              <a:t>jenë</a:t>
            </a:r>
            <a:r>
              <a:rPr lang="en-US" sz="2900" dirty="0"/>
              <a:t> </a:t>
            </a:r>
            <a:r>
              <a:rPr lang="en-US" sz="2900" dirty="0" err="1"/>
              <a:t>pjesëmarrësit</a:t>
            </a:r>
            <a:r>
              <a:rPr lang="en-US" sz="2900" dirty="0"/>
              <a:t>?</a:t>
            </a:r>
            <a:endParaRPr lang="sq-AL" sz="2900" dirty="0"/>
          </a:p>
          <a:p>
            <a:r>
              <a:rPr lang="en-US" sz="2900" dirty="0"/>
              <a:t>A ka </a:t>
            </a:r>
            <a:r>
              <a:rPr lang="en-US" sz="2900" dirty="0" err="1"/>
              <a:t>rrezik</a:t>
            </a:r>
            <a:r>
              <a:rPr lang="en-US" sz="2900" dirty="0"/>
              <a:t> </a:t>
            </a:r>
            <a:r>
              <a:rPr lang="en-US" sz="2900" dirty="0" err="1"/>
              <a:t>për</a:t>
            </a:r>
            <a:r>
              <a:rPr lang="en-US" sz="2900" dirty="0"/>
              <a:t> </a:t>
            </a:r>
            <a:r>
              <a:rPr lang="en-US" sz="2900" dirty="0" err="1"/>
              <a:t>konflikt</a:t>
            </a:r>
            <a:r>
              <a:rPr lang="en-US" sz="2900" dirty="0"/>
              <a:t> </a:t>
            </a:r>
            <a:r>
              <a:rPr lang="en-US" sz="2900" dirty="0" err="1"/>
              <a:t>interesi</a:t>
            </a:r>
            <a:r>
              <a:rPr lang="en-US" sz="2900" dirty="0"/>
              <a:t>?</a:t>
            </a:r>
            <a:endParaRPr lang="sq-AL" sz="2900" dirty="0"/>
          </a:p>
          <a:p>
            <a:r>
              <a:rPr lang="en-US" sz="2900" dirty="0" err="1"/>
              <a:t>Angazhimi</a:t>
            </a:r>
            <a:r>
              <a:rPr lang="en-US" sz="2900" dirty="0"/>
              <a:t> </a:t>
            </a:r>
            <a:r>
              <a:rPr lang="en-US" sz="2900" dirty="0" err="1"/>
              <a:t>krahasuar</a:t>
            </a:r>
            <a:r>
              <a:rPr lang="en-US" sz="2900" dirty="0"/>
              <a:t> me </a:t>
            </a:r>
            <a:r>
              <a:rPr lang="en-US" sz="2900" dirty="0" err="1"/>
              <a:t>ngarkesën</a:t>
            </a:r>
            <a:r>
              <a:rPr lang="en-US" sz="2900" dirty="0"/>
              <a:t> e </a:t>
            </a:r>
            <a:r>
              <a:rPr lang="en-US" sz="2900" dirty="0" err="1"/>
              <a:t>punës</a:t>
            </a:r>
            <a:endParaRPr lang="sq-AL" sz="2900" dirty="0"/>
          </a:p>
          <a:p>
            <a:endParaRPr lang="sq-AL" sz="2900" dirty="0"/>
          </a:p>
          <a:p>
            <a:pPr marL="0" indent="0">
              <a:buNone/>
            </a:pPr>
            <a:r>
              <a:rPr lang="en-US" sz="2900" dirty="0"/>
              <a:t>“Open Collection of Ethical </a:t>
            </a:r>
            <a:r>
              <a:rPr lang="en-US" sz="2900" dirty="0" err="1"/>
              <a:t>Dilemmas”Unioni</a:t>
            </a:r>
            <a:r>
              <a:rPr lang="en-US" sz="2900" dirty="0"/>
              <a:t> </a:t>
            </a:r>
            <a:r>
              <a:rPr lang="en-US" sz="2900" dirty="0" err="1"/>
              <a:t>Çek</a:t>
            </a:r>
            <a:r>
              <a:rPr lang="en-US" sz="2900" dirty="0"/>
              <a:t> </a:t>
            </a:r>
            <a:r>
              <a:rPr lang="en-US" sz="2900" dirty="0" err="1"/>
              <a:t>i</a:t>
            </a:r>
            <a:r>
              <a:rPr lang="en-US" sz="2900" dirty="0"/>
              <a:t> </a:t>
            </a:r>
            <a:r>
              <a:rPr lang="en-US" sz="2900" dirty="0" err="1"/>
              <a:t>Gjyqtarëve</a:t>
            </a:r>
            <a:endParaRPr lang="en-US" sz="2900" dirty="0"/>
          </a:p>
          <a:p>
            <a:endParaRPr lang="en-US" sz="2900" dirty="0"/>
          </a:p>
        </p:txBody>
      </p:sp>
      <p:sp>
        <p:nvSpPr>
          <p:cNvPr id="6" name="Nadpis 5">
            <a:extLst>
              <a:ext uri="{FF2B5EF4-FFF2-40B4-BE49-F238E27FC236}">
                <a16:creationId xmlns:a16="http://schemas.microsoft.com/office/drawing/2014/main" id="{88A9B287-B0C2-971E-1CBD-B72FBB4D0EA8}"/>
              </a:ext>
            </a:extLst>
          </p:cNvPr>
          <p:cNvSpPr>
            <a:spLocks noGrp="1"/>
          </p:cNvSpPr>
          <p:nvPr>
            <p:ph type="title"/>
          </p:nvPr>
        </p:nvSpPr>
        <p:spPr/>
        <p:txBody>
          <a:bodyPr>
            <a:normAutofit/>
          </a:bodyPr>
          <a:lstStyle/>
          <a:p>
            <a:pPr algn="l"/>
            <a:r>
              <a:rPr lang="en-GB" sz="2800" dirty="0"/>
              <a:t>Before Acting: A Judge’s Self-Check</a:t>
            </a:r>
          </a:p>
        </p:txBody>
      </p:sp>
    </p:spTree>
    <p:extLst>
      <p:ext uri="{BB962C8B-B14F-4D97-AF65-F5344CB8AC3E}">
        <p14:creationId xmlns:p14="http://schemas.microsoft.com/office/powerpoint/2010/main" val="3816590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64E2B7-9392-62D0-D523-C6F12F0075CF}"/>
              </a:ext>
            </a:extLst>
          </p:cNvPr>
          <p:cNvSpPr>
            <a:spLocks noGrp="1"/>
          </p:cNvSpPr>
          <p:nvPr>
            <p:ph type="title"/>
          </p:nvPr>
        </p:nvSpPr>
        <p:spPr>
          <a:xfrm>
            <a:off x="402336" y="228600"/>
            <a:ext cx="11379200" cy="702578"/>
          </a:xfrm>
        </p:spPr>
        <p:txBody>
          <a:bodyPr>
            <a:normAutofit/>
          </a:bodyPr>
          <a:lstStyle/>
          <a:p>
            <a:r>
              <a:rPr lang="en-US" dirty="0"/>
              <a:t>Ethics Codes - Principles</a:t>
            </a:r>
            <a:endParaRPr lang="en-GB" dirty="0"/>
          </a:p>
        </p:txBody>
      </p:sp>
      <p:graphicFrame>
        <p:nvGraphicFramePr>
          <p:cNvPr id="5" name="Objekt 4">
            <a:extLst>
              <a:ext uri="{FF2B5EF4-FFF2-40B4-BE49-F238E27FC236}">
                <a16:creationId xmlns:a16="http://schemas.microsoft.com/office/drawing/2014/main" id="{BB6EC16B-2FEB-4776-BDDB-CC3E15A172FC}"/>
              </a:ext>
            </a:extLst>
          </p:cNvPr>
          <p:cNvGraphicFramePr>
            <a:graphicFrameLocks noChangeAspect="1"/>
          </p:cNvGraphicFramePr>
          <p:nvPr>
            <p:extLst>
              <p:ext uri="{D42A27DB-BD31-4B8C-83A1-F6EECF244321}">
                <p14:modId xmlns:p14="http://schemas.microsoft.com/office/powerpoint/2010/main" val="2217097667"/>
              </p:ext>
            </p:extLst>
          </p:nvPr>
        </p:nvGraphicFramePr>
        <p:xfrm>
          <a:off x="379110" y="1619074"/>
          <a:ext cx="11554569" cy="3682767"/>
        </p:xfrm>
        <a:graphic>
          <a:graphicData uri="http://schemas.openxmlformats.org/presentationml/2006/ole">
            <mc:AlternateContent xmlns:mc="http://schemas.openxmlformats.org/markup-compatibility/2006">
              <mc:Choice xmlns:v="urn:schemas-microsoft-com:vml" Requires="v">
                <p:oleObj name="Worksheet" r:id="rId2" imgW="9594986" imgH="2584634" progId="Excel.Sheet.12">
                  <p:embed/>
                </p:oleObj>
              </mc:Choice>
              <mc:Fallback>
                <p:oleObj name="Worksheet" r:id="rId2" imgW="9594986" imgH="2584634" progId="Excel.Sheet.12">
                  <p:embed/>
                  <p:pic>
                    <p:nvPicPr>
                      <p:cNvPr id="0" name=""/>
                      <p:cNvPicPr/>
                      <p:nvPr/>
                    </p:nvPicPr>
                    <p:blipFill>
                      <a:blip r:embed="rId3"/>
                      <a:stretch>
                        <a:fillRect/>
                      </a:stretch>
                    </p:blipFill>
                    <p:spPr>
                      <a:xfrm>
                        <a:off x="379110" y="1619074"/>
                        <a:ext cx="11554569" cy="3682767"/>
                      </a:xfrm>
                      <a:prstGeom prst="rect">
                        <a:avLst/>
                      </a:prstGeom>
                    </p:spPr>
                  </p:pic>
                </p:oleObj>
              </mc:Fallback>
            </mc:AlternateContent>
          </a:graphicData>
        </a:graphic>
      </p:graphicFrame>
    </p:spTree>
    <p:extLst>
      <p:ext uri="{BB962C8B-B14F-4D97-AF65-F5344CB8AC3E}">
        <p14:creationId xmlns:p14="http://schemas.microsoft.com/office/powerpoint/2010/main" val="284641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1ABD7-6B46-0C84-A814-DFF54047D9B0}"/>
            </a:ext>
          </a:extLst>
        </p:cNvPr>
        <p:cNvGrpSpPr/>
        <p:nvPr/>
      </p:nvGrpSpPr>
      <p:grpSpPr>
        <a:xfrm>
          <a:off x="0" y="0"/>
          <a:ext cx="0" cy="0"/>
          <a:chOff x="0" y="0"/>
          <a:chExt cx="0" cy="0"/>
        </a:xfrm>
      </p:grpSpPr>
      <p:sp>
        <p:nvSpPr>
          <p:cNvPr id="2" name="Zástupný text 1">
            <a:extLst>
              <a:ext uri="{FF2B5EF4-FFF2-40B4-BE49-F238E27FC236}">
                <a16:creationId xmlns:a16="http://schemas.microsoft.com/office/drawing/2014/main" id="{B156287F-73F6-7D6D-9A8A-4D239107A7E5}"/>
              </a:ext>
            </a:extLst>
          </p:cNvPr>
          <p:cNvSpPr>
            <a:spLocks noGrp="1"/>
          </p:cNvSpPr>
          <p:nvPr>
            <p:ph type="body" idx="1"/>
          </p:nvPr>
        </p:nvSpPr>
        <p:spPr/>
        <p:txBody>
          <a:bodyPr/>
          <a:lstStyle/>
          <a:p>
            <a:endParaRPr lang="en-US" dirty="0"/>
          </a:p>
        </p:txBody>
      </p:sp>
      <p:sp>
        <p:nvSpPr>
          <p:cNvPr id="3" name="Zástupný text 2">
            <a:extLst>
              <a:ext uri="{FF2B5EF4-FFF2-40B4-BE49-F238E27FC236}">
                <a16:creationId xmlns:a16="http://schemas.microsoft.com/office/drawing/2014/main" id="{3AF70FE1-F498-D2F1-C20C-77306DBEB5FC}"/>
              </a:ext>
            </a:extLst>
          </p:cNvPr>
          <p:cNvSpPr>
            <a:spLocks noGrp="1"/>
          </p:cNvSpPr>
          <p:nvPr>
            <p:ph type="body" sz="half" idx="3"/>
          </p:nvPr>
        </p:nvSpPr>
        <p:spPr/>
        <p:txBody>
          <a:bodyPr/>
          <a:lstStyle/>
          <a:p>
            <a:endParaRPr lang="en-GB" dirty="0"/>
          </a:p>
        </p:txBody>
      </p:sp>
      <p:sp>
        <p:nvSpPr>
          <p:cNvPr id="4" name="Zástupný objekt pre obsah 3">
            <a:extLst>
              <a:ext uri="{FF2B5EF4-FFF2-40B4-BE49-F238E27FC236}">
                <a16:creationId xmlns:a16="http://schemas.microsoft.com/office/drawing/2014/main" id="{AA1DB828-6378-FC33-5C41-9DC6B382D84F}"/>
              </a:ext>
            </a:extLst>
          </p:cNvPr>
          <p:cNvSpPr>
            <a:spLocks noGrp="1"/>
          </p:cNvSpPr>
          <p:nvPr>
            <p:ph sz="quarter" idx="2"/>
          </p:nvPr>
        </p:nvSpPr>
        <p:spPr>
          <a:xfrm>
            <a:off x="402336" y="2174240"/>
            <a:ext cx="5388864" cy="4206240"/>
          </a:xfrm>
        </p:spPr>
        <p:txBody>
          <a:bodyPr>
            <a:normAutofit/>
          </a:bodyPr>
          <a:lstStyle/>
          <a:p>
            <a:pPr>
              <a:buFontTx/>
              <a:buChar char="-"/>
            </a:pPr>
            <a:r>
              <a:rPr lang="en-GB" i="1" dirty="0"/>
              <a:t>Netherlands: </a:t>
            </a:r>
          </a:p>
          <a:p>
            <a:pPr lvl="1">
              <a:buFontTx/>
              <a:buChar char="-"/>
            </a:pPr>
            <a:r>
              <a:rPr lang="en-GB" i="1" dirty="0"/>
              <a:t>Several Codes – Guidance on Impartiality, Code for Judicial Staff</a:t>
            </a:r>
          </a:p>
          <a:p>
            <a:pPr lvl="1">
              <a:buFontTx/>
              <a:buChar char="-"/>
            </a:pPr>
            <a:r>
              <a:rPr lang="en-GB" i="1" dirty="0"/>
              <a:t>Style and language </a:t>
            </a:r>
          </a:p>
          <a:p>
            <a:pPr>
              <a:buFontTx/>
              <a:buChar char="-"/>
            </a:pPr>
            <a:r>
              <a:rPr lang="en-GB" i="1" dirty="0"/>
              <a:t>Czech Republic: “Open Collection of Ethical Dilemmas” </a:t>
            </a:r>
          </a:p>
          <a:p>
            <a:pPr>
              <a:buFontTx/>
              <a:buChar char="-"/>
            </a:pPr>
            <a:r>
              <a:rPr lang="en-GB" i="1" dirty="0"/>
              <a:t>Sweden: Questions to be Asked</a:t>
            </a:r>
          </a:p>
          <a:p>
            <a:pPr>
              <a:buFontTx/>
              <a:buChar char="-"/>
            </a:pPr>
            <a:endParaRPr lang="en-GB" i="1" dirty="0"/>
          </a:p>
          <a:p>
            <a:pPr>
              <a:buFontTx/>
              <a:buChar char="-"/>
            </a:pPr>
            <a:endParaRPr lang="en-GB" i="1" dirty="0"/>
          </a:p>
        </p:txBody>
      </p:sp>
      <p:sp>
        <p:nvSpPr>
          <p:cNvPr id="5" name="Zástupný objekt pre obsah 4">
            <a:extLst>
              <a:ext uri="{FF2B5EF4-FFF2-40B4-BE49-F238E27FC236}">
                <a16:creationId xmlns:a16="http://schemas.microsoft.com/office/drawing/2014/main" id="{5514CD05-DA90-C9FD-A3B0-A25BB67F0E8C}"/>
              </a:ext>
            </a:extLst>
          </p:cNvPr>
          <p:cNvSpPr>
            <a:spLocks noGrp="1"/>
          </p:cNvSpPr>
          <p:nvPr>
            <p:ph sz="quarter" idx="4"/>
          </p:nvPr>
        </p:nvSpPr>
        <p:spPr>
          <a:xfrm>
            <a:off x="6400800" y="2174240"/>
            <a:ext cx="5384800" cy="4328160"/>
          </a:xfrm>
        </p:spPr>
        <p:txBody>
          <a:bodyPr>
            <a:normAutofit/>
          </a:bodyPr>
          <a:lstStyle/>
          <a:p>
            <a:pPr>
              <a:buFontTx/>
              <a:buChar char="-"/>
            </a:pPr>
            <a:r>
              <a:rPr lang="sq-AL" i="1" dirty="0"/>
              <a:t>Holanda: </a:t>
            </a:r>
          </a:p>
          <a:p>
            <a:pPr marL="0" indent="0">
              <a:buNone/>
            </a:pPr>
            <a:r>
              <a:rPr lang="sq-AL" i="1" dirty="0"/>
              <a:t>  </a:t>
            </a:r>
            <a:r>
              <a:rPr lang="sq-AL" sz="2400" i="1" dirty="0">
                <a:solidFill>
                  <a:schemeClr val="tx1">
                    <a:lumMod val="75000"/>
                    <a:lumOff val="25000"/>
                  </a:schemeClr>
                </a:solidFill>
              </a:rPr>
              <a:t>- Një shumësi kodesh – udhëzues mbi paanshmërinë, Kod i veçantë për stafin gjyqësor</a:t>
            </a:r>
          </a:p>
          <a:p>
            <a:pPr marL="0" indent="0">
              <a:buNone/>
            </a:pPr>
            <a:r>
              <a:rPr lang="sq-AL" sz="2400" i="1" dirty="0">
                <a:solidFill>
                  <a:schemeClr val="tx1">
                    <a:lumMod val="75000"/>
                    <a:lumOff val="25000"/>
                  </a:schemeClr>
                </a:solidFill>
              </a:rPr>
              <a:t>   - Gjuha dhe terminologjia e përdorur </a:t>
            </a:r>
          </a:p>
          <a:p>
            <a:pPr>
              <a:buFontTx/>
              <a:buChar char="-"/>
            </a:pPr>
            <a:r>
              <a:rPr lang="sq-AL" i="1" dirty="0"/>
              <a:t>Çekia: Përmbledhje e Dilemave Etike </a:t>
            </a:r>
          </a:p>
          <a:p>
            <a:pPr>
              <a:buFontTx/>
              <a:buChar char="-"/>
            </a:pPr>
            <a:r>
              <a:rPr lang="sq-AL" i="1" dirty="0"/>
              <a:t>Suedia: Pyetje që duhen bërë</a:t>
            </a:r>
            <a:endParaRPr lang="en-GB" i="1" dirty="0"/>
          </a:p>
        </p:txBody>
      </p:sp>
      <p:sp>
        <p:nvSpPr>
          <p:cNvPr id="6" name="Nadpis 5">
            <a:extLst>
              <a:ext uri="{FF2B5EF4-FFF2-40B4-BE49-F238E27FC236}">
                <a16:creationId xmlns:a16="http://schemas.microsoft.com/office/drawing/2014/main" id="{DB40B0DE-2A69-B205-052E-D1B8F38B1CA8}"/>
              </a:ext>
            </a:extLst>
          </p:cNvPr>
          <p:cNvSpPr>
            <a:spLocks noGrp="1"/>
          </p:cNvSpPr>
          <p:nvPr>
            <p:ph type="title"/>
          </p:nvPr>
        </p:nvSpPr>
        <p:spPr/>
        <p:txBody>
          <a:bodyPr>
            <a:normAutofit fontScale="90000"/>
          </a:bodyPr>
          <a:lstStyle/>
          <a:p>
            <a:pPr algn="l"/>
            <a:r>
              <a:rPr lang="en-US" b="1" dirty="0"/>
              <a:t>Inspiring Examples</a:t>
            </a:r>
            <a:r>
              <a:rPr lang="sq-AL" b="1" dirty="0"/>
              <a:t>				   Shembuj Suksesi</a:t>
            </a:r>
            <a:r>
              <a:rPr lang="en-US" dirty="0"/>
              <a:t>	</a:t>
            </a:r>
            <a:endParaRPr lang="en-GB" dirty="0"/>
          </a:p>
        </p:txBody>
      </p:sp>
    </p:spTree>
    <p:extLst>
      <p:ext uri="{BB962C8B-B14F-4D97-AF65-F5344CB8AC3E}">
        <p14:creationId xmlns:p14="http://schemas.microsoft.com/office/powerpoint/2010/main" val="3131615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321BA663-C05B-38DB-5736-1927A826B8F3}"/>
              </a:ext>
            </a:extLst>
          </p:cNvPr>
          <p:cNvSpPr>
            <a:spLocks noGrp="1"/>
          </p:cNvSpPr>
          <p:nvPr>
            <p:ph type="body" idx="1"/>
          </p:nvPr>
        </p:nvSpPr>
        <p:spPr/>
        <p:txBody>
          <a:bodyPr/>
          <a:lstStyle/>
          <a:p>
            <a:r>
              <a:rPr lang="en-US" dirty="0"/>
              <a:t>“Judge´s role”</a:t>
            </a:r>
          </a:p>
        </p:txBody>
      </p:sp>
      <p:sp>
        <p:nvSpPr>
          <p:cNvPr id="3" name="Zástupný text 2">
            <a:extLst>
              <a:ext uri="{FF2B5EF4-FFF2-40B4-BE49-F238E27FC236}">
                <a16:creationId xmlns:a16="http://schemas.microsoft.com/office/drawing/2014/main" id="{5EA87577-702A-2F71-3501-BD9B443C2C4C}"/>
              </a:ext>
            </a:extLst>
          </p:cNvPr>
          <p:cNvSpPr>
            <a:spLocks noGrp="1"/>
          </p:cNvSpPr>
          <p:nvPr>
            <p:ph type="body" sz="half" idx="3"/>
          </p:nvPr>
        </p:nvSpPr>
        <p:spPr/>
        <p:txBody>
          <a:bodyPr/>
          <a:lstStyle/>
          <a:p>
            <a:r>
              <a:rPr lang="sq-AL" dirty="0"/>
              <a:t>Roli i gjyqtarit</a:t>
            </a:r>
            <a:endParaRPr lang="en-GB" dirty="0"/>
          </a:p>
        </p:txBody>
      </p:sp>
      <p:sp>
        <p:nvSpPr>
          <p:cNvPr id="4" name="Zástupný objekt pre obsah 3">
            <a:extLst>
              <a:ext uri="{FF2B5EF4-FFF2-40B4-BE49-F238E27FC236}">
                <a16:creationId xmlns:a16="http://schemas.microsoft.com/office/drawing/2014/main" id="{ACD13989-BE46-D88C-1252-832630B30E09}"/>
              </a:ext>
            </a:extLst>
          </p:cNvPr>
          <p:cNvSpPr>
            <a:spLocks noGrp="1"/>
          </p:cNvSpPr>
          <p:nvPr>
            <p:ph sz="quarter" idx="2"/>
          </p:nvPr>
        </p:nvSpPr>
        <p:spPr/>
        <p:txBody>
          <a:bodyPr>
            <a:normAutofit fontScale="77500" lnSpcReduction="20000"/>
          </a:bodyPr>
          <a:lstStyle/>
          <a:p>
            <a:pPr marL="0" indent="0">
              <a:buNone/>
            </a:pPr>
            <a:r>
              <a:rPr lang="en-GB" dirty="0"/>
              <a:t>“We form a particular group in the community. We comprise a select part of an honourable profession. We are entrusted, </a:t>
            </a:r>
            <a:r>
              <a:rPr lang="en-GB" b="1" dirty="0"/>
              <a:t>day after day</a:t>
            </a:r>
            <a:r>
              <a:rPr lang="en-GB" dirty="0"/>
              <a:t>, with the exercise of considerable power. Its exercise has </a:t>
            </a:r>
            <a:r>
              <a:rPr lang="en-GB" b="1" dirty="0"/>
              <a:t>dramatic effects upon the lives and fortunes </a:t>
            </a:r>
            <a:r>
              <a:rPr lang="en-GB" dirty="0"/>
              <a:t>of those who come before us. Citizens cannot be sure that they or their fortunes will not some day depend upon our judgement</a:t>
            </a:r>
            <a:r>
              <a:rPr lang="en-GB" b="1" dirty="0"/>
              <a:t>. They will not wish such power to be reposed in anyone whose honesty, ability or personal standards are questionable</a:t>
            </a:r>
            <a:r>
              <a:rPr lang="en-GB" sz="1800" b="0" i="0" u="none" strike="noStrike" baseline="0" dirty="0">
                <a:solidFill>
                  <a:srgbClr val="000000"/>
                </a:solidFill>
                <a:latin typeface="Book Antiqua" panose="02040602050305030304" pitchFamily="18" charset="0"/>
              </a:rPr>
              <a:t>.“</a:t>
            </a:r>
          </a:p>
          <a:p>
            <a:pPr marL="0" indent="0">
              <a:buNone/>
            </a:pPr>
            <a:r>
              <a:rPr lang="en-GB" dirty="0"/>
              <a:t>		</a:t>
            </a:r>
            <a:r>
              <a:rPr lang="en-GB" i="1" dirty="0"/>
              <a:t>(Justice Thomas, 1997)</a:t>
            </a:r>
          </a:p>
        </p:txBody>
      </p:sp>
      <p:sp>
        <p:nvSpPr>
          <p:cNvPr id="5" name="Zástupný objekt pre obsah 4">
            <a:extLst>
              <a:ext uri="{FF2B5EF4-FFF2-40B4-BE49-F238E27FC236}">
                <a16:creationId xmlns:a16="http://schemas.microsoft.com/office/drawing/2014/main" id="{B9E61C2E-CDA8-238E-B55A-064AAC8E4500}"/>
              </a:ext>
            </a:extLst>
          </p:cNvPr>
          <p:cNvSpPr>
            <a:spLocks noGrp="1"/>
          </p:cNvSpPr>
          <p:nvPr>
            <p:ph sz="quarter" idx="4"/>
          </p:nvPr>
        </p:nvSpPr>
        <p:spPr/>
        <p:txBody>
          <a:bodyPr>
            <a:normAutofit fontScale="77500" lnSpcReduction="20000"/>
          </a:bodyPr>
          <a:lstStyle/>
          <a:p>
            <a:pPr marL="0" indent="0">
              <a:buNone/>
            </a:pPr>
            <a:r>
              <a:rPr lang="en-GB" i="1" dirty="0"/>
              <a:t>“</a:t>
            </a:r>
            <a:r>
              <a:rPr lang="sq-AL" dirty="0"/>
              <a:t>Ne përbëjmë një grup të veçantë në komunitet. Ne jemi pjesë e një profesioni të nderuar. Ne jemi të besuar, </a:t>
            </a:r>
            <a:r>
              <a:rPr lang="sq-AL" b="1" dirty="0"/>
              <a:t>ditë pas dite</a:t>
            </a:r>
            <a:r>
              <a:rPr lang="sq-AL" dirty="0"/>
              <a:t>, me ushtrimin e një pushteti të konsiderueshëm. Ushtrimi i tij </a:t>
            </a:r>
            <a:r>
              <a:rPr lang="sq-AL" b="1" dirty="0"/>
              <a:t>ka efekte të ndjeshme në jetët dhe fatet </a:t>
            </a:r>
            <a:r>
              <a:rPr lang="sq-AL" dirty="0"/>
              <a:t>e atyre që dalin para nesh. Qytetarët nuk mund të jenë asnjëherë të sigurt që ata apo fati i tyre nuk do të varet ndonjëherë nga gjykimi ynë. </a:t>
            </a:r>
            <a:r>
              <a:rPr lang="sq-AL" b="1" dirty="0"/>
              <a:t>Për këtë ata nuk do të dëshironin kurrë që një pushtet i tillë ti jepet personave me ndershmëri, aftësi apo tipare personale të dyshimta</a:t>
            </a:r>
            <a:r>
              <a:rPr lang="sq-AL" dirty="0"/>
              <a:t>.</a:t>
            </a:r>
            <a:r>
              <a:rPr lang="en-GB" i="1" dirty="0"/>
              <a:t>”</a:t>
            </a:r>
            <a:endParaRPr lang="sq-AL" i="1" dirty="0"/>
          </a:p>
          <a:p>
            <a:pPr marL="0" indent="0" algn="r">
              <a:buNone/>
            </a:pPr>
            <a:r>
              <a:rPr lang="sq-AL" i="1" dirty="0"/>
              <a:t>(Justice Thomas, 1997)</a:t>
            </a:r>
            <a:endParaRPr lang="en-GB" i="1" dirty="0"/>
          </a:p>
        </p:txBody>
      </p:sp>
      <p:sp>
        <p:nvSpPr>
          <p:cNvPr id="6" name="Nadpis 5">
            <a:extLst>
              <a:ext uri="{FF2B5EF4-FFF2-40B4-BE49-F238E27FC236}">
                <a16:creationId xmlns:a16="http://schemas.microsoft.com/office/drawing/2014/main" id="{CB6149FC-C03E-6B9A-CA73-DB0DB1F1A1EF}"/>
              </a:ext>
            </a:extLst>
          </p:cNvPr>
          <p:cNvSpPr>
            <a:spLocks noGrp="1"/>
          </p:cNvSpPr>
          <p:nvPr>
            <p:ph type="title"/>
          </p:nvPr>
        </p:nvSpPr>
        <p:spPr/>
        <p:txBody>
          <a:bodyPr>
            <a:normAutofit/>
          </a:bodyPr>
          <a:lstStyle/>
          <a:p>
            <a:pPr algn="l"/>
            <a:r>
              <a:rPr lang="en-US" b="1" dirty="0"/>
              <a:t>Style and language</a:t>
            </a:r>
            <a:r>
              <a:rPr lang="en-US" dirty="0"/>
              <a:t>	</a:t>
            </a:r>
            <a:r>
              <a:rPr lang="sq-AL" dirty="0"/>
              <a:t>	</a:t>
            </a:r>
            <a:r>
              <a:rPr lang="sq-AL" b="1" dirty="0"/>
              <a:t>Terminologjia dhe Gjuha</a:t>
            </a:r>
            <a:endParaRPr lang="en-GB" b="1" dirty="0"/>
          </a:p>
        </p:txBody>
      </p:sp>
    </p:spTree>
    <p:extLst>
      <p:ext uri="{BB962C8B-B14F-4D97-AF65-F5344CB8AC3E}">
        <p14:creationId xmlns:p14="http://schemas.microsoft.com/office/powerpoint/2010/main" val="2224222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7BF61BA6-295E-4057-654E-20F285D654DA}"/>
              </a:ext>
            </a:extLst>
          </p:cNvPr>
          <p:cNvSpPr>
            <a:spLocks noGrp="1"/>
          </p:cNvSpPr>
          <p:nvPr>
            <p:ph type="body" idx="1"/>
          </p:nvPr>
        </p:nvSpPr>
        <p:spPr/>
        <p:txBody>
          <a:bodyPr/>
          <a:lstStyle/>
          <a:p>
            <a:r>
              <a:rPr lang="en-US" dirty="0"/>
              <a:t>The EU Member State Experience</a:t>
            </a:r>
            <a:endParaRPr lang="en-GB" dirty="0"/>
          </a:p>
        </p:txBody>
      </p:sp>
      <p:sp>
        <p:nvSpPr>
          <p:cNvPr id="3" name="Zástupný text 2">
            <a:extLst>
              <a:ext uri="{FF2B5EF4-FFF2-40B4-BE49-F238E27FC236}">
                <a16:creationId xmlns:a16="http://schemas.microsoft.com/office/drawing/2014/main" id="{FB2CB41D-43B9-70FB-A9CE-32519D36BB2C}"/>
              </a:ext>
            </a:extLst>
          </p:cNvPr>
          <p:cNvSpPr>
            <a:spLocks noGrp="1"/>
          </p:cNvSpPr>
          <p:nvPr>
            <p:ph type="body" sz="half" idx="3"/>
          </p:nvPr>
        </p:nvSpPr>
        <p:spPr/>
        <p:txBody>
          <a:bodyPr/>
          <a:lstStyle/>
          <a:p>
            <a:r>
              <a:rPr lang="sq-AL" dirty="0"/>
              <a:t>Eksperienca e Shteteve Anëtare</a:t>
            </a:r>
            <a:endParaRPr lang="en-GB" dirty="0"/>
          </a:p>
        </p:txBody>
      </p:sp>
      <p:sp>
        <p:nvSpPr>
          <p:cNvPr id="4" name="Zástupný objekt pre obsah 3">
            <a:extLst>
              <a:ext uri="{FF2B5EF4-FFF2-40B4-BE49-F238E27FC236}">
                <a16:creationId xmlns:a16="http://schemas.microsoft.com/office/drawing/2014/main" id="{20A08557-1E1C-E973-492C-FACE79BD4157}"/>
              </a:ext>
            </a:extLst>
          </p:cNvPr>
          <p:cNvSpPr>
            <a:spLocks noGrp="1"/>
          </p:cNvSpPr>
          <p:nvPr>
            <p:ph sz="quarter" idx="2"/>
          </p:nvPr>
        </p:nvSpPr>
        <p:spPr>
          <a:xfrm>
            <a:off x="402336" y="2255520"/>
            <a:ext cx="5388864" cy="4034267"/>
          </a:xfrm>
        </p:spPr>
        <p:txBody>
          <a:bodyPr>
            <a:normAutofit fontScale="77500" lnSpcReduction="20000"/>
          </a:bodyPr>
          <a:lstStyle/>
          <a:p>
            <a:endParaRPr lang="sq-AL" sz="2400" dirty="0"/>
          </a:p>
          <a:p>
            <a:r>
              <a:rPr lang="en-US" sz="2400" dirty="0"/>
              <a:t>Ethics marginalized: </a:t>
            </a:r>
            <a:r>
              <a:rPr lang="en-US" sz="2400" i="1" dirty="0"/>
              <a:t>“We don´t need a code, a judge carries ethics within” </a:t>
            </a:r>
          </a:p>
          <a:p>
            <a:r>
              <a:rPr lang="en-US" sz="2400" dirty="0"/>
              <a:t>Case manipulations </a:t>
            </a:r>
          </a:p>
          <a:p>
            <a:r>
              <a:rPr lang="en-US" sz="2400" dirty="0"/>
              <a:t>Abusive use of disciplinary proceedings</a:t>
            </a:r>
          </a:p>
          <a:p>
            <a:r>
              <a:rPr lang="en-US" sz="2400" dirty="0"/>
              <a:t>Manipulated selection procedures</a:t>
            </a:r>
          </a:p>
          <a:p>
            <a:r>
              <a:rPr lang="en-US" sz="2400" dirty="0"/>
              <a:t>Unfair promotions </a:t>
            </a:r>
          </a:p>
          <a:p>
            <a:r>
              <a:rPr lang="en-US" sz="2400" dirty="0"/>
              <a:t>Libel/defamation lawsuits aimed at silencing criticism</a:t>
            </a:r>
          </a:p>
          <a:p>
            <a:endParaRPr lang="en-US" sz="2400" dirty="0"/>
          </a:p>
          <a:p>
            <a:r>
              <a:rPr lang="en-US" sz="2400" dirty="0"/>
              <a:t>Public trust erodes … or collapses</a:t>
            </a:r>
          </a:p>
        </p:txBody>
      </p:sp>
      <p:sp>
        <p:nvSpPr>
          <p:cNvPr id="5" name="Zástupný objekt pre obsah 4">
            <a:extLst>
              <a:ext uri="{FF2B5EF4-FFF2-40B4-BE49-F238E27FC236}">
                <a16:creationId xmlns:a16="http://schemas.microsoft.com/office/drawing/2014/main" id="{A0FD7D7B-3412-58DE-6C67-C8517851D752}"/>
              </a:ext>
            </a:extLst>
          </p:cNvPr>
          <p:cNvSpPr>
            <a:spLocks noGrp="1"/>
          </p:cNvSpPr>
          <p:nvPr>
            <p:ph sz="quarter" idx="4"/>
          </p:nvPr>
        </p:nvSpPr>
        <p:spPr/>
        <p:txBody>
          <a:bodyPr>
            <a:normAutofit fontScale="77500" lnSpcReduction="20000"/>
          </a:bodyPr>
          <a:lstStyle/>
          <a:p>
            <a:r>
              <a:rPr lang="sq-AL" dirty="0"/>
              <a:t>Minimizimi i etikës: </a:t>
            </a:r>
            <a:r>
              <a:rPr lang="sq-AL" i="1" dirty="0"/>
              <a:t>Nuk na duhet kodi, pasi gjyqtari e mbart etikën së brendshmi </a:t>
            </a:r>
          </a:p>
          <a:p>
            <a:r>
              <a:rPr lang="sq-AL" dirty="0"/>
              <a:t>Manipulimi i rasteve </a:t>
            </a:r>
          </a:p>
          <a:p>
            <a:r>
              <a:rPr lang="sq-AL" dirty="0"/>
              <a:t>Ushtrim abuziv i procedimeve disiplinore </a:t>
            </a:r>
          </a:p>
          <a:p>
            <a:r>
              <a:rPr lang="sq-AL" dirty="0"/>
              <a:t>Manipulim i procedurave të përzgjedhjes </a:t>
            </a:r>
          </a:p>
          <a:p>
            <a:r>
              <a:rPr lang="sq-AL" dirty="0"/>
              <a:t>Rritje të padrejta në detyrë </a:t>
            </a:r>
          </a:p>
          <a:p>
            <a:r>
              <a:rPr lang="sq-AL" dirty="0"/>
              <a:t>Dënime kundër shpifjes si mënyrë për të ndaluar kritikat </a:t>
            </a:r>
          </a:p>
          <a:p>
            <a:endParaRPr lang="sq-AL" dirty="0"/>
          </a:p>
          <a:p>
            <a:r>
              <a:rPr lang="sq-AL" dirty="0"/>
              <a:t>Kjo çon në uljen e besimit të qytetarëve</a:t>
            </a:r>
            <a:endParaRPr lang="en-GB" dirty="0"/>
          </a:p>
        </p:txBody>
      </p:sp>
      <p:sp>
        <p:nvSpPr>
          <p:cNvPr id="6" name="Nadpis 5">
            <a:extLst>
              <a:ext uri="{FF2B5EF4-FFF2-40B4-BE49-F238E27FC236}">
                <a16:creationId xmlns:a16="http://schemas.microsoft.com/office/drawing/2014/main" id="{B20F5865-6BF1-13AF-06D5-1DFE82192B48}"/>
              </a:ext>
            </a:extLst>
          </p:cNvPr>
          <p:cNvSpPr>
            <a:spLocks noGrp="1"/>
          </p:cNvSpPr>
          <p:nvPr>
            <p:ph type="title"/>
          </p:nvPr>
        </p:nvSpPr>
        <p:spPr/>
        <p:txBody>
          <a:bodyPr>
            <a:normAutofit fontScale="90000"/>
          </a:bodyPr>
          <a:lstStyle/>
          <a:p>
            <a:pPr algn="l"/>
            <a:r>
              <a:rPr lang="en-US" b="1" dirty="0"/>
              <a:t>Ethics neglected				</a:t>
            </a:r>
            <a:r>
              <a:rPr lang="sq-AL" b="1" dirty="0"/>
              <a:t>Moskonsiderimi</a:t>
            </a:r>
            <a:r>
              <a:rPr lang="en-US" b="1" dirty="0"/>
              <a:t> </a:t>
            </a:r>
            <a:r>
              <a:rPr lang="sq-AL" b="1" dirty="0"/>
              <a:t>i</a:t>
            </a:r>
            <a:r>
              <a:rPr lang="en-US" b="1" dirty="0"/>
              <a:t> </a:t>
            </a:r>
            <a:r>
              <a:rPr lang="en-US" b="1" dirty="0" err="1"/>
              <a:t>etik</a:t>
            </a:r>
            <a:r>
              <a:rPr lang="sq-AL" b="1" dirty="0"/>
              <a:t>ë</a:t>
            </a:r>
            <a:r>
              <a:rPr lang="en-US" b="1" dirty="0"/>
              <a:t>s</a:t>
            </a:r>
            <a:endParaRPr lang="en-GB" b="1" dirty="0"/>
          </a:p>
        </p:txBody>
      </p:sp>
    </p:spTree>
    <p:extLst>
      <p:ext uri="{BB962C8B-B14F-4D97-AF65-F5344CB8AC3E}">
        <p14:creationId xmlns:p14="http://schemas.microsoft.com/office/powerpoint/2010/main" val="926103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D5D743DE-8FC7-E612-5C3F-71B03815E5A7}"/>
              </a:ext>
            </a:extLst>
          </p:cNvPr>
          <p:cNvSpPr>
            <a:spLocks noGrp="1"/>
          </p:cNvSpPr>
          <p:nvPr>
            <p:ph type="body" idx="1"/>
          </p:nvPr>
        </p:nvSpPr>
        <p:spPr/>
        <p:txBody>
          <a:bodyPr/>
          <a:lstStyle/>
          <a:p>
            <a:r>
              <a:rPr lang="en-US" dirty="0"/>
              <a:t>Change in form, not in substance </a:t>
            </a:r>
          </a:p>
          <a:p>
            <a:endParaRPr lang="en-GB" dirty="0"/>
          </a:p>
        </p:txBody>
      </p:sp>
      <p:sp>
        <p:nvSpPr>
          <p:cNvPr id="3" name="Zástupný text 2">
            <a:extLst>
              <a:ext uri="{FF2B5EF4-FFF2-40B4-BE49-F238E27FC236}">
                <a16:creationId xmlns:a16="http://schemas.microsoft.com/office/drawing/2014/main" id="{AE377FEC-B969-AB65-FB18-FF6CA20C8CC8}"/>
              </a:ext>
            </a:extLst>
          </p:cNvPr>
          <p:cNvSpPr>
            <a:spLocks noGrp="1"/>
          </p:cNvSpPr>
          <p:nvPr>
            <p:ph type="body" sz="half" idx="3"/>
          </p:nvPr>
        </p:nvSpPr>
        <p:spPr/>
        <p:txBody>
          <a:bodyPr/>
          <a:lstStyle/>
          <a:p>
            <a:r>
              <a:rPr lang="sq-AL" dirty="0"/>
              <a:t>Ndryshime në formë, jo në përmbajtje</a:t>
            </a:r>
            <a:endParaRPr lang="en-GB" dirty="0"/>
          </a:p>
        </p:txBody>
      </p:sp>
      <p:sp>
        <p:nvSpPr>
          <p:cNvPr id="4" name="Zástupný objekt pre obsah 3">
            <a:extLst>
              <a:ext uri="{FF2B5EF4-FFF2-40B4-BE49-F238E27FC236}">
                <a16:creationId xmlns:a16="http://schemas.microsoft.com/office/drawing/2014/main" id="{2D75BA77-46DB-6045-1D7B-7D50724D61B5}"/>
              </a:ext>
            </a:extLst>
          </p:cNvPr>
          <p:cNvSpPr>
            <a:spLocks noGrp="1"/>
          </p:cNvSpPr>
          <p:nvPr>
            <p:ph sz="quarter" idx="2"/>
          </p:nvPr>
        </p:nvSpPr>
        <p:spPr/>
        <p:txBody>
          <a:bodyPr>
            <a:normAutofit lnSpcReduction="10000"/>
          </a:bodyPr>
          <a:lstStyle/>
          <a:p>
            <a:r>
              <a:rPr lang="en-US" dirty="0"/>
              <a:t>Focus narrowly on institutions, procedures and formal rules</a:t>
            </a:r>
          </a:p>
          <a:p>
            <a:r>
              <a:rPr lang="en-GB" dirty="0"/>
              <a:t>Ignore culture, ethics, traditions, mindset or power</a:t>
            </a:r>
          </a:p>
          <a:p>
            <a:r>
              <a:rPr lang="en-GB" dirty="0"/>
              <a:t>Lack of internalization</a:t>
            </a:r>
          </a:p>
          <a:p>
            <a:r>
              <a:rPr lang="en-GB" dirty="0"/>
              <a:t>Often driven by pressure “to do something” </a:t>
            </a:r>
            <a:endParaRPr lang="en-US" dirty="0"/>
          </a:p>
          <a:p>
            <a:endParaRPr lang="en-GB" dirty="0"/>
          </a:p>
        </p:txBody>
      </p:sp>
      <p:sp>
        <p:nvSpPr>
          <p:cNvPr id="5" name="Zástupný objekt pre obsah 4">
            <a:extLst>
              <a:ext uri="{FF2B5EF4-FFF2-40B4-BE49-F238E27FC236}">
                <a16:creationId xmlns:a16="http://schemas.microsoft.com/office/drawing/2014/main" id="{F4615590-AAC9-04ED-1BFC-538B63F3BA06}"/>
              </a:ext>
            </a:extLst>
          </p:cNvPr>
          <p:cNvSpPr>
            <a:spLocks noGrp="1"/>
          </p:cNvSpPr>
          <p:nvPr>
            <p:ph sz="quarter" idx="4"/>
          </p:nvPr>
        </p:nvSpPr>
        <p:spPr/>
        <p:txBody>
          <a:bodyPr>
            <a:normAutofit lnSpcReduction="10000"/>
          </a:bodyPr>
          <a:lstStyle/>
          <a:p>
            <a:r>
              <a:rPr lang="sq-AL" dirty="0"/>
              <a:t>Një vëmendje sipërfaqësore te institucionet, procedurat dhe rregullat formale </a:t>
            </a:r>
          </a:p>
          <a:p>
            <a:r>
              <a:rPr lang="sq-AL" dirty="0"/>
              <a:t>Lë mënjanë ndikimin e kulturës, etikës, traditave, mëndësive apo pushtetit </a:t>
            </a:r>
          </a:p>
          <a:p>
            <a:r>
              <a:rPr lang="sq-AL" dirty="0"/>
              <a:t>Mungon brendasimi </a:t>
            </a:r>
          </a:p>
          <a:p>
            <a:r>
              <a:rPr lang="sq-AL" dirty="0"/>
              <a:t>Shpeshhere realizohen thjesht nga presioni se duhet bërë diçka</a:t>
            </a:r>
            <a:endParaRPr lang="en-GB" dirty="0"/>
          </a:p>
        </p:txBody>
      </p:sp>
      <p:sp>
        <p:nvSpPr>
          <p:cNvPr id="6" name="Nadpis 5">
            <a:extLst>
              <a:ext uri="{FF2B5EF4-FFF2-40B4-BE49-F238E27FC236}">
                <a16:creationId xmlns:a16="http://schemas.microsoft.com/office/drawing/2014/main" id="{A72C11CD-8100-2C80-D67C-02554A8437B2}"/>
              </a:ext>
            </a:extLst>
          </p:cNvPr>
          <p:cNvSpPr>
            <a:spLocks noGrp="1"/>
          </p:cNvSpPr>
          <p:nvPr>
            <p:ph type="title"/>
          </p:nvPr>
        </p:nvSpPr>
        <p:spPr/>
        <p:txBody>
          <a:bodyPr/>
          <a:lstStyle/>
          <a:p>
            <a:pPr algn="l"/>
            <a:r>
              <a:rPr lang="en-US" b="1" dirty="0"/>
              <a:t>“Dead end reforms”</a:t>
            </a:r>
            <a:endParaRPr lang="en-GB" b="1" dirty="0"/>
          </a:p>
        </p:txBody>
      </p:sp>
    </p:spTree>
    <p:extLst>
      <p:ext uri="{BB962C8B-B14F-4D97-AF65-F5344CB8AC3E}">
        <p14:creationId xmlns:p14="http://schemas.microsoft.com/office/powerpoint/2010/main" val="980212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id="{104AAC86-C0D4-E263-6BB0-04B8F03EF6E7}"/>
              </a:ext>
            </a:extLst>
          </p:cNvPr>
          <p:cNvSpPr>
            <a:spLocks noGrp="1"/>
          </p:cNvSpPr>
          <p:nvPr>
            <p:ph type="body" sz="half" idx="3"/>
          </p:nvPr>
        </p:nvSpPr>
        <p:spPr/>
        <p:txBody>
          <a:bodyPr/>
          <a:lstStyle/>
          <a:p>
            <a:r>
              <a:rPr lang="sq-AL" dirty="0"/>
              <a:t>Sistemet kanë rëndësi, por janë njerëzit që bëjnë gjithçka</a:t>
            </a:r>
            <a:endParaRPr lang="en-GB" dirty="0"/>
          </a:p>
        </p:txBody>
      </p:sp>
      <p:sp>
        <p:nvSpPr>
          <p:cNvPr id="4" name="Zástupný objekt pre obsah 3">
            <a:extLst>
              <a:ext uri="{FF2B5EF4-FFF2-40B4-BE49-F238E27FC236}">
                <a16:creationId xmlns:a16="http://schemas.microsoft.com/office/drawing/2014/main" id="{C392EB44-68F2-DBDA-4930-F49A0C513454}"/>
              </a:ext>
            </a:extLst>
          </p:cNvPr>
          <p:cNvSpPr>
            <a:spLocks noGrp="1"/>
          </p:cNvSpPr>
          <p:nvPr>
            <p:ph sz="quarter" idx="2"/>
          </p:nvPr>
        </p:nvSpPr>
        <p:spPr/>
        <p:txBody>
          <a:bodyPr>
            <a:normAutofit fontScale="92500"/>
          </a:bodyPr>
          <a:lstStyle/>
          <a:p>
            <a:r>
              <a:rPr lang="en-GB" dirty="0"/>
              <a:t>Aim to</a:t>
            </a:r>
            <a:r>
              <a:rPr lang="en-GB" b="1" dirty="0"/>
              <a:t> internalize ethics and integrity</a:t>
            </a:r>
          </a:p>
          <a:p>
            <a:r>
              <a:rPr lang="en-GB" dirty="0"/>
              <a:t>Engage with professional identity, traditions, informal norms</a:t>
            </a:r>
          </a:p>
          <a:p>
            <a:r>
              <a:rPr lang="en-GB" dirty="0"/>
              <a:t> Combine formal rules with ethical infrastructure and leadership</a:t>
            </a:r>
          </a:p>
          <a:p>
            <a:r>
              <a:rPr lang="en-GB" dirty="0"/>
              <a:t>Difficult, long-term, but essential</a:t>
            </a:r>
          </a:p>
          <a:p>
            <a:pPr marL="0" indent="0">
              <a:buNone/>
            </a:pPr>
            <a:endParaRPr lang="en-GB" dirty="0"/>
          </a:p>
          <a:p>
            <a:endParaRPr lang="en-GB" b="1" dirty="0"/>
          </a:p>
          <a:p>
            <a:endParaRPr lang="en-GB" dirty="0"/>
          </a:p>
          <a:p>
            <a:endParaRPr lang="en-GB" dirty="0"/>
          </a:p>
          <a:p>
            <a:endParaRPr lang="en-GB" b="1" dirty="0"/>
          </a:p>
        </p:txBody>
      </p:sp>
      <p:sp>
        <p:nvSpPr>
          <p:cNvPr id="5" name="Zástupný objekt pre obsah 4">
            <a:extLst>
              <a:ext uri="{FF2B5EF4-FFF2-40B4-BE49-F238E27FC236}">
                <a16:creationId xmlns:a16="http://schemas.microsoft.com/office/drawing/2014/main" id="{60F9E5B0-9A76-99BB-C473-B7876032036B}"/>
              </a:ext>
            </a:extLst>
          </p:cNvPr>
          <p:cNvSpPr>
            <a:spLocks noGrp="1"/>
          </p:cNvSpPr>
          <p:nvPr>
            <p:ph sz="quarter" idx="4"/>
          </p:nvPr>
        </p:nvSpPr>
        <p:spPr/>
        <p:txBody>
          <a:bodyPr>
            <a:normAutofit fontScale="92500"/>
          </a:bodyPr>
          <a:lstStyle/>
          <a:p>
            <a:r>
              <a:rPr lang="sq-AL" dirty="0"/>
              <a:t>Synon </a:t>
            </a:r>
            <a:r>
              <a:rPr lang="sq-AL" b="1" dirty="0"/>
              <a:t>të brendasoj etikën dhe integritetin </a:t>
            </a:r>
          </a:p>
          <a:p>
            <a:r>
              <a:rPr lang="sq-AL" dirty="0"/>
              <a:t>Përfshin identitetin profesional, traditat, dhe normat e tjera jo formale </a:t>
            </a:r>
          </a:p>
          <a:p>
            <a:r>
              <a:rPr lang="sq-AL" dirty="0"/>
              <a:t>Kombinon rregullat formale me etikën dhe lidershipin </a:t>
            </a:r>
          </a:p>
          <a:p>
            <a:r>
              <a:rPr lang="sq-AL" dirty="0"/>
              <a:t>Ka vështirësi, ka ndikim afatgjatë, është thelbësore </a:t>
            </a:r>
            <a:endParaRPr lang="en-GB" dirty="0"/>
          </a:p>
        </p:txBody>
      </p:sp>
      <p:sp>
        <p:nvSpPr>
          <p:cNvPr id="6" name="Nadpis 5">
            <a:extLst>
              <a:ext uri="{FF2B5EF4-FFF2-40B4-BE49-F238E27FC236}">
                <a16:creationId xmlns:a16="http://schemas.microsoft.com/office/drawing/2014/main" id="{F9388303-1FB4-E2B0-3CF2-6D784812218A}"/>
              </a:ext>
            </a:extLst>
          </p:cNvPr>
          <p:cNvSpPr>
            <a:spLocks noGrp="1"/>
          </p:cNvSpPr>
          <p:nvPr>
            <p:ph type="title"/>
          </p:nvPr>
        </p:nvSpPr>
        <p:spPr/>
        <p:txBody>
          <a:bodyPr>
            <a:normAutofit/>
          </a:bodyPr>
          <a:lstStyle/>
          <a:p>
            <a:pPr algn="l"/>
            <a:r>
              <a:rPr lang="en-US" b="1" dirty="0"/>
              <a:t>Transformative reforms</a:t>
            </a:r>
            <a:r>
              <a:rPr lang="sq-AL" b="1" dirty="0"/>
              <a:t>	Reformat Transformuese</a:t>
            </a:r>
            <a:endParaRPr lang="en-GB" b="1" dirty="0"/>
          </a:p>
        </p:txBody>
      </p:sp>
      <p:sp>
        <p:nvSpPr>
          <p:cNvPr id="8" name="Zástupný text 7">
            <a:extLst>
              <a:ext uri="{FF2B5EF4-FFF2-40B4-BE49-F238E27FC236}">
                <a16:creationId xmlns:a16="http://schemas.microsoft.com/office/drawing/2014/main" id="{3DE62E7F-DD1A-CE6D-27A9-E1E018F5C6F7}"/>
              </a:ext>
            </a:extLst>
          </p:cNvPr>
          <p:cNvSpPr>
            <a:spLocks noGrp="1"/>
          </p:cNvSpPr>
          <p:nvPr>
            <p:ph type="body" idx="1"/>
          </p:nvPr>
        </p:nvSpPr>
        <p:spPr/>
        <p:txBody>
          <a:bodyPr/>
          <a:lstStyle/>
          <a:p>
            <a:r>
              <a:rPr lang="en-GB" dirty="0"/>
              <a:t>Systems matter, but people are everything</a:t>
            </a:r>
          </a:p>
        </p:txBody>
      </p:sp>
    </p:spTree>
    <p:extLst>
      <p:ext uri="{BB962C8B-B14F-4D97-AF65-F5344CB8AC3E}">
        <p14:creationId xmlns:p14="http://schemas.microsoft.com/office/powerpoint/2010/main" val="1904713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text 1">
            <a:extLst>
              <a:ext uri="{FF2B5EF4-FFF2-40B4-BE49-F238E27FC236}">
                <a16:creationId xmlns:a16="http://schemas.microsoft.com/office/drawing/2014/main" id="{FA3AB303-4A82-20C7-B092-59935423C061}"/>
              </a:ext>
            </a:extLst>
          </p:cNvPr>
          <p:cNvSpPr>
            <a:spLocks noGrp="1"/>
          </p:cNvSpPr>
          <p:nvPr>
            <p:ph type="body" idx="1"/>
          </p:nvPr>
        </p:nvSpPr>
        <p:spPr/>
        <p:txBody>
          <a:bodyPr/>
          <a:lstStyle/>
          <a:p>
            <a:r>
              <a:rPr lang="en-US" sz="2000" dirty="0"/>
              <a:t>Necessary when targeting specific problems, but their effect …“depends”</a:t>
            </a:r>
            <a:endParaRPr lang="en-GB" sz="2000" dirty="0"/>
          </a:p>
        </p:txBody>
      </p:sp>
      <p:sp>
        <p:nvSpPr>
          <p:cNvPr id="3" name="Zástupný text 2">
            <a:extLst>
              <a:ext uri="{FF2B5EF4-FFF2-40B4-BE49-F238E27FC236}">
                <a16:creationId xmlns:a16="http://schemas.microsoft.com/office/drawing/2014/main" id="{4CA5C843-3C1A-29DA-144E-8A689B48EF26}"/>
              </a:ext>
            </a:extLst>
          </p:cNvPr>
          <p:cNvSpPr>
            <a:spLocks noGrp="1"/>
          </p:cNvSpPr>
          <p:nvPr>
            <p:ph type="body" sz="half" idx="3"/>
          </p:nvPr>
        </p:nvSpPr>
        <p:spPr>
          <a:xfrm>
            <a:off x="6388441" y="1371601"/>
            <a:ext cx="5573404" cy="883920"/>
          </a:xfrm>
        </p:spPr>
        <p:txBody>
          <a:bodyPr/>
          <a:lstStyle/>
          <a:p>
            <a:r>
              <a:rPr lang="sq-AL" dirty="0"/>
              <a:t>Të nevojshme kur targetojnë probleme specifike, por efekti i tyre... </a:t>
            </a:r>
            <a:r>
              <a:rPr lang="en-GB" dirty="0"/>
              <a:t>‘</a:t>
            </a:r>
            <a:r>
              <a:rPr lang="sq-AL" dirty="0"/>
              <a:t>varet</a:t>
            </a:r>
            <a:r>
              <a:rPr lang="en-GB" dirty="0"/>
              <a:t>’</a:t>
            </a:r>
          </a:p>
        </p:txBody>
      </p:sp>
      <p:sp>
        <p:nvSpPr>
          <p:cNvPr id="4" name="Zástupný objekt pre obsah 3">
            <a:extLst>
              <a:ext uri="{FF2B5EF4-FFF2-40B4-BE49-F238E27FC236}">
                <a16:creationId xmlns:a16="http://schemas.microsoft.com/office/drawing/2014/main" id="{FFEEA502-6157-AB08-04DC-E91888B04898}"/>
              </a:ext>
            </a:extLst>
          </p:cNvPr>
          <p:cNvSpPr>
            <a:spLocks noGrp="1"/>
          </p:cNvSpPr>
          <p:nvPr>
            <p:ph sz="quarter" idx="2"/>
          </p:nvPr>
        </p:nvSpPr>
        <p:spPr/>
        <p:txBody>
          <a:bodyPr>
            <a:normAutofit fontScale="92500"/>
          </a:bodyPr>
          <a:lstStyle/>
          <a:p>
            <a:r>
              <a:rPr lang="en-GB" dirty="0"/>
              <a:t>Examples: Selection procedures, transparency measures, vetting </a:t>
            </a:r>
          </a:p>
          <a:p>
            <a:r>
              <a:rPr lang="en-GB" dirty="0"/>
              <a:t>Can be powerful if genuine, or fake if manipulated</a:t>
            </a:r>
          </a:p>
          <a:p>
            <a:r>
              <a:rPr lang="en-GB" dirty="0"/>
              <a:t>Require safeguards, trust-building and follow up</a:t>
            </a:r>
          </a:p>
          <a:p>
            <a:pPr marL="0" indent="0">
              <a:buNone/>
            </a:pPr>
            <a:endParaRPr lang="en-GB" dirty="0"/>
          </a:p>
        </p:txBody>
      </p:sp>
      <p:sp>
        <p:nvSpPr>
          <p:cNvPr id="5" name="Zástupný objekt pre obsah 4">
            <a:extLst>
              <a:ext uri="{FF2B5EF4-FFF2-40B4-BE49-F238E27FC236}">
                <a16:creationId xmlns:a16="http://schemas.microsoft.com/office/drawing/2014/main" id="{5719313A-1DFD-18A1-A761-A5A9C3C7B44F}"/>
              </a:ext>
            </a:extLst>
          </p:cNvPr>
          <p:cNvSpPr>
            <a:spLocks noGrp="1"/>
          </p:cNvSpPr>
          <p:nvPr>
            <p:ph sz="quarter" idx="4"/>
          </p:nvPr>
        </p:nvSpPr>
        <p:spPr/>
        <p:txBody>
          <a:bodyPr>
            <a:normAutofit fontScale="92500"/>
          </a:bodyPr>
          <a:lstStyle/>
          <a:p>
            <a:r>
              <a:rPr lang="en-GB" dirty="0" err="1"/>
              <a:t>Shembuj</a:t>
            </a:r>
            <a:r>
              <a:rPr lang="en-GB" dirty="0"/>
              <a:t>: </a:t>
            </a:r>
            <a:r>
              <a:rPr lang="en-GB" dirty="0" err="1"/>
              <a:t>Procedurat</a:t>
            </a:r>
            <a:r>
              <a:rPr lang="en-GB" dirty="0"/>
              <a:t> e p</a:t>
            </a:r>
            <a:r>
              <a:rPr lang="sq-AL" dirty="0"/>
              <a:t>ërzgjedhjes, transparenca, apo </a:t>
            </a:r>
            <a:r>
              <a:rPr lang="sq-AL" i="1" dirty="0"/>
              <a:t>vetingu</a:t>
            </a:r>
            <a:r>
              <a:rPr lang="sq-AL" dirty="0"/>
              <a:t> </a:t>
            </a:r>
          </a:p>
          <a:p>
            <a:r>
              <a:rPr lang="sq-AL" dirty="0"/>
              <a:t>Mund të jetë i fuqishëm dhe me ndikim nëse realizohet realisht, në të kundërt është i manipuluar</a:t>
            </a:r>
          </a:p>
          <a:p>
            <a:r>
              <a:rPr lang="sq-AL" dirty="0"/>
              <a:t>Kërkon mekanizma mbrojtëse, ndërtim të besimit dhe monitorim dhe vlerësim</a:t>
            </a:r>
            <a:endParaRPr lang="en-GB" dirty="0"/>
          </a:p>
        </p:txBody>
      </p:sp>
      <p:sp>
        <p:nvSpPr>
          <p:cNvPr id="6" name="Nadpis 5">
            <a:extLst>
              <a:ext uri="{FF2B5EF4-FFF2-40B4-BE49-F238E27FC236}">
                <a16:creationId xmlns:a16="http://schemas.microsoft.com/office/drawing/2014/main" id="{08FD8AB2-83DE-2824-E358-ABF9317CA824}"/>
              </a:ext>
            </a:extLst>
          </p:cNvPr>
          <p:cNvSpPr>
            <a:spLocks noGrp="1"/>
          </p:cNvSpPr>
          <p:nvPr>
            <p:ph type="title"/>
          </p:nvPr>
        </p:nvSpPr>
        <p:spPr/>
        <p:txBody>
          <a:bodyPr>
            <a:normAutofit fontScale="90000"/>
          </a:bodyPr>
          <a:lstStyle/>
          <a:p>
            <a:pPr algn="l"/>
            <a:r>
              <a:rPr lang="en-US" sz="2800" b="1" dirty="0"/>
              <a:t>Contextual/Conditional Reforms</a:t>
            </a:r>
            <a:r>
              <a:rPr lang="sq-AL" sz="2800" b="1" dirty="0"/>
              <a:t>     </a:t>
            </a:r>
            <a:r>
              <a:rPr lang="sq-AL" sz="2200" b="1" dirty="0"/>
              <a:t>Reformat sipas kontekstit/të kushtëzuara</a:t>
            </a:r>
            <a:endParaRPr lang="en-GB" sz="2800" b="1" dirty="0"/>
          </a:p>
        </p:txBody>
      </p:sp>
    </p:spTree>
    <p:extLst>
      <p:ext uri="{BB962C8B-B14F-4D97-AF65-F5344CB8AC3E}">
        <p14:creationId xmlns:p14="http://schemas.microsoft.com/office/powerpoint/2010/main" val="67010768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bčiansky">
  <a:themeElements>
    <a:clrScheme name="Aspek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bčiansky">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bčiansky">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17601</TotalTime>
  <Words>2815</Words>
  <Application>Microsoft Office PowerPoint</Application>
  <PresentationFormat>Widescreen</PresentationFormat>
  <Paragraphs>272</Paragraphs>
  <Slides>26</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5" baseType="lpstr">
      <vt:lpstr>Arial</vt:lpstr>
      <vt:lpstr>Book Antiqua</vt:lpstr>
      <vt:lpstr>Calibri</vt:lpstr>
      <vt:lpstr>Courier New</vt:lpstr>
      <vt:lpstr>Georgia</vt:lpstr>
      <vt:lpstr>Wingdings</vt:lpstr>
      <vt:lpstr>Wingdings 2</vt:lpstr>
      <vt:lpstr>Občiansky</vt:lpstr>
      <vt:lpstr>Worksheet</vt:lpstr>
      <vt:lpstr>NATIONAL CONVENTION FOR EUROPEAN INTEGRATION Working Group for Chapter 23: Judiciary and Fundamental Rights</vt:lpstr>
      <vt:lpstr>Content         Përmbajtja</vt:lpstr>
      <vt:lpstr>Ethics Codes - Principles</vt:lpstr>
      <vt:lpstr>Inspiring Examples       Shembuj Suksesi </vt:lpstr>
      <vt:lpstr>Style and language  Terminologjia dhe Gjuha</vt:lpstr>
      <vt:lpstr>Ethics neglected    Moskonsiderimi i etikës</vt:lpstr>
      <vt:lpstr>“Dead end reforms”</vt:lpstr>
      <vt:lpstr>Transformative reforms Reformat Transformuese</vt:lpstr>
      <vt:lpstr>Contextual/Conditional Reforms     Reformat sipas kontekstit/të kushtëzuara</vt:lpstr>
      <vt:lpstr>Ethics and integrity    Etika dhe Integriteti</vt:lpstr>
      <vt:lpstr>Integrity: What is it?    Integriteti: Çfarë është?  </vt:lpstr>
      <vt:lpstr>Professional integrity     Integriteti Profesional </vt:lpstr>
      <vt:lpstr>What is integrity II    Çfarë është integriteti II</vt:lpstr>
      <vt:lpstr>Ethics and integrity in practice Etika dhe Integriteti në praktikë</vt:lpstr>
      <vt:lpstr>Ethics and integrity in practice    Etika dhe Integriteti në praktikë</vt:lpstr>
      <vt:lpstr>Discussion: Bias – Criteria  Diskutim: Anshmëria - Kriteret</vt:lpstr>
      <vt:lpstr>Discussion: Balancing recusals         Diskutim: Balancimi i recusals</vt:lpstr>
      <vt:lpstr>Resources and literature  Burimet dhe Literatura</vt:lpstr>
      <vt:lpstr>Resources and literature    Burimet dhe Literatura</vt:lpstr>
      <vt:lpstr>Resources and literature    Burimet dhe Literatura</vt:lpstr>
      <vt:lpstr>Resources and literature    Burimet dhe Literatura</vt:lpstr>
      <vt:lpstr>Thank you!</vt:lpstr>
      <vt:lpstr>Protests and Demonstrations?   Protestat dhe Demonstratat?     </vt:lpstr>
      <vt:lpstr>Balancing speech rights                  Balancimi i të drejtës së shprehjes:       </vt:lpstr>
      <vt:lpstr>Membership in clubs, associations    Anëtarësimi në klube, shoqata </vt:lpstr>
      <vt:lpstr>Before Acting: A Judge’s Self-Check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Integrity</dc:title>
  <dc:creator>Pavol Zilincik WWF</dc:creator>
  <cp:lastModifiedBy>Nirvana Deliu</cp:lastModifiedBy>
  <cp:revision>46</cp:revision>
  <dcterms:created xsi:type="dcterms:W3CDTF">2023-11-24T10:58:11Z</dcterms:created>
  <dcterms:modified xsi:type="dcterms:W3CDTF">2025-06-20T09:27:14Z</dcterms:modified>
</cp:coreProperties>
</file>