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04" r:id="rId3"/>
    <p:sldId id="307" r:id="rId4"/>
    <p:sldId id="305" r:id="rId5"/>
    <p:sldId id="308" r:id="rId6"/>
    <p:sldId id="306" r:id="rId7"/>
    <p:sldId id="315" r:id="rId8"/>
    <p:sldId id="277" r:id="rId9"/>
    <p:sldId id="310" r:id="rId10"/>
    <p:sldId id="257" r:id="rId11"/>
    <p:sldId id="309" r:id="rId12"/>
    <p:sldId id="287" r:id="rId13"/>
    <p:sldId id="282" r:id="rId14"/>
    <p:sldId id="268" r:id="rId15"/>
    <p:sldId id="311" r:id="rId16"/>
    <p:sldId id="312" r:id="rId17"/>
    <p:sldId id="292" r:id="rId18"/>
    <p:sldId id="316" r:id="rId19"/>
    <p:sldId id="313" r:id="rId20"/>
    <p:sldId id="314" r:id="rId21"/>
    <p:sldId id="317" r:id="rId22"/>
    <p:sldId id="319" r:id="rId23"/>
    <p:sldId id="318" r:id="rId24"/>
    <p:sldId id="320" r:id="rId25"/>
    <p:sldId id="322" r:id="rId26"/>
    <p:sldId id="323" r:id="rId27"/>
    <p:sldId id="302" r:id="rId2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askova Adriana" initials="VA" lastIdx="16" clrIdx="0">
    <p:extLst>
      <p:ext uri="{19B8F6BF-5375-455C-9EA6-DF929625EA0E}">
        <p15:presenceInfo xmlns:p15="http://schemas.microsoft.com/office/powerpoint/2012/main" userId="S-1-5-21-1888568140-785396268-922709458-35496" providerId="AD"/>
      </p:ext>
    </p:extLst>
  </p:cmAuthor>
  <p:cmAuthor id="2" name="Gallo Richard" initials="GR" lastIdx="2" clrIdx="1">
    <p:extLst>
      <p:ext uri="{19B8F6BF-5375-455C-9EA6-DF929625EA0E}">
        <p15:presenceInfo xmlns:p15="http://schemas.microsoft.com/office/powerpoint/2012/main" userId="Gallo Richar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E9D"/>
    <a:srgbClr val="004B98"/>
    <a:srgbClr val="E60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09" autoAdjust="0"/>
    <p:restoredTop sz="89535" autoAdjust="0"/>
  </p:normalViewPr>
  <p:slideViewPr>
    <p:cSldViewPr snapToGrid="0">
      <p:cViewPr varScale="1">
        <p:scale>
          <a:sx n="56" d="100"/>
          <a:sy n="56" d="100"/>
        </p:scale>
        <p:origin x="708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64E72-7818-42A3-A4F2-A40E0B5DDE58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B492BD-D7E8-45F3-8C89-BA7366D8928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2606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698303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Vysvetlenie ako sa kopírujú tabuľky z KN do </a:t>
            </a:r>
            <a:r>
              <a:rPr lang="sk-SK" dirty="0" err="1"/>
              <a:t>AVnaPP</a:t>
            </a: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771860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Vysvetlenie ako sa kopírujú tabuľky z KN do </a:t>
            </a:r>
            <a:r>
              <a:rPr lang="sk-SK" dirty="0" err="1"/>
              <a:t>AVnaPP</a:t>
            </a: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14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390891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Vysvetlenie ako sa kopírujú tabuľky z KN do </a:t>
            </a:r>
            <a:r>
              <a:rPr lang="sk-SK" dirty="0" err="1"/>
              <a:t>AVnaPP</a:t>
            </a: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29000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Vysvetlenie ako sa kopírujú tabuľky z KN do </a:t>
            </a:r>
            <a:r>
              <a:rPr lang="sk-SK" dirty="0" err="1"/>
              <a:t>AVnaPP</a:t>
            </a: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51853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Vysvetlenie ako sa kopírujú tabuľky z KN do </a:t>
            </a:r>
            <a:r>
              <a:rPr lang="sk-SK" dirty="0" err="1"/>
              <a:t>AVnaPP</a:t>
            </a: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17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53542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18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310948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Vysvetlenie ako sa kopírujú tabuľky z KN do </a:t>
            </a:r>
            <a:r>
              <a:rPr lang="sk-SK" dirty="0" err="1"/>
              <a:t>AVnaPP</a:t>
            </a: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19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46158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Vysvetlenie ako sa kopírujú tabuľky z KN do </a:t>
            </a:r>
            <a:r>
              <a:rPr lang="sk-SK" dirty="0" err="1"/>
              <a:t>AVnaPP</a:t>
            </a: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20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869220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21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506943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Vysvetlenie ako sa kopírujú tabuľky z KN do </a:t>
            </a:r>
            <a:r>
              <a:rPr lang="sk-SK" dirty="0" err="1"/>
              <a:t>AVnaPP</a:t>
            </a: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22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0841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54876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23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509072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24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661871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25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763606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26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91605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27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86807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2452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4827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82617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88810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27655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61211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492BD-D7E8-45F3-8C89-BA7366D89286}" type="slidenum">
              <a:rPr lang="sk-SK" smtClean="0"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8048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39E1-3346-41B2-84DE-86197D3EFB6D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1AEF-98AC-4EE7-9D69-D6FF8B01EDA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1379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39E1-3346-41B2-84DE-86197D3EFB6D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1AEF-98AC-4EE7-9D69-D6FF8B01EDA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66749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39E1-3346-41B2-84DE-86197D3EFB6D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1AEF-98AC-4EE7-9D69-D6FF8B01EDA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200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39E1-3346-41B2-84DE-86197D3EFB6D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1AEF-98AC-4EE7-9D69-D6FF8B01EDA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743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39E1-3346-41B2-84DE-86197D3EFB6D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1AEF-98AC-4EE7-9D69-D6FF8B01EDA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63438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39E1-3346-41B2-84DE-86197D3EFB6D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1AEF-98AC-4EE7-9D69-D6FF8B01EDA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5676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39E1-3346-41B2-84DE-86197D3EFB6D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1AEF-98AC-4EE7-9D69-D6FF8B01EDA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0439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39E1-3346-41B2-84DE-86197D3EFB6D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1AEF-98AC-4EE7-9D69-D6FF8B01EDA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36865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39E1-3346-41B2-84DE-86197D3EFB6D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1AEF-98AC-4EE7-9D69-D6FF8B01EDA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56248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39E1-3346-41B2-84DE-86197D3EFB6D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1AEF-98AC-4EE7-9D69-D6FF8B01EDA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9258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39E1-3346-41B2-84DE-86197D3EFB6D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1AEF-98AC-4EE7-9D69-D6FF8B01EDA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78675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C39E1-3346-41B2-84DE-86197D3EFB6D}" type="datetimeFigureOut">
              <a:rPr lang="sk-SK" smtClean="0"/>
              <a:t>16. 6. 2022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21AEF-98AC-4EE7-9D69-D6FF8B01EDA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0151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6" r="6040"/>
          <a:stretch/>
        </p:blipFill>
        <p:spPr>
          <a:xfrm>
            <a:off x="1733550" y="-18000"/>
            <a:ext cx="9039225" cy="6876000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7067546" y="1003954"/>
            <a:ext cx="432541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k-SK" sz="2400" b="1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sk-SK" sz="2400" b="1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sk-SK" sz="3200" b="1" dirty="0" err="1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Doing</a:t>
            </a:r>
            <a:r>
              <a:rPr lang="sk-SK" sz="3200" b="1" dirty="0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 Business – EU </a:t>
            </a:r>
            <a:r>
              <a:rPr lang="sk-SK" sz="3200" b="1" dirty="0" err="1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main</a:t>
            </a:r>
            <a:r>
              <a:rPr lang="sk-SK" sz="3200" b="1" dirty="0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k-SK" sz="3200" b="1" dirty="0" err="1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policies</a:t>
            </a:r>
            <a:r>
              <a:rPr lang="sk-SK" sz="3200" b="1" dirty="0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 and </a:t>
            </a:r>
            <a:r>
              <a:rPr lang="sk-SK" sz="3200" b="1" dirty="0" err="1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best</a:t>
            </a:r>
            <a:r>
              <a:rPr lang="sk-SK" sz="3200" b="1" dirty="0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k-SK" sz="3200" b="1" dirty="0" err="1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practises</a:t>
            </a:r>
            <a:r>
              <a:rPr lang="sk-SK" sz="3200" b="1" dirty="0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k-SK" sz="3200" b="1" dirty="0" err="1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from</a:t>
            </a:r>
            <a:r>
              <a:rPr lang="sk-SK" sz="3200" b="1" dirty="0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 Slovakia</a:t>
            </a:r>
          </a:p>
          <a:p>
            <a:pPr algn="ctr"/>
            <a:endParaRPr lang="sk-SK" sz="3200" b="1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sk-SK" sz="3200" b="1" u="sng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sk-SK" sz="1600" b="1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sk-SK" sz="1600" b="1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sk-SK" sz="1600" b="1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sk-SK" sz="1400" b="1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sk-SK" dirty="0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Adriána Valášková                                      17.6.2022</a:t>
            </a:r>
          </a:p>
        </p:txBody>
      </p:sp>
    </p:spTree>
    <p:extLst>
      <p:ext uri="{BB962C8B-B14F-4D97-AF65-F5344CB8AC3E}">
        <p14:creationId xmlns:p14="http://schemas.microsoft.com/office/powerpoint/2010/main" val="2766952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MECHANISM TO REDUCE BUREAUCRACY AND COSTS</a:t>
            </a:r>
            <a:endParaRPr lang="sk-SK" sz="3200" b="1" dirty="0">
              <a:solidFill>
                <a:schemeClr val="bg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871345"/>
            <a:ext cx="10515600" cy="4351338"/>
          </a:xfrm>
        </p:spPr>
        <p:txBody>
          <a:bodyPr>
            <a:normAutofit/>
          </a:bodyPr>
          <a:lstStyle/>
          <a:p>
            <a:r>
              <a:rPr lang="sk-SK" dirty="0" err="1">
                <a:solidFill>
                  <a:srgbClr val="1E4E9D"/>
                </a:solidFill>
              </a:rPr>
              <a:t>introduced</a:t>
            </a:r>
            <a:r>
              <a:rPr lang="sk-SK" dirty="0">
                <a:solidFill>
                  <a:srgbClr val="1E4E9D"/>
                </a:solidFill>
              </a:rPr>
              <a:t> in </a:t>
            </a:r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Slovak </a:t>
            </a:r>
            <a:r>
              <a:rPr lang="sk-SK" dirty="0" err="1">
                <a:solidFill>
                  <a:srgbClr val="1E4E9D"/>
                </a:solidFill>
              </a:rPr>
              <a:t>Republic</a:t>
            </a:r>
            <a:r>
              <a:rPr lang="sk-SK" dirty="0">
                <a:solidFill>
                  <a:srgbClr val="1E4E9D"/>
                </a:solidFill>
              </a:rPr>
              <a:t> on </a:t>
            </a:r>
            <a:r>
              <a:rPr lang="sk-SK" dirty="0" err="1">
                <a:solidFill>
                  <a:srgbClr val="1E4E9D"/>
                </a:solidFill>
              </a:rPr>
              <a:t>June</a:t>
            </a:r>
            <a:r>
              <a:rPr lang="sk-SK" dirty="0">
                <a:solidFill>
                  <a:srgbClr val="1E4E9D"/>
                </a:solidFill>
              </a:rPr>
              <a:t> 1, 2021</a:t>
            </a:r>
          </a:p>
          <a:p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basis</a:t>
            </a:r>
            <a:r>
              <a:rPr lang="sk-SK" dirty="0">
                <a:solidFill>
                  <a:srgbClr val="1E4E9D"/>
                </a:solidFill>
              </a:rPr>
              <a:t> of </a:t>
            </a:r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principle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is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monetary</a:t>
            </a:r>
            <a:endParaRPr lang="sk-SK" dirty="0">
              <a:solidFill>
                <a:srgbClr val="1E4E9D"/>
              </a:solidFill>
            </a:endParaRPr>
          </a:p>
          <a:p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if</a:t>
            </a:r>
            <a:r>
              <a:rPr lang="sk-SK" dirty="0">
                <a:solidFill>
                  <a:srgbClr val="1E4E9D"/>
                </a:solidFill>
              </a:rPr>
              <a:t> a </a:t>
            </a:r>
            <a:r>
              <a:rPr lang="sk-SK" dirty="0" err="1">
                <a:solidFill>
                  <a:srgbClr val="1E4E9D"/>
                </a:solidFill>
              </a:rPr>
              <a:t>regulator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introduces</a:t>
            </a:r>
            <a:r>
              <a:rPr lang="sk-SK" dirty="0">
                <a:solidFill>
                  <a:srgbClr val="1E4E9D"/>
                </a:solidFill>
              </a:rPr>
              <a:t> (in ex </a:t>
            </a:r>
            <a:r>
              <a:rPr lang="sk-SK" dirty="0" err="1">
                <a:solidFill>
                  <a:srgbClr val="1E4E9D"/>
                </a:solidFill>
              </a:rPr>
              <a:t>ante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phase</a:t>
            </a:r>
            <a:r>
              <a:rPr lang="sk-SK" dirty="0">
                <a:solidFill>
                  <a:srgbClr val="1E4E9D"/>
                </a:solidFill>
              </a:rPr>
              <a:t>) new </a:t>
            </a:r>
            <a:r>
              <a:rPr lang="sk-SK" dirty="0" err="1">
                <a:solidFill>
                  <a:srgbClr val="1E4E9D"/>
                </a:solidFill>
              </a:rPr>
              <a:t>costs</a:t>
            </a:r>
            <a:r>
              <a:rPr lang="sk-SK" dirty="0">
                <a:solidFill>
                  <a:srgbClr val="1E4E9D"/>
                </a:solidFill>
              </a:rPr>
              <a:t> to business, he </a:t>
            </a:r>
            <a:r>
              <a:rPr lang="sk-SK" dirty="0" err="1">
                <a:solidFill>
                  <a:srgbClr val="1E4E9D"/>
                </a:solidFill>
              </a:rPr>
              <a:t>is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obliged</a:t>
            </a:r>
            <a:r>
              <a:rPr lang="sk-SK" dirty="0">
                <a:solidFill>
                  <a:srgbClr val="1E4E9D"/>
                </a:solidFill>
              </a:rPr>
              <a:t> to </a:t>
            </a:r>
            <a:r>
              <a:rPr lang="sk-SK" dirty="0" err="1">
                <a:solidFill>
                  <a:srgbClr val="1E4E9D"/>
                </a:solidFill>
              </a:rPr>
              <a:t>reduce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existing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costs</a:t>
            </a:r>
            <a:r>
              <a:rPr lang="sk-SK" dirty="0">
                <a:solidFill>
                  <a:srgbClr val="1E4E9D"/>
                </a:solidFill>
              </a:rPr>
              <a:t> in </a:t>
            </a:r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same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amount</a:t>
            </a:r>
            <a:endParaRPr lang="sk-SK" dirty="0">
              <a:solidFill>
                <a:srgbClr val="1E4E9D"/>
              </a:solidFill>
            </a:endParaRPr>
          </a:p>
          <a:p>
            <a:endParaRPr lang="sk-SK" dirty="0">
              <a:solidFill>
                <a:srgbClr val="1E4E9D"/>
              </a:solidFill>
            </a:endParaRPr>
          </a:p>
          <a:p>
            <a:r>
              <a:rPr lang="sk-SK" dirty="0">
                <a:solidFill>
                  <a:srgbClr val="1E4E9D"/>
                </a:solidFill>
              </a:rPr>
              <a:t>1 € IN – 1 € OUT (</a:t>
            </a:r>
            <a:r>
              <a:rPr lang="sk-SK" dirty="0" err="1">
                <a:solidFill>
                  <a:srgbClr val="1E4E9D"/>
                </a:solidFill>
              </a:rPr>
              <a:t>transitional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period</a:t>
            </a:r>
            <a:r>
              <a:rPr lang="sk-SK" dirty="0">
                <a:solidFill>
                  <a:srgbClr val="1E4E9D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4625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MECHANISM TO REDUCE BUREAUCRACY AND COSTS</a:t>
            </a:r>
            <a:endParaRPr lang="sk-SK" sz="3200" b="1" dirty="0">
              <a:solidFill>
                <a:schemeClr val="bg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principle</a:t>
            </a:r>
            <a:r>
              <a:rPr lang="sk-SK" dirty="0">
                <a:solidFill>
                  <a:srgbClr val="1E4E9D"/>
                </a:solidFill>
              </a:rPr>
              <a:t> 1in2out </a:t>
            </a:r>
            <a:r>
              <a:rPr lang="sk-SK" dirty="0" err="1">
                <a:solidFill>
                  <a:srgbClr val="1E4E9D"/>
                </a:solidFill>
              </a:rPr>
              <a:t>is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valid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since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January</a:t>
            </a:r>
            <a:r>
              <a:rPr lang="sk-SK" dirty="0">
                <a:solidFill>
                  <a:srgbClr val="1E4E9D"/>
                </a:solidFill>
              </a:rPr>
              <a:t> 1, 2022</a:t>
            </a:r>
          </a:p>
          <a:p>
            <a:endParaRPr lang="sk-SK" dirty="0">
              <a:solidFill>
                <a:srgbClr val="1E4E9D"/>
              </a:solidFill>
            </a:endParaRPr>
          </a:p>
          <a:p>
            <a:r>
              <a:rPr lang="sk-SK" dirty="0">
                <a:solidFill>
                  <a:srgbClr val="1E4E9D"/>
                </a:solidFill>
              </a:rPr>
              <a:t>1 € IN – 2 € OUT </a:t>
            </a:r>
          </a:p>
          <a:p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main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goal</a:t>
            </a:r>
            <a:r>
              <a:rPr lang="sk-SK" dirty="0">
                <a:solidFill>
                  <a:srgbClr val="1E4E9D"/>
                </a:solidFill>
              </a:rPr>
              <a:t> – </a:t>
            </a:r>
            <a:r>
              <a:rPr lang="en-US" dirty="0">
                <a:solidFill>
                  <a:srgbClr val="1E4E9D"/>
                </a:solidFill>
              </a:rPr>
              <a:t>improv</a:t>
            </a:r>
            <a:r>
              <a:rPr lang="sk-SK" dirty="0">
                <a:solidFill>
                  <a:srgbClr val="1E4E9D"/>
                </a:solidFill>
              </a:rPr>
              <a:t>e </a:t>
            </a:r>
            <a:r>
              <a:rPr lang="en-US" dirty="0">
                <a:solidFill>
                  <a:srgbClr val="1E4E9D"/>
                </a:solidFill>
              </a:rPr>
              <a:t>the business environment, </a:t>
            </a:r>
            <a:r>
              <a:rPr lang="en-US" dirty="0" err="1">
                <a:solidFill>
                  <a:srgbClr val="1E4E9D"/>
                </a:solidFill>
              </a:rPr>
              <a:t>increas</a:t>
            </a:r>
            <a:r>
              <a:rPr lang="sk-SK" dirty="0">
                <a:solidFill>
                  <a:srgbClr val="1E4E9D"/>
                </a:solidFill>
              </a:rPr>
              <a:t>e</a:t>
            </a:r>
            <a:r>
              <a:rPr lang="en-US" dirty="0">
                <a:solidFill>
                  <a:srgbClr val="1E4E9D"/>
                </a:solidFill>
              </a:rPr>
              <a:t> competitiveness and productivity</a:t>
            </a:r>
            <a:r>
              <a:rPr lang="sk-SK" dirty="0">
                <a:solidFill>
                  <a:srgbClr val="1E4E9D"/>
                </a:solidFill>
              </a:rPr>
              <a:t> of </a:t>
            </a:r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entrepreneurs</a:t>
            </a: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81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dirty="0">
                <a:solidFill>
                  <a:schemeClr val="bg1"/>
                </a:solidFill>
              </a:rPr>
              <a:t>Business </a:t>
            </a:r>
            <a:r>
              <a:rPr lang="sk-SK" sz="3200" dirty="0" err="1">
                <a:solidFill>
                  <a:schemeClr val="bg1"/>
                </a:solidFill>
              </a:rPr>
              <a:t>impact</a:t>
            </a:r>
            <a:r>
              <a:rPr lang="sk-SK" sz="3200" dirty="0">
                <a:solidFill>
                  <a:schemeClr val="bg1"/>
                </a:solidFill>
              </a:rPr>
              <a:t> </a:t>
            </a:r>
            <a:r>
              <a:rPr lang="sk-SK" sz="3200" dirty="0" err="1">
                <a:solidFill>
                  <a:schemeClr val="bg1"/>
                </a:solidFill>
              </a:rPr>
              <a:t>analysis</a:t>
            </a:r>
            <a:endParaRPr lang="sk-SK" sz="3200" dirty="0">
              <a:solidFill>
                <a:schemeClr val="bg1"/>
              </a:solidFill>
            </a:endParaRPr>
          </a:p>
        </p:txBody>
      </p:sp>
      <p:sp>
        <p:nvSpPr>
          <p:cNvPr id="7" name="Zástupný objekt pre obsah 2"/>
          <p:cNvSpPr>
            <a:spLocks noGrp="1"/>
          </p:cNvSpPr>
          <p:nvPr>
            <p:ph idx="1"/>
          </p:nvPr>
        </p:nvSpPr>
        <p:spPr>
          <a:xfrm>
            <a:off x="838200" y="1376693"/>
            <a:ext cx="9500937" cy="1485240"/>
          </a:xfrm>
        </p:spPr>
        <p:txBody>
          <a:bodyPr>
            <a:normAutofit/>
          </a:bodyPr>
          <a:lstStyle/>
          <a:p>
            <a:r>
              <a:rPr lang="sk-SK" b="1" dirty="0" err="1">
                <a:solidFill>
                  <a:srgbClr val="C00000"/>
                </a:solidFill>
              </a:rPr>
              <a:t>Regulation</a:t>
            </a:r>
            <a:r>
              <a:rPr lang="sk-SK" b="1" dirty="0">
                <a:solidFill>
                  <a:srgbClr val="C00000"/>
                </a:solidFill>
              </a:rPr>
              <a:t> </a:t>
            </a:r>
            <a:r>
              <a:rPr lang="sk-SK" b="1" dirty="0" err="1">
                <a:solidFill>
                  <a:srgbClr val="C00000"/>
                </a:solidFill>
              </a:rPr>
              <a:t>costs</a:t>
            </a:r>
            <a:endParaRPr lang="sk-SK" b="1" dirty="0">
              <a:solidFill>
                <a:srgbClr val="C00000"/>
              </a:solidFill>
            </a:endParaRPr>
          </a:p>
        </p:txBody>
      </p:sp>
      <p:graphicFrame>
        <p:nvGraphicFramePr>
          <p:cNvPr id="17" name="Tabuľka 16">
            <a:extLst>
              <a:ext uri="{FF2B5EF4-FFF2-40B4-BE49-F238E27FC236}">
                <a16:creationId xmlns:a16="http://schemas.microsoft.com/office/drawing/2014/main" id="{DDE1767E-D835-AF66-E2FC-8CADCB5A3C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050794"/>
              </p:ext>
            </p:extLst>
          </p:nvPr>
        </p:nvGraphicFramePr>
        <p:xfrm>
          <a:off x="2180661" y="2220161"/>
          <a:ext cx="7830677" cy="4148929"/>
        </p:xfrm>
        <a:graphic>
          <a:graphicData uri="http://schemas.openxmlformats.org/drawingml/2006/table">
            <a:tbl>
              <a:tblPr firstRow="1" firstCol="1" bandRow="1"/>
              <a:tblGrid>
                <a:gridCol w="3371294">
                  <a:extLst>
                    <a:ext uri="{9D8B030D-6E8A-4147-A177-3AD203B41FA5}">
                      <a16:colId xmlns:a16="http://schemas.microsoft.com/office/drawing/2014/main" val="2444152670"/>
                    </a:ext>
                  </a:extLst>
                </a:gridCol>
                <a:gridCol w="1409165">
                  <a:extLst>
                    <a:ext uri="{9D8B030D-6E8A-4147-A177-3AD203B41FA5}">
                      <a16:colId xmlns:a16="http://schemas.microsoft.com/office/drawing/2014/main" val="1440775991"/>
                    </a:ext>
                  </a:extLst>
                </a:gridCol>
                <a:gridCol w="945389">
                  <a:extLst>
                    <a:ext uri="{9D8B030D-6E8A-4147-A177-3AD203B41FA5}">
                      <a16:colId xmlns:a16="http://schemas.microsoft.com/office/drawing/2014/main" val="1732644728"/>
                    </a:ext>
                  </a:extLst>
                </a:gridCol>
                <a:gridCol w="1212952">
                  <a:extLst>
                    <a:ext uri="{9D8B030D-6E8A-4147-A177-3AD203B41FA5}">
                      <a16:colId xmlns:a16="http://schemas.microsoft.com/office/drawing/2014/main" val="3018264254"/>
                    </a:ext>
                  </a:extLst>
                </a:gridCol>
                <a:gridCol w="891877">
                  <a:extLst>
                    <a:ext uri="{9D8B030D-6E8A-4147-A177-3AD203B41FA5}">
                      <a16:colId xmlns:a16="http://schemas.microsoft.com/office/drawing/2014/main" val="3576177480"/>
                    </a:ext>
                  </a:extLst>
                </a:gridCol>
              </a:tblGrid>
              <a:tr h="4053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TYPES OF COSTS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Costs increase in €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Costs decrease in €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4757544"/>
                  </a:ext>
                </a:extLst>
              </a:tr>
              <a:tr h="524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A.</a:t>
                      </a:r>
                      <a:r>
                        <a:rPr lang="sk-SK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0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Taxes, levies, duties and charges aimed at reducing negative externalities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906170"/>
                  </a:ext>
                </a:extLst>
              </a:tr>
              <a:tr h="238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B. Other charges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7511630"/>
                  </a:ext>
                </a:extLst>
              </a:tr>
              <a:tr h="238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C. Indirect financial costs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52917"/>
                  </a:ext>
                </a:extLst>
              </a:tr>
              <a:tr h="238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D. Administrative costs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173327"/>
                  </a:ext>
                </a:extLst>
              </a:tr>
              <a:tr h="238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Overall = A+B+C+D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373257"/>
                  </a:ext>
                </a:extLst>
              </a:tr>
              <a:tr h="238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There of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992995"/>
                  </a:ext>
                </a:extLst>
              </a:tr>
              <a:tr h="4888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E. Impact on SME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474052"/>
                  </a:ext>
                </a:extLst>
              </a:tr>
              <a:tr h="786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F. Full harmonization of EU law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59864"/>
                  </a:ext>
                </a:extLst>
              </a:tr>
              <a:tr h="214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k-S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k-S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k-S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k-S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k-S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1035960"/>
                  </a:ext>
                </a:extLst>
              </a:tr>
              <a:tr h="2622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Quantification of the principle 1in2out: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827752"/>
                  </a:ext>
                </a:extLst>
              </a:tr>
              <a:tr h="2742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G. Costs with exceptions = B+C+D-F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278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62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VIRTUAL ACCOUNTS</a:t>
            </a:r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391" r="684" b="394"/>
          <a:stretch/>
        </p:blipFill>
        <p:spPr>
          <a:xfrm>
            <a:off x="486766" y="1686414"/>
            <a:ext cx="11268861" cy="48064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1603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CONSULTATIONS WITH BUSINESS ENVIRONMENTS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362558"/>
            <a:ext cx="10515600" cy="3659796"/>
          </a:xfrm>
        </p:spPr>
        <p:txBody>
          <a:bodyPr>
            <a:normAutofit/>
          </a:bodyPr>
          <a:lstStyle/>
          <a:p>
            <a:r>
              <a:rPr lang="sk-SK" sz="2600" dirty="0" err="1">
                <a:solidFill>
                  <a:srgbClr val="1E4E9D"/>
                </a:solidFill>
              </a:rPr>
              <a:t>regulators</a:t>
            </a:r>
            <a:r>
              <a:rPr lang="sk-SK" sz="2600" dirty="0">
                <a:solidFill>
                  <a:srgbClr val="1E4E9D"/>
                </a:solidFill>
              </a:rPr>
              <a:t> are </a:t>
            </a:r>
            <a:r>
              <a:rPr lang="sk-SK" sz="2600" dirty="0" err="1">
                <a:solidFill>
                  <a:srgbClr val="1E4E9D"/>
                </a:solidFill>
              </a:rPr>
              <a:t>obliged</a:t>
            </a:r>
            <a:r>
              <a:rPr lang="sk-SK" sz="2600" dirty="0">
                <a:solidFill>
                  <a:srgbClr val="1E4E9D"/>
                </a:solidFill>
              </a:rPr>
              <a:t> to </a:t>
            </a:r>
            <a:r>
              <a:rPr lang="sk-SK" sz="2600" dirty="0" err="1">
                <a:solidFill>
                  <a:srgbClr val="1E4E9D"/>
                </a:solidFill>
              </a:rPr>
              <a:t>realize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consultations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with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entrepreneurs</a:t>
            </a:r>
            <a:r>
              <a:rPr lang="sk-SK" sz="2600" dirty="0">
                <a:solidFill>
                  <a:srgbClr val="1E4E9D"/>
                </a:solidFill>
              </a:rPr>
              <a:t> or </a:t>
            </a:r>
            <a:r>
              <a:rPr lang="sk-SK" sz="2600" dirty="0" err="1">
                <a:solidFill>
                  <a:srgbClr val="1E4E9D"/>
                </a:solidFill>
              </a:rPr>
              <a:t>with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their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representatives</a:t>
            </a:r>
            <a:endParaRPr lang="sk-SK" sz="2600" dirty="0">
              <a:solidFill>
                <a:srgbClr val="1E4E9D"/>
              </a:solidFill>
            </a:endParaRPr>
          </a:p>
          <a:p>
            <a:pPr marL="0" indent="0">
              <a:buNone/>
            </a:pPr>
            <a:endParaRPr lang="sk-SK" sz="2600" dirty="0">
              <a:solidFill>
                <a:srgbClr val="1E4E9D"/>
              </a:solidFill>
            </a:endParaRPr>
          </a:p>
          <a:p>
            <a:r>
              <a:rPr lang="sk-SK" sz="2600" dirty="0" err="1">
                <a:solidFill>
                  <a:srgbClr val="1E4E9D"/>
                </a:solidFill>
              </a:rPr>
              <a:t>the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process</a:t>
            </a:r>
            <a:r>
              <a:rPr lang="sk-SK" sz="2600" dirty="0">
                <a:solidFill>
                  <a:srgbClr val="1E4E9D"/>
                </a:solidFill>
              </a:rPr>
              <a:t> of </a:t>
            </a:r>
            <a:r>
              <a:rPr lang="sk-SK" sz="2600" dirty="0" err="1">
                <a:solidFill>
                  <a:srgbClr val="1E4E9D"/>
                </a:solidFill>
              </a:rPr>
              <a:t>these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consultations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is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before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the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process</a:t>
            </a:r>
            <a:r>
              <a:rPr lang="sk-SK" sz="2600" dirty="0">
                <a:solidFill>
                  <a:srgbClr val="1E4E9D"/>
                </a:solidFill>
              </a:rPr>
              <a:t> of </a:t>
            </a:r>
            <a:r>
              <a:rPr lang="sk-SK" sz="2600" dirty="0" err="1">
                <a:solidFill>
                  <a:srgbClr val="1E4E9D"/>
                </a:solidFill>
              </a:rPr>
              <a:t>commenting</a:t>
            </a:r>
            <a:endParaRPr lang="sk-SK" sz="2600" dirty="0">
              <a:solidFill>
                <a:srgbClr val="1E4E9D"/>
              </a:solidFill>
            </a:endParaRPr>
          </a:p>
          <a:p>
            <a:endParaRPr lang="sk-SK" sz="2600" dirty="0">
              <a:solidFill>
                <a:srgbClr val="1E4E9D"/>
              </a:solidFill>
            </a:endParaRPr>
          </a:p>
          <a:p>
            <a:r>
              <a:rPr lang="sk-SK" sz="2600" dirty="0">
                <a:solidFill>
                  <a:srgbClr val="1E4E9D"/>
                </a:solidFill>
              </a:rPr>
              <a:t>in Business </a:t>
            </a:r>
            <a:r>
              <a:rPr lang="sk-SK" sz="2600" dirty="0" err="1">
                <a:solidFill>
                  <a:srgbClr val="1E4E9D"/>
                </a:solidFill>
              </a:rPr>
              <a:t>impact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analysis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regulators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evaluate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this</a:t>
            </a:r>
            <a:r>
              <a:rPr lang="sk-SK" sz="2600" dirty="0">
                <a:solidFill>
                  <a:srgbClr val="1E4E9D"/>
                </a:solidFill>
              </a:rPr>
              <a:t> </a:t>
            </a:r>
            <a:r>
              <a:rPr lang="sk-SK" sz="2600" dirty="0" err="1">
                <a:solidFill>
                  <a:srgbClr val="1E4E9D"/>
                </a:solidFill>
              </a:rPr>
              <a:t>consultations</a:t>
            </a:r>
            <a:endParaRPr lang="sk-SK" sz="2600" dirty="0">
              <a:solidFill>
                <a:srgbClr val="1E4E9D"/>
              </a:solidFill>
            </a:endParaRPr>
          </a:p>
          <a:p>
            <a:pPr lvl="1"/>
            <a:endParaRPr lang="sk-SK" sz="2600" dirty="0">
              <a:solidFill>
                <a:srgbClr val="1E4E9D"/>
              </a:solidFill>
            </a:endParaRPr>
          </a:p>
          <a:p>
            <a:pPr marL="457200" lvl="1" indent="0">
              <a:buNone/>
            </a:pPr>
            <a:endParaRPr lang="sk-SK" sz="2600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60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BUSINESS ACTORS AND THEIR ROLE DURING CONSULTATIONS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362558"/>
            <a:ext cx="10515600" cy="3659796"/>
          </a:xfrm>
        </p:spPr>
        <p:txBody>
          <a:bodyPr>
            <a:normAutofit fontScale="92500" lnSpcReduction="10000"/>
          </a:bodyPr>
          <a:lstStyle/>
          <a:p>
            <a:r>
              <a:rPr lang="sk-SK" dirty="0" err="1">
                <a:solidFill>
                  <a:srgbClr val="1E4E9D"/>
                </a:solidFill>
              </a:rPr>
              <a:t>for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every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consultation</a:t>
            </a:r>
            <a:r>
              <a:rPr lang="sk-SK" dirty="0">
                <a:solidFill>
                  <a:srgbClr val="1E4E9D"/>
                </a:solidFill>
              </a:rPr>
              <a:t> are </a:t>
            </a:r>
            <a:r>
              <a:rPr lang="sk-SK" dirty="0" err="1">
                <a:solidFill>
                  <a:srgbClr val="1E4E9D"/>
                </a:solidFill>
              </a:rPr>
              <a:t>invited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en-US" dirty="0">
                <a:solidFill>
                  <a:srgbClr val="1E4E9D"/>
                </a:solidFill>
              </a:rPr>
              <a:t>those business entities that are directly affected by the prepared material</a:t>
            </a:r>
            <a:endParaRPr lang="sk-SK" dirty="0">
              <a:solidFill>
                <a:srgbClr val="1E4E9D"/>
              </a:solidFill>
            </a:endParaRPr>
          </a:p>
          <a:p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their</a:t>
            </a:r>
            <a:r>
              <a:rPr lang="sk-SK" dirty="0">
                <a:solidFill>
                  <a:srgbClr val="1E4E9D"/>
                </a:solidFill>
              </a:rPr>
              <a:t> role </a:t>
            </a:r>
            <a:r>
              <a:rPr lang="sk-SK" dirty="0" err="1">
                <a:solidFill>
                  <a:srgbClr val="1E4E9D"/>
                </a:solidFill>
              </a:rPr>
              <a:t>is</a:t>
            </a:r>
            <a:r>
              <a:rPr lang="sk-SK" dirty="0">
                <a:solidFill>
                  <a:srgbClr val="1E4E9D"/>
                </a:solidFill>
              </a:rPr>
              <a:t> to </a:t>
            </a:r>
            <a:r>
              <a:rPr lang="en-US" dirty="0">
                <a:solidFill>
                  <a:srgbClr val="1E4E9D"/>
                </a:solidFill>
              </a:rPr>
              <a:t>agree or disagree with the material, to emphasize which parts they do not agree with and to suggest possible solutions</a:t>
            </a:r>
            <a:endParaRPr lang="sk-SK" dirty="0">
              <a:solidFill>
                <a:srgbClr val="1E4E9D"/>
              </a:solidFill>
            </a:endParaRPr>
          </a:p>
          <a:p>
            <a:endParaRPr lang="sk-SK" dirty="0">
              <a:solidFill>
                <a:srgbClr val="1E4E9D"/>
              </a:solidFill>
            </a:endParaRPr>
          </a:p>
          <a:p>
            <a:r>
              <a:rPr lang="sk-SK" dirty="0">
                <a:solidFill>
                  <a:srgbClr val="1E4E9D"/>
                </a:solidFill>
              </a:rPr>
              <a:t>team 1in2out </a:t>
            </a:r>
            <a:r>
              <a:rPr lang="sk-SK" dirty="0" err="1">
                <a:solidFill>
                  <a:srgbClr val="1E4E9D"/>
                </a:solidFill>
              </a:rPr>
              <a:t>also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en-US" dirty="0">
                <a:solidFill>
                  <a:srgbClr val="1E4E9D"/>
                </a:solidFill>
              </a:rPr>
              <a:t>contacts entrepreneurs</a:t>
            </a:r>
            <a:r>
              <a:rPr lang="sk-SK" dirty="0">
                <a:solidFill>
                  <a:srgbClr val="1E4E9D"/>
                </a:solidFill>
              </a:rPr>
              <a:t> and </a:t>
            </a:r>
            <a:r>
              <a:rPr lang="sk-SK" dirty="0" err="1">
                <a:solidFill>
                  <a:srgbClr val="1E4E9D"/>
                </a:solidFill>
              </a:rPr>
              <a:t>their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representatives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during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process</a:t>
            </a:r>
            <a:r>
              <a:rPr lang="sk-SK" dirty="0">
                <a:solidFill>
                  <a:srgbClr val="1E4E9D"/>
                </a:solidFill>
              </a:rPr>
              <a:t> of </a:t>
            </a:r>
            <a:r>
              <a:rPr lang="en-US" dirty="0">
                <a:solidFill>
                  <a:srgbClr val="1E4E9D"/>
                </a:solidFill>
              </a:rPr>
              <a:t>assessing the impact on the business environment of a particular material</a:t>
            </a:r>
            <a:endParaRPr lang="sk-SK" dirty="0">
              <a:solidFill>
                <a:srgbClr val="1E4E9D"/>
              </a:solidFill>
            </a:endParaRPr>
          </a:p>
          <a:p>
            <a:endParaRPr lang="sk-SK" dirty="0">
              <a:solidFill>
                <a:srgbClr val="1E4E9D"/>
              </a:solidFill>
            </a:endParaRPr>
          </a:p>
          <a:p>
            <a:pPr marL="457200" lvl="1" indent="0" algn="just">
              <a:buNone/>
            </a:pP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61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BUSINESS ACTORS AND THEIR ROLE DURING CONSULTATIONS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916788"/>
            <a:ext cx="10515600" cy="4576086"/>
          </a:xfrm>
        </p:spPr>
        <p:txBody>
          <a:bodyPr>
            <a:normAutofit fontScale="92500" lnSpcReduction="10000"/>
          </a:bodyPr>
          <a:lstStyle/>
          <a:p>
            <a:r>
              <a:rPr lang="sk-SK" dirty="0">
                <a:solidFill>
                  <a:srgbClr val="1E4E9D"/>
                </a:solidFill>
              </a:rPr>
              <a:t>business </a:t>
            </a:r>
            <a:r>
              <a:rPr lang="sk-SK" dirty="0" err="1">
                <a:solidFill>
                  <a:srgbClr val="1E4E9D"/>
                </a:solidFill>
              </a:rPr>
              <a:t>representatives</a:t>
            </a:r>
            <a:r>
              <a:rPr lang="sk-SK" dirty="0">
                <a:solidFill>
                  <a:srgbClr val="1E4E9D"/>
                </a:solidFill>
              </a:rPr>
              <a:t>:</a:t>
            </a:r>
          </a:p>
          <a:p>
            <a:endParaRPr lang="sk-SK" dirty="0">
              <a:solidFill>
                <a:srgbClr val="1E4E9D"/>
              </a:solidFill>
            </a:endParaRPr>
          </a:p>
          <a:p>
            <a:pPr lvl="1"/>
            <a:r>
              <a:rPr lang="sk-SK" dirty="0">
                <a:solidFill>
                  <a:srgbClr val="1E4E9D"/>
                </a:solidFill>
              </a:rPr>
              <a:t>SBA – Slovak Business </a:t>
            </a:r>
            <a:r>
              <a:rPr lang="sk-SK" dirty="0" err="1">
                <a:solidFill>
                  <a:srgbClr val="1E4E9D"/>
                </a:solidFill>
              </a:rPr>
              <a:t>agency</a:t>
            </a:r>
            <a:r>
              <a:rPr lang="sk-SK" dirty="0">
                <a:solidFill>
                  <a:srgbClr val="1E4E9D"/>
                </a:solidFill>
              </a:rPr>
              <a:t> - </a:t>
            </a:r>
            <a:r>
              <a:rPr lang="en-US" dirty="0">
                <a:solidFill>
                  <a:srgbClr val="1E4E9D"/>
                </a:solidFill>
              </a:rPr>
              <a:t>the oldest specialized non-profit organization for the support of small and medium-sized enterprises (SMEs)</a:t>
            </a:r>
            <a:endParaRPr lang="sk-SK" dirty="0">
              <a:solidFill>
                <a:srgbClr val="1E4E9D"/>
              </a:solidFill>
            </a:endParaRPr>
          </a:p>
          <a:p>
            <a:pPr lvl="1"/>
            <a:endParaRPr lang="sk-SK" dirty="0">
              <a:solidFill>
                <a:srgbClr val="1E4E9D"/>
              </a:solidFill>
            </a:endParaRPr>
          </a:p>
          <a:p>
            <a:pPr lvl="1"/>
            <a:r>
              <a:rPr lang="sk-SK" dirty="0" err="1">
                <a:solidFill>
                  <a:srgbClr val="1E4E9D"/>
                </a:solidFill>
              </a:rPr>
              <a:t>Club</a:t>
            </a:r>
            <a:r>
              <a:rPr lang="sk-SK" dirty="0">
                <a:solidFill>
                  <a:srgbClr val="1E4E9D"/>
                </a:solidFill>
              </a:rPr>
              <a:t> 500 - </a:t>
            </a:r>
            <a:r>
              <a:rPr lang="en-US" dirty="0">
                <a:solidFill>
                  <a:srgbClr val="1E4E9D"/>
                </a:solidFill>
              </a:rPr>
              <a:t>non-profit association founded by Slovak owners and co-owners of companies employing more than 500 employees</a:t>
            </a:r>
            <a:endParaRPr lang="sk-SK" dirty="0">
              <a:solidFill>
                <a:srgbClr val="1E4E9D"/>
              </a:solidFill>
            </a:endParaRPr>
          </a:p>
          <a:p>
            <a:pPr lvl="1"/>
            <a:endParaRPr lang="sk-SK" dirty="0">
              <a:solidFill>
                <a:srgbClr val="1E4E9D"/>
              </a:solidFill>
            </a:endParaRPr>
          </a:p>
          <a:p>
            <a:pPr lvl="1"/>
            <a:r>
              <a:rPr lang="sk-SK" dirty="0" err="1">
                <a:solidFill>
                  <a:srgbClr val="1E4E9D"/>
                </a:solidFill>
              </a:rPr>
              <a:t>Entrepreneurs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Assocation</a:t>
            </a:r>
            <a:r>
              <a:rPr lang="sk-SK" dirty="0">
                <a:solidFill>
                  <a:srgbClr val="1E4E9D"/>
                </a:solidFill>
              </a:rPr>
              <a:t> of Slovakia - </a:t>
            </a:r>
            <a:r>
              <a:rPr lang="en-US" dirty="0">
                <a:solidFill>
                  <a:srgbClr val="1E4E9D"/>
                </a:solidFill>
              </a:rPr>
              <a:t>whose main mission is to improve the business environment in our country. </a:t>
            </a:r>
            <a:endParaRPr lang="sk-SK" dirty="0">
              <a:solidFill>
                <a:srgbClr val="1E4E9D"/>
              </a:solidFill>
            </a:endParaRPr>
          </a:p>
          <a:p>
            <a:pPr lvl="1"/>
            <a:endParaRPr lang="sk-SK" dirty="0">
              <a:solidFill>
                <a:srgbClr val="1E4E9D"/>
              </a:solidFill>
            </a:endParaRPr>
          </a:p>
          <a:p>
            <a:pPr lvl="1"/>
            <a:r>
              <a:rPr lang="sk-SK" dirty="0">
                <a:solidFill>
                  <a:srgbClr val="1E4E9D"/>
                </a:solidFill>
              </a:rPr>
              <a:t>F</a:t>
            </a:r>
            <a:r>
              <a:rPr lang="en-US" dirty="0" err="1">
                <a:solidFill>
                  <a:srgbClr val="1E4E9D"/>
                </a:solidFill>
              </a:rPr>
              <a:t>ederation</a:t>
            </a:r>
            <a:r>
              <a:rPr lang="en-US" dirty="0">
                <a:solidFill>
                  <a:srgbClr val="1E4E9D"/>
                </a:solidFill>
              </a:rPr>
              <a:t> of employers' associations of the Slovak Republic</a:t>
            </a:r>
            <a:r>
              <a:rPr lang="sk-SK" dirty="0">
                <a:solidFill>
                  <a:srgbClr val="1E4E9D"/>
                </a:solidFill>
              </a:rPr>
              <a:t> - </a:t>
            </a:r>
            <a:r>
              <a:rPr lang="en-US" dirty="0">
                <a:solidFill>
                  <a:srgbClr val="1E4E9D"/>
                </a:solidFill>
              </a:rPr>
              <a:t>the supreme employers’ </a:t>
            </a:r>
            <a:r>
              <a:rPr lang="en-US" dirty="0" err="1">
                <a:solidFill>
                  <a:srgbClr val="1E4E9D"/>
                </a:solidFill>
              </a:rPr>
              <a:t>organisation</a:t>
            </a:r>
            <a:r>
              <a:rPr lang="en-US" dirty="0">
                <a:solidFill>
                  <a:srgbClr val="1E4E9D"/>
                </a:solidFill>
              </a:rPr>
              <a:t> in the Slovak Republic. Its members include business’ and employers’ associations.</a:t>
            </a:r>
            <a:endParaRPr lang="sk-SK" dirty="0">
              <a:solidFill>
                <a:srgbClr val="1E4E9D"/>
              </a:solidFill>
            </a:endParaRPr>
          </a:p>
          <a:p>
            <a:endParaRPr lang="sk-SK" dirty="0">
              <a:solidFill>
                <a:srgbClr val="1E4E9D"/>
              </a:solidFill>
            </a:endParaRPr>
          </a:p>
          <a:p>
            <a:endParaRPr lang="sk-SK" dirty="0">
              <a:solidFill>
                <a:srgbClr val="1E4E9D"/>
              </a:solidFill>
            </a:endParaRPr>
          </a:p>
          <a:p>
            <a:pPr marL="457200" lvl="1" indent="0">
              <a:buNone/>
            </a:pP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37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COMPETITIVENESS AND PRODUCTIVITY</a:t>
            </a:r>
          </a:p>
        </p:txBody>
      </p:sp>
      <p:sp>
        <p:nvSpPr>
          <p:cNvPr id="7" name="Zástupný objekt pre obsah 2"/>
          <p:cNvSpPr>
            <a:spLocks noGrp="1"/>
          </p:cNvSpPr>
          <p:nvPr>
            <p:ph idx="1"/>
          </p:nvPr>
        </p:nvSpPr>
        <p:spPr>
          <a:xfrm>
            <a:off x="838200" y="2177773"/>
            <a:ext cx="10515600" cy="3659796"/>
          </a:xfrm>
        </p:spPr>
        <p:txBody>
          <a:bodyPr>
            <a:normAutofit/>
          </a:bodyPr>
          <a:lstStyle/>
          <a:p>
            <a:pPr lvl="1"/>
            <a:r>
              <a:rPr lang="en-US" dirty="0">
                <a:solidFill>
                  <a:srgbClr val="1E4E9D"/>
                </a:solidFill>
              </a:rPr>
              <a:t>the regulator evaluates </a:t>
            </a:r>
            <a:r>
              <a:rPr lang="sk-SK" dirty="0">
                <a:solidFill>
                  <a:srgbClr val="1E4E9D"/>
                </a:solidFill>
              </a:rPr>
              <a:t>in Business </a:t>
            </a:r>
            <a:r>
              <a:rPr lang="sk-SK" dirty="0" err="1">
                <a:solidFill>
                  <a:srgbClr val="1E4E9D"/>
                </a:solidFill>
              </a:rPr>
              <a:t>Impact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Analysis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en-US" dirty="0">
                <a:solidFill>
                  <a:srgbClr val="1E4E9D"/>
                </a:solidFill>
              </a:rPr>
              <a:t>how its material affects competitiveness and productivity</a:t>
            </a:r>
            <a:endParaRPr lang="sk-SK" dirty="0">
              <a:solidFill>
                <a:srgbClr val="1E4E9D"/>
              </a:solidFill>
            </a:endParaRPr>
          </a:p>
          <a:p>
            <a:pPr marL="457200" lvl="1" indent="0">
              <a:buNone/>
            </a:pPr>
            <a:endParaRPr lang="sk-SK" dirty="0">
              <a:solidFill>
                <a:srgbClr val="1E4E9D"/>
              </a:solidFill>
            </a:endParaRPr>
          </a:p>
          <a:p>
            <a:pPr lvl="1"/>
            <a:r>
              <a:rPr lang="en-US" dirty="0">
                <a:solidFill>
                  <a:srgbClr val="1E4E9D"/>
                </a:solidFill>
              </a:rPr>
              <a:t>The Council of the Government of the Slovak Republic for Competitiveness and Productivity</a:t>
            </a:r>
            <a:endParaRPr lang="sk-SK" dirty="0">
              <a:solidFill>
                <a:srgbClr val="1E4E9D"/>
              </a:solidFill>
            </a:endParaRPr>
          </a:p>
          <a:p>
            <a:pPr lvl="1"/>
            <a:endParaRPr lang="sk-SK" dirty="0">
              <a:solidFill>
                <a:srgbClr val="1E4E9D"/>
              </a:solidFill>
            </a:endParaRPr>
          </a:p>
          <a:p>
            <a:pPr lvl="2"/>
            <a:r>
              <a:rPr lang="en-US" dirty="0">
                <a:solidFill>
                  <a:srgbClr val="1E4E9D"/>
                </a:solidFill>
              </a:rPr>
              <a:t>Its basic task is to monitor, analyze and evaluate productivity and competitiveness in the Slovak Republic, especially in the business environment, innovation, foreign trade, education and efficient public administration.</a:t>
            </a:r>
            <a:endParaRPr lang="sk-SK" dirty="0">
              <a:solidFill>
                <a:srgbClr val="1E4E9D"/>
              </a:solidFill>
            </a:endParaRPr>
          </a:p>
          <a:p>
            <a:pPr marL="457200" lvl="1" indent="0">
              <a:buNone/>
            </a:pP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602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RECOVERY AND RESILIENCE PLAN OF THE SLOVAK REPUBLIC</a:t>
            </a:r>
            <a:endParaRPr lang="sk-SK" sz="3200" b="1" dirty="0">
              <a:solidFill>
                <a:schemeClr val="bg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01993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k-SK" dirty="0">
                <a:solidFill>
                  <a:srgbClr val="1E4E9D"/>
                </a:solidFill>
              </a:rPr>
              <a:t>4 </a:t>
            </a:r>
            <a:r>
              <a:rPr lang="sk-SK" dirty="0" err="1">
                <a:solidFill>
                  <a:srgbClr val="1E4E9D"/>
                </a:solidFill>
              </a:rPr>
              <a:t>commitments</a:t>
            </a:r>
            <a:r>
              <a:rPr lang="sk-SK" dirty="0">
                <a:solidFill>
                  <a:srgbClr val="1E4E9D"/>
                </a:solidFill>
              </a:rPr>
              <a:t>: </a:t>
            </a:r>
          </a:p>
          <a:p>
            <a:pPr marL="0" indent="0">
              <a:buNone/>
            </a:pP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1in1out/1in2out </a:t>
            </a:r>
            <a:r>
              <a:rPr lang="sk-SK" dirty="0" err="1">
                <a:solidFill>
                  <a:srgbClr val="1E4E9D"/>
                </a:solidFill>
              </a:rPr>
              <a:t>principle</a:t>
            </a:r>
            <a:r>
              <a:rPr lang="sk-SK" dirty="0">
                <a:solidFill>
                  <a:srgbClr val="1E4E9D"/>
                </a:solidFill>
              </a:rPr>
              <a:t> </a:t>
            </a:r>
          </a:p>
          <a:p>
            <a:r>
              <a:rPr lang="sk-SK" b="1" dirty="0">
                <a:solidFill>
                  <a:srgbClr val="1E4E9D"/>
                </a:solidFill>
              </a:rPr>
              <a:t>ex post </a:t>
            </a:r>
            <a:r>
              <a:rPr lang="sk-SK" b="1" dirty="0" err="1">
                <a:solidFill>
                  <a:srgbClr val="1E4E9D"/>
                </a:solidFill>
              </a:rPr>
              <a:t>evaluation</a:t>
            </a:r>
            <a:r>
              <a:rPr lang="sk-SK" b="1" dirty="0">
                <a:solidFill>
                  <a:srgbClr val="1E4E9D"/>
                </a:solidFill>
              </a:rPr>
              <a:t> </a:t>
            </a:r>
            <a:r>
              <a:rPr lang="sk-SK" b="1" dirty="0" err="1">
                <a:solidFill>
                  <a:srgbClr val="1E4E9D"/>
                </a:solidFill>
              </a:rPr>
              <a:t>for</a:t>
            </a:r>
            <a:r>
              <a:rPr lang="sk-SK" b="1" dirty="0">
                <a:solidFill>
                  <a:srgbClr val="1E4E9D"/>
                </a:solidFill>
              </a:rPr>
              <a:t> </a:t>
            </a:r>
            <a:r>
              <a:rPr lang="sk-SK" b="1" dirty="0" err="1">
                <a:solidFill>
                  <a:srgbClr val="1E4E9D"/>
                </a:solidFill>
              </a:rPr>
              <a:t>legislative</a:t>
            </a:r>
            <a:r>
              <a:rPr lang="sk-SK" b="1" dirty="0">
                <a:solidFill>
                  <a:srgbClr val="1E4E9D"/>
                </a:solidFill>
              </a:rPr>
              <a:t> and </a:t>
            </a:r>
            <a:r>
              <a:rPr lang="sk-SK" b="1" dirty="0" err="1">
                <a:solidFill>
                  <a:srgbClr val="1E4E9D"/>
                </a:solidFill>
              </a:rPr>
              <a:t>non-legislative</a:t>
            </a:r>
            <a:r>
              <a:rPr lang="sk-SK" b="1" dirty="0">
                <a:solidFill>
                  <a:srgbClr val="1E4E9D"/>
                </a:solidFill>
              </a:rPr>
              <a:t> </a:t>
            </a:r>
            <a:r>
              <a:rPr lang="sk-SK" b="1" dirty="0" err="1">
                <a:solidFill>
                  <a:srgbClr val="1E4E9D"/>
                </a:solidFill>
              </a:rPr>
              <a:t>materials</a:t>
            </a:r>
            <a:endParaRPr lang="sk-SK" b="1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protection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against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unjustified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goldplating</a:t>
            </a: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antibureaucratic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packages</a:t>
            </a:r>
            <a:r>
              <a:rPr lang="sk-SK" dirty="0">
                <a:solidFill>
                  <a:srgbClr val="1E4E9D"/>
                </a:solidFill>
              </a:rPr>
              <a:t> – </a:t>
            </a:r>
            <a:r>
              <a:rPr lang="sk-SK" dirty="0" err="1">
                <a:solidFill>
                  <a:srgbClr val="1E4E9D"/>
                </a:solidFill>
              </a:rPr>
              <a:t>burden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reduction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activities</a:t>
            </a: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22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EX POST EVALUATION</a:t>
            </a:r>
          </a:p>
        </p:txBody>
      </p:sp>
      <p:sp>
        <p:nvSpPr>
          <p:cNvPr id="7" name="Zástupný objekt pre obsah 2"/>
          <p:cNvSpPr>
            <a:spLocks noGrp="1"/>
          </p:cNvSpPr>
          <p:nvPr>
            <p:ph idx="1"/>
          </p:nvPr>
        </p:nvSpPr>
        <p:spPr>
          <a:xfrm>
            <a:off x="838200" y="2177773"/>
            <a:ext cx="10515600" cy="3659796"/>
          </a:xfrm>
        </p:spPr>
        <p:txBody>
          <a:bodyPr>
            <a:normAutofit lnSpcReduction="10000"/>
          </a:bodyPr>
          <a:lstStyle/>
          <a:p>
            <a:pPr lvl="1"/>
            <a:r>
              <a:rPr lang="sk-SK" dirty="0" err="1">
                <a:solidFill>
                  <a:srgbClr val="1E4E9D"/>
                </a:solidFill>
              </a:rPr>
              <a:t>established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this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year</a:t>
            </a:r>
            <a:r>
              <a:rPr lang="sk-SK" dirty="0">
                <a:solidFill>
                  <a:srgbClr val="1E4E9D"/>
                </a:solidFill>
              </a:rPr>
              <a:t> on </a:t>
            </a:r>
            <a:r>
              <a:rPr lang="sk-SK" dirty="0" err="1">
                <a:solidFill>
                  <a:srgbClr val="1E4E9D"/>
                </a:solidFill>
              </a:rPr>
              <a:t>June</a:t>
            </a:r>
            <a:r>
              <a:rPr lang="sk-SK" dirty="0">
                <a:solidFill>
                  <a:srgbClr val="1E4E9D"/>
                </a:solidFill>
              </a:rPr>
              <a:t> 10, 2022</a:t>
            </a:r>
          </a:p>
          <a:p>
            <a:pPr lvl="1"/>
            <a:endParaRPr lang="sk-SK" dirty="0">
              <a:solidFill>
                <a:srgbClr val="1E4E9D"/>
              </a:solidFill>
            </a:endParaRPr>
          </a:p>
          <a:p>
            <a:pPr lvl="1"/>
            <a:r>
              <a:rPr lang="sk-SK" dirty="0" err="1">
                <a:solidFill>
                  <a:srgbClr val="1E4E9D"/>
                </a:solidFill>
              </a:rPr>
              <a:t>result</a:t>
            </a:r>
            <a:r>
              <a:rPr lang="sk-SK" dirty="0">
                <a:solidFill>
                  <a:srgbClr val="1E4E9D"/>
                </a:solidFill>
              </a:rPr>
              <a:t> in a </a:t>
            </a:r>
            <a:r>
              <a:rPr lang="sk-SK" dirty="0" err="1">
                <a:solidFill>
                  <a:srgbClr val="1E4E9D"/>
                </a:solidFill>
              </a:rPr>
              <a:t>statement</a:t>
            </a:r>
            <a:r>
              <a:rPr lang="sk-SK" dirty="0">
                <a:solidFill>
                  <a:srgbClr val="1E4E9D"/>
                </a:solidFill>
              </a:rPr>
              <a:t>, </a:t>
            </a:r>
            <a:r>
              <a:rPr lang="sk-SK" dirty="0" err="1">
                <a:solidFill>
                  <a:srgbClr val="1E4E9D"/>
                </a:solidFill>
              </a:rPr>
              <a:t>whether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regulation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is</a:t>
            </a:r>
            <a:r>
              <a:rPr lang="sk-SK" dirty="0">
                <a:solidFill>
                  <a:srgbClr val="1E4E9D"/>
                </a:solidFill>
              </a:rPr>
              <a:t> fit </a:t>
            </a:r>
            <a:r>
              <a:rPr lang="sk-SK" dirty="0" err="1">
                <a:solidFill>
                  <a:srgbClr val="1E4E9D"/>
                </a:solidFill>
              </a:rPr>
              <a:t>for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purpose</a:t>
            </a:r>
            <a:r>
              <a:rPr lang="sk-SK" dirty="0">
                <a:solidFill>
                  <a:srgbClr val="1E4E9D"/>
                </a:solidFill>
              </a:rPr>
              <a:t> and </a:t>
            </a:r>
            <a:r>
              <a:rPr lang="sk-SK" dirty="0" err="1">
                <a:solidFill>
                  <a:srgbClr val="1E4E9D"/>
                </a:solidFill>
              </a:rPr>
              <a:t>therefore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may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remain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without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any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amendments</a:t>
            </a:r>
            <a:r>
              <a:rPr lang="sk-SK" dirty="0">
                <a:solidFill>
                  <a:srgbClr val="1E4E9D"/>
                </a:solidFill>
              </a:rPr>
              <a:t>, or </a:t>
            </a:r>
            <a:r>
              <a:rPr lang="sk-SK" dirty="0" err="1">
                <a:solidFill>
                  <a:srgbClr val="1E4E9D"/>
                </a:solidFill>
              </a:rPr>
              <a:t>it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needs</a:t>
            </a:r>
            <a:r>
              <a:rPr lang="sk-SK" dirty="0">
                <a:solidFill>
                  <a:srgbClr val="1E4E9D"/>
                </a:solidFill>
              </a:rPr>
              <a:t> to </a:t>
            </a:r>
            <a:r>
              <a:rPr lang="sk-SK" dirty="0" err="1">
                <a:solidFill>
                  <a:srgbClr val="1E4E9D"/>
                </a:solidFill>
              </a:rPr>
              <a:t>be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fixed</a:t>
            </a:r>
            <a:r>
              <a:rPr lang="sk-SK" dirty="0">
                <a:solidFill>
                  <a:srgbClr val="1E4E9D"/>
                </a:solidFill>
              </a:rPr>
              <a:t> or </a:t>
            </a:r>
            <a:r>
              <a:rPr lang="sk-SK" dirty="0" err="1">
                <a:solidFill>
                  <a:srgbClr val="1E4E9D"/>
                </a:solidFill>
              </a:rPr>
              <a:t>even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cancelled</a:t>
            </a:r>
            <a:endParaRPr lang="sk-SK" dirty="0">
              <a:solidFill>
                <a:srgbClr val="1E4E9D"/>
              </a:solidFill>
            </a:endParaRPr>
          </a:p>
          <a:p>
            <a:pPr lvl="1"/>
            <a:endParaRPr lang="sk-SK" dirty="0">
              <a:solidFill>
                <a:srgbClr val="1E4E9D"/>
              </a:solidFill>
            </a:endParaRPr>
          </a:p>
          <a:p>
            <a:pPr lvl="1"/>
            <a:r>
              <a:rPr lang="sk-SK" dirty="0" err="1">
                <a:solidFill>
                  <a:srgbClr val="1E4E9D"/>
                </a:solidFill>
              </a:rPr>
              <a:t>two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types</a:t>
            </a:r>
            <a:r>
              <a:rPr lang="sk-SK" dirty="0">
                <a:solidFill>
                  <a:srgbClr val="1E4E9D"/>
                </a:solidFill>
              </a:rPr>
              <a:t> of ex post </a:t>
            </a:r>
            <a:r>
              <a:rPr lang="sk-SK" dirty="0" err="1">
                <a:solidFill>
                  <a:srgbClr val="1E4E9D"/>
                </a:solidFill>
              </a:rPr>
              <a:t>evaluation</a:t>
            </a:r>
            <a:r>
              <a:rPr lang="sk-SK" dirty="0">
                <a:solidFill>
                  <a:srgbClr val="1E4E9D"/>
                </a:solidFill>
              </a:rPr>
              <a:t>:</a:t>
            </a:r>
          </a:p>
          <a:p>
            <a:pPr lvl="2"/>
            <a:r>
              <a:rPr lang="sk-SK" dirty="0">
                <a:solidFill>
                  <a:srgbClr val="1E4E9D"/>
                </a:solidFill>
              </a:rPr>
              <a:t>in </a:t>
            </a:r>
            <a:r>
              <a:rPr lang="sk-SK" dirty="0" err="1">
                <a:solidFill>
                  <a:srgbClr val="1E4E9D"/>
                </a:solidFill>
              </a:rPr>
              <a:t>depth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evaluation</a:t>
            </a:r>
            <a:r>
              <a:rPr lang="sk-SK" dirty="0">
                <a:solidFill>
                  <a:srgbClr val="1E4E9D"/>
                </a:solidFill>
              </a:rPr>
              <a:t>, </a:t>
            </a:r>
            <a:r>
              <a:rPr lang="sk-SK" dirty="0" err="1">
                <a:solidFill>
                  <a:srgbClr val="1E4E9D"/>
                </a:solidFill>
              </a:rPr>
              <a:t>that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will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be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carried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out</a:t>
            </a:r>
            <a:r>
              <a:rPr lang="sk-SK" dirty="0">
                <a:solidFill>
                  <a:srgbClr val="1E4E9D"/>
                </a:solidFill>
              </a:rPr>
              <a:t> by </a:t>
            </a:r>
            <a:r>
              <a:rPr lang="sk-SK" dirty="0" err="1">
                <a:solidFill>
                  <a:srgbClr val="1E4E9D"/>
                </a:solidFill>
              </a:rPr>
              <a:t>our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Ministry</a:t>
            </a:r>
            <a:r>
              <a:rPr lang="sk-SK" dirty="0">
                <a:solidFill>
                  <a:srgbClr val="1E4E9D"/>
                </a:solidFill>
              </a:rPr>
              <a:t> in </a:t>
            </a:r>
            <a:r>
              <a:rPr lang="sk-SK" dirty="0" err="1">
                <a:solidFill>
                  <a:srgbClr val="1E4E9D"/>
                </a:solidFill>
              </a:rPr>
              <a:t>synergy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with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regulators</a:t>
            </a:r>
            <a:endParaRPr lang="sk-SK" dirty="0">
              <a:solidFill>
                <a:srgbClr val="1E4E9D"/>
              </a:solidFill>
            </a:endParaRPr>
          </a:p>
          <a:p>
            <a:pPr lvl="2"/>
            <a:r>
              <a:rPr lang="sk-SK" dirty="0" err="1">
                <a:solidFill>
                  <a:srgbClr val="1E4E9D"/>
                </a:solidFill>
              </a:rPr>
              <a:t>systematic</a:t>
            </a:r>
            <a:r>
              <a:rPr lang="sk-SK" dirty="0">
                <a:solidFill>
                  <a:srgbClr val="1E4E9D"/>
                </a:solidFill>
              </a:rPr>
              <a:t> ex post </a:t>
            </a:r>
            <a:r>
              <a:rPr lang="sk-SK" dirty="0" err="1">
                <a:solidFill>
                  <a:srgbClr val="1E4E9D"/>
                </a:solidFill>
              </a:rPr>
              <a:t>evaluation</a:t>
            </a:r>
            <a:r>
              <a:rPr lang="sk-SK" dirty="0">
                <a:solidFill>
                  <a:srgbClr val="1E4E9D"/>
                </a:solidFill>
              </a:rPr>
              <a:t> of </a:t>
            </a:r>
            <a:r>
              <a:rPr lang="sk-SK" dirty="0" err="1">
                <a:solidFill>
                  <a:srgbClr val="1E4E9D"/>
                </a:solidFill>
              </a:rPr>
              <a:t>regulations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that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will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comprise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elements</a:t>
            </a:r>
            <a:r>
              <a:rPr lang="sk-SK" dirty="0">
                <a:solidFill>
                  <a:srgbClr val="1E4E9D"/>
                </a:solidFill>
              </a:rPr>
              <a:t> of post-</a:t>
            </a:r>
            <a:r>
              <a:rPr lang="sk-SK" dirty="0" err="1">
                <a:solidFill>
                  <a:srgbClr val="1E4E9D"/>
                </a:solidFill>
              </a:rPr>
              <a:t>implementation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reviews</a:t>
            </a:r>
            <a:r>
              <a:rPr lang="sk-SK" dirty="0">
                <a:solidFill>
                  <a:srgbClr val="1E4E9D"/>
                </a:solidFill>
              </a:rPr>
              <a:t>, </a:t>
            </a:r>
            <a:r>
              <a:rPr lang="sk-SK" dirty="0" err="1">
                <a:solidFill>
                  <a:srgbClr val="1E4E9D"/>
                </a:solidFill>
              </a:rPr>
              <a:t>based</a:t>
            </a:r>
            <a:r>
              <a:rPr lang="sk-SK" dirty="0">
                <a:solidFill>
                  <a:srgbClr val="1E4E9D"/>
                </a:solidFill>
              </a:rPr>
              <a:t> on a </a:t>
            </a:r>
            <a:r>
              <a:rPr lang="sk-SK" dirty="0" err="1">
                <a:solidFill>
                  <a:srgbClr val="1E4E9D"/>
                </a:solidFill>
              </a:rPr>
              <a:t>comparison</a:t>
            </a:r>
            <a:r>
              <a:rPr lang="sk-SK" dirty="0">
                <a:solidFill>
                  <a:srgbClr val="1E4E9D"/>
                </a:solidFill>
              </a:rPr>
              <a:t> of </a:t>
            </a:r>
            <a:r>
              <a:rPr lang="sk-SK" dirty="0" err="1">
                <a:solidFill>
                  <a:srgbClr val="1E4E9D"/>
                </a:solidFill>
              </a:rPr>
              <a:t>real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impacts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expected</a:t>
            </a:r>
            <a:r>
              <a:rPr lang="sk-SK" dirty="0">
                <a:solidFill>
                  <a:srgbClr val="1E4E9D"/>
                </a:solidFill>
              </a:rPr>
              <a:t> in </a:t>
            </a:r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ex </a:t>
            </a:r>
            <a:r>
              <a:rPr lang="sk-SK" dirty="0" err="1">
                <a:solidFill>
                  <a:srgbClr val="1E4E9D"/>
                </a:solidFill>
              </a:rPr>
              <a:t>ante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phase</a:t>
            </a: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89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REGIONAL AND EU POLICIES FOR ENTREPRENEURSHIP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dirty="0">
                <a:solidFill>
                  <a:srgbClr val="1E4E9D"/>
                </a:solidFill>
              </a:rPr>
              <a:t> </a:t>
            </a:r>
          </a:p>
          <a:p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European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Green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Deal</a:t>
            </a:r>
            <a:r>
              <a:rPr lang="sk-SK" dirty="0">
                <a:solidFill>
                  <a:srgbClr val="1E4E9D"/>
                </a:solidFill>
              </a:rPr>
              <a:t> - </a:t>
            </a:r>
            <a:r>
              <a:rPr lang="en-US" dirty="0">
                <a:solidFill>
                  <a:srgbClr val="1E4E9D"/>
                </a:solidFill>
              </a:rPr>
              <a:t>The new Industrial Strategy for Europe </a:t>
            </a:r>
            <a:endParaRPr lang="sk-SK" dirty="0">
              <a:solidFill>
                <a:srgbClr val="1E4E9D"/>
              </a:solidFill>
            </a:endParaRPr>
          </a:p>
          <a:p>
            <a:pPr marL="0" indent="0">
              <a:buNone/>
            </a:pP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Programme</a:t>
            </a:r>
            <a:r>
              <a:rPr lang="en-US" dirty="0">
                <a:solidFill>
                  <a:srgbClr val="1E4E9D"/>
                </a:solidFill>
              </a:rPr>
              <a:t> "Better Regulation„</a:t>
            </a:r>
          </a:p>
          <a:p>
            <a:pPr lvl="1"/>
            <a:r>
              <a:rPr lang="en-US" dirty="0">
                <a:solidFill>
                  <a:srgbClr val="1E4E9D"/>
                </a:solidFill>
              </a:rPr>
              <a:t>    EU actions based on evidence</a:t>
            </a:r>
          </a:p>
          <a:p>
            <a:pPr lvl="1"/>
            <a:r>
              <a:rPr lang="en-US" dirty="0">
                <a:solidFill>
                  <a:srgbClr val="1E4E9D"/>
                </a:solidFill>
              </a:rPr>
              <a:t>    Making simpler and better EU laws</a:t>
            </a:r>
          </a:p>
          <a:p>
            <a:pPr lvl="1"/>
            <a:r>
              <a:rPr lang="en-US" dirty="0">
                <a:solidFill>
                  <a:srgbClr val="1E4E9D"/>
                </a:solidFill>
              </a:rPr>
              <a:t>    Involving citizens, businesses and stakeholders in the decision-making process</a:t>
            </a:r>
            <a:endParaRPr lang="sk-SK" dirty="0">
              <a:solidFill>
                <a:srgbClr val="1E4E9D"/>
              </a:solidFill>
            </a:endParaRPr>
          </a:p>
          <a:p>
            <a:pPr lvl="1"/>
            <a:endParaRPr lang="en-US" dirty="0">
              <a:solidFill>
                <a:srgbClr val="1E4E9D"/>
              </a:solidFill>
            </a:endParaRPr>
          </a:p>
          <a:p>
            <a:r>
              <a:rPr lang="sk-SK" dirty="0">
                <a:solidFill>
                  <a:srgbClr val="1E4E9D"/>
                </a:solidFill>
              </a:rPr>
              <a:t>RIA 2020 - </a:t>
            </a:r>
            <a:r>
              <a:rPr lang="sk-SK" dirty="0" err="1">
                <a:solidFill>
                  <a:srgbClr val="1E4E9D"/>
                </a:solidFill>
              </a:rPr>
              <a:t>Strategy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for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better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regulation</a:t>
            </a:r>
            <a:endParaRPr lang="sk-SK" dirty="0">
              <a:solidFill>
                <a:srgbClr val="1E4E9D"/>
              </a:solidFill>
            </a:endParaRPr>
          </a:p>
          <a:p>
            <a:pPr lvl="1"/>
            <a:r>
              <a:rPr lang="en-US" dirty="0">
                <a:solidFill>
                  <a:srgbClr val="1E4E9D"/>
                </a:solidFill>
              </a:rPr>
              <a:t>optimize the regulatory environment and increase the transparency of all legislation and non-legislative documents, and secondarily to improve the business environment</a:t>
            </a:r>
          </a:p>
          <a:p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5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EX POST EVALUATION</a:t>
            </a:r>
          </a:p>
        </p:txBody>
      </p:sp>
      <p:sp>
        <p:nvSpPr>
          <p:cNvPr id="7" name="Zástupný objekt pre obsah 2"/>
          <p:cNvSpPr>
            <a:spLocks noGrp="1"/>
          </p:cNvSpPr>
          <p:nvPr>
            <p:ph idx="1"/>
          </p:nvPr>
        </p:nvSpPr>
        <p:spPr>
          <a:xfrm>
            <a:off x="838200" y="2177773"/>
            <a:ext cx="10515600" cy="3659796"/>
          </a:xfrm>
        </p:spPr>
        <p:txBody>
          <a:bodyPr>
            <a:normAutofit lnSpcReduction="10000"/>
          </a:bodyPr>
          <a:lstStyle/>
          <a:p>
            <a:pPr lvl="1"/>
            <a:r>
              <a:rPr lang="sk-SK" dirty="0" err="1">
                <a:solidFill>
                  <a:srgbClr val="1E4E9D"/>
                </a:solidFill>
              </a:rPr>
              <a:t>established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this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year</a:t>
            </a:r>
            <a:r>
              <a:rPr lang="sk-SK" dirty="0">
                <a:solidFill>
                  <a:srgbClr val="1E4E9D"/>
                </a:solidFill>
              </a:rPr>
              <a:t> on </a:t>
            </a:r>
            <a:r>
              <a:rPr lang="sk-SK" dirty="0" err="1">
                <a:solidFill>
                  <a:srgbClr val="1E4E9D"/>
                </a:solidFill>
              </a:rPr>
              <a:t>June</a:t>
            </a:r>
            <a:r>
              <a:rPr lang="sk-SK" dirty="0">
                <a:solidFill>
                  <a:srgbClr val="1E4E9D"/>
                </a:solidFill>
              </a:rPr>
              <a:t> 10, 2022</a:t>
            </a:r>
          </a:p>
          <a:p>
            <a:pPr lvl="1"/>
            <a:endParaRPr lang="sk-SK" dirty="0">
              <a:solidFill>
                <a:srgbClr val="1E4E9D"/>
              </a:solidFill>
            </a:endParaRPr>
          </a:p>
          <a:p>
            <a:pPr lvl="1"/>
            <a:r>
              <a:rPr lang="sk-SK" dirty="0" err="1">
                <a:solidFill>
                  <a:srgbClr val="1E4E9D"/>
                </a:solidFill>
              </a:rPr>
              <a:t>result</a:t>
            </a:r>
            <a:r>
              <a:rPr lang="sk-SK" dirty="0">
                <a:solidFill>
                  <a:srgbClr val="1E4E9D"/>
                </a:solidFill>
              </a:rPr>
              <a:t> in a </a:t>
            </a:r>
            <a:r>
              <a:rPr lang="sk-SK" dirty="0" err="1">
                <a:solidFill>
                  <a:srgbClr val="1E4E9D"/>
                </a:solidFill>
              </a:rPr>
              <a:t>statement</a:t>
            </a:r>
            <a:r>
              <a:rPr lang="sk-SK" dirty="0">
                <a:solidFill>
                  <a:srgbClr val="1E4E9D"/>
                </a:solidFill>
              </a:rPr>
              <a:t>, </a:t>
            </a:r>
            <a:r>
              <a:rPr lang="sk-SK" dirty="0" err="1">
                <a:solidFill>
                  <a:srgbClr val="1E4E9D"/>
                </a:solidFill>
              </a:rPr>
              <a:t>whether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regulation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is</a:t>
            </a:r>
            <a:r>
              <a:rPr lang="sk-SK" dirty="0">
                <a:solidFill>
                  <a:srgbClr val="1E4E9D"/>
                </a:solidFill>
              </a:rPr>
              <a:t> fit </a:t>
            </a:r>
            <a:r>
              <a:rPr lang="sk-SK" dirty="0" err="1">
                <a:solidFill>
                  <a:srgbClr val="1E4E9D"/>
                </a:solidFill>
              </a:rPr>
              <a:t>for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purpose</a:t>
            </a:r>
            <a:r>
              <a:rPr lang="sk-SK" dirty="0">
                <a:solidFill>
                  <a:srgbClr val="1E4E9D"/>
                </a:solidFill>
              </a:rPr>
              <a:t> and </a:t>
            </a:r>
            <a:r>
              <a:rPr lang="sk-SK" dirty="0" err="1">
                <a:solidFill>
                  <a:srgbClr val="1E4E9D"/>
                </a:solidFill>
              </a:rPr>
              <a:t>therefore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may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remain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without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any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amendments</a:t>
            </a:r>
            <a:r>
              <a:rPr lang="sk-SK" dirty="0">
                <a:solidFill>
                  <a:srgbClr val="1E4E9D"/>
                </a:solidFill>
              </a:rPr>
              <a:t>, or </a:t>
            </a:r>
            <a:r>
              <a:rPr lang="sk-SK" dirty="0" err="1">
                <a:solidFill>
                  <a:srgbClr val="1E4E9D"/>
                </a:solidFill>
              </a:rPr>
              <a:t>it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needs</a:t>
            </a:r>
            <a:r>
              <a:rPr lang="sk-SK" dirty="0">
                <a:solidFill>
                  <a:srgbClr val="1E4E9D"/>
                </a:solidFill>
              </a:rPr>
              <a:t> to </a:t>
            </a:r>
            <a:r>
              <a:rPr lang="sk-SK" dirty="0" err="1">
                <a:solidFill>
                  <a:srgbClr val="1E4E9D"/>
                </a:solidFill>
              </a:rPr>
              <a:t>be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fixed</a:t>
            </a:r>
            <a:r>
              <a:rPr lang="sk-SK" dirty="0">
                <a:solidFill>
                  <a:srgbClr val="1E4E9D"/>
                </a:solidFill>
              </a:rPr>
              <a:t> or </a:t>
            </a:r>
            <a:r>
              <a:rPr lang="sk-SK" dirty="0" err="1">
                <a:solidFill>
                  <a:srgbClr val="1E4E9D"/>
                </a:solidFill>
              </a:rPr>
              <a:t>even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cancelled</a:t>
            </a:r>
            <a:endParaRPr lang="sk-SK" dirty="0">
              <a:solidFill>
                <a:srgbClr val="1E4E9D"/>
              </a:solidFill>
            </a:endParaRPr>
          </a:p>
          <a:p>
            <a:pPr lvl="1"/>
            <a:endParaRPr lang="sk-SK" dirty="0">
              <a:solidFill>
                <a:srgbClr val="1E4E9D"/>
              </a:solidFill>
            </a:endParaRPr>
          </a:p>
          <a:p>
            <a:pPr lvl="1"/>
            <a:r>
              <a:rPr lang="sk-SK" dirty="0" err="1">
                <a:solidFill>
                  <a:srgbClr val="1E4E9D"/>
                </a:solidFill>
              </a:rPr>
              <a:t>two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types</a:t>
            </a:r>
            <a:r>
              <a:rPr lang="sk-SK" dirty="0">
                <a:solidFill>
                  <a:srgbClr val="1E4E9D"/>
                </a:solidFill>
              </a:rPr>
              <a:t> of ex post </a:t>
            </a:r>
            <a:r>
              <a:rPr lang="sk-SK" dirty="0" err="1">
                <a:solidFill>
                  <a:srgbClr val="1E4E9D"/>
                </a:solidFill>
              </a:rPr>
              <a:t>evaluation</a:t>
            </a:r>
            <a:r>
              <a:rPr lang="sk-SK" dirty="0">
                <a:solidFill>
                  <a:srgbClr val="1E4E9D"/>
                </a:solidFill>
              </a:rPr>
              <a:t>:</a:t>
            </a:r>
          </a:p>
          <a:p>
            <a:pPr lvl="2"/>
            <a:r>
              <a:rPr lang="sk-SK" dirty="0">
                <a:solidFill>
                  <a:srgbClr val="1E4E9D"/>
                </a:solidFill>
              </a:rPr>
              <a:t>in </a:t>
            </a:r>
            <a:r>
              <a:rPr lang="sk-SK" dirty="0" err="1">
                <a:solidFill>
                  <a:srgbClr val="1E4E9D"/>
                </a:solidFill>
              </a:rPr>
              <a:t>depth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evaluation</a:t>
            </a:r>
            <a:r>
              <a:rPr lang="sk-SK" dirty="0">
                <a:solidFill>
                  <a:srgbClr val="1E4E9D"/>
                </a:solidFill>
              </a:rPr>
              <a:t>, </a:t>
            </a:r>
            <a:r>
              <a:rPr lang="sk-SK" dirty="0" err="1">
                <a:solidFill>
                  <a:srgbClr val="1E4E9D"/>
                </a:solidFill>
              </a:rPr>
              <a:t>that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will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be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carried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out</a:t>
            </a:r>
            <a:r>
              <a:rPr lang="sk-SK" dirty="0">
                <a:solidFill>
                  <a:srgbClr val="1E4E9D"/>
                </a:solidFill>
              </a:rPr>
              <a:t> by </a:t>
            </a:r>
            <a:r>
              <a:rPr lang="sk-SK" dirty="0" err="1">
                <a:solidFill>
                  <a:srgbClr val="1E4E9D"/>
                </a:solidFill>
              </a:rPr>
              <a:t>our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Ministry</a:t>
            </a:r>
            <a:r>
              <a:rPr lang="sk-SK" dirty="0">
                <a:solidFill>
                  <a:srgbClr val="1E4E9D"/>
                </a:solidFill>
              </a:rPr>
              <a:t> in </a:t>
            </a:r>
            <a:r>
              <a:rPr lang="sk-SK" dirty="0" err="1">
                <a:solidFill>
                  <a:srgbClr val="1E4E9D"/>
                </a:solidFill>
              </a:rPr>
              <a:t>synergy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with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regulators</a:t>
            </a:r>
            <a:endParaRPr lang="sk-SK" dirty="0">
              <a:solidFill>
                <a:srgbClr val="1E4E9D"/>
              </a:solidFill>
            </a:endParaRPr>
          </a:p>
          <a:p>
            <a:pPr lvl="2"/>
            <a:r>
              <a:rPr lang="sk-SK" dirty="0" err="1">
                <a:solidFill>
                  <a:srgbClr val="1E4E9D"/>
                </a:solidFill>
              </a:rPr>
              <a:t>systematic</a:t>
            </a:r>
            <a:r>
              <a:rPr lang="sk-SK" dirty="0">
                <a:solidFill>
                  <a:srgbClr val="1E4E9D"/>
                </a:solidFill>
              </a:rPr>
              <a:t> ex post </a:t>
            </a:r>
            <a:r>
              <a:rPr lang="sk-SK" dirty="0" err="1">
                <a:solidFill>
                  <a:srgbClr val="1E4E9D"/>
                </a:solidFill>
              </a:rPr>
              <a:t>evaluation</a:t>
            </a:r>
            <a:r>
              <a:rPr lang="sk-SK" dirty="0">
                <a:solidFill>
                  <a:srgbClr val="1E4E9D"/>
                </a:solidFill>
              </a:rPr>
              <a:t> of </a:t>
            </a:r>
            <a:r>
              <a:rPr lang="sk-SK" dirty="0" err="1">
                <a:solidFill>
                  <a:srgbClr val="1E4E9D"/>
                </a:solidFill>
              </a:rPr>
              <a:t>regulations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that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will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comprise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elements</a:t>
            </a:r>
            <a:r>
              <a:rPr lang="sk-SK" dirty="0">
                <a:solidFill>
                  <a:srgbClr val="1E4E9D"/>
                </a:solidFill>
              </a:rPr>
              <a:t> of post-</a:t>
            </a:r>
            <a:r>
              <a:rPr lang="sk-SK" dirty="0" err="1">
                <a:solidFill>
                  <a:srgbClr val="1E4E9D"/>
                </a:solidFill>
              </a:rPr>
              <a:t>implementation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reviews</a:t>
            </a:r>
            <a:r>
              <a:rPr lang="sk-SK" dirty="0">
                <a:solidFill>
                  <a:srgbClr val="1E4E9D"/>
                </a:solidFill>
              </a:rPr>
              <a:t>, </a:t>
            </a:r>
            <a:r>
              <a:rPr lang="sk-SK" dirty="0" err="1">
                <a:solidFill>
                  <a:srgbClr val="1E4E9D"/>
                </a:solidFill>
              </a:rPr>
              <a:t>based</a:t>
            </a:r>
            <a:r>
              <a:rPr lang="sk-SK" dirty="0">
                <a:solidFill>
                  <a:srgbClr val="1E4E9D"/>
                </a:solidFill>
              </a:rPr>
              <a:t> on a </a:t>
            </a:r>
            <a:r>
              <a:rPr lang="sk-SK" dirty="0" err="1">
                <a:solidFill>
                  <a:srgbClr val="1E4E9D"/>
                </a:solidFill>
              </a:rPr>
              <a:t>comparison</a:t>
            </a:r>
            <a:r>
              <a:rPr lang="sk-SK" dirty="0">
                <a:solidFill>
                  <a:srgbClr val="1E4E9D"/>
                </a:solidFill>
              </a:rPr>
              <a:t> of </a:t>
            </a:r>
            <a:r>
              <a:rPr lang="sk-SK" dirty="0" err="1">
                <a:solidFill>
                  <a:srgbClr val="1E4E9D"/>
                </a:solidFill>
              </a:rPr>
              <a:t>real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impacts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expected</a:t>
            </a:r>
            <a:r>
              <a:rPr lang="sk-SK" dirty="0">
                <a:solidFill>
                  <a:srgbClr val="1E4E9D"/>
                </a:solidFill>
              </a:rPr>
              <a:t> in </a:t>
            </a:r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ex </a:t>
            </a:r>
            <a:r>
              <a:rPr lang="sk-SK" dirty="0" err="1">
                <a:solidFill>
                  <a:srgbClr val="1E4E9D"/>
                </a:solidFill>
              </a:rPr>
              <a:t>ante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phase</a:t>
            </a: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08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RECOVERY AND RESILIENCE PLAN OF THE SLOVAK REPUBLIC</a:t>
            </a:r>
            <a:endParaRPr lang="sk-SK" sz="3200" b="1" dirty="0">
              <a:solidFill>
                <a:schemeClr val="bg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01993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k-SK" dirty="0">
                <a:solidFill>
                  <a:srgbClr val="1E4E9D"/>
                </a:solidFill>
              </a:rPr>
              <a:t>4 </a:t>
            </a:r>
            <a:r>
              <a:rPr lang="sk-SK" dirty="0" err="1">
                <a:solidFill>
                  <a:srgbClr val="1E4E9D"/>
                </a:solidFill>
              </a:rPr>
              <a:t>commitments</a:t>
            </a:r>
            <a:r>
              <a:rPr lang="sk-SK" dirty="0">
                <a:solidFill>
                  <a:srgbClr val="1E4E9D"/>
                </a:solidFill>
              </a:rPr>
              <a:t>: </a:t>
            </a:r>
          </a:p>
          <a:p>
            <a:pPr marL="0" indent="0">
              <a:buNone/>
            </a:pP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1in1out/1in2out </a:t>
            </a:r>
            <a:r>
              <a:rPr lang="sk-SK" dirty="0" err="1">
                <a:solidFill>
                  <a:srgbClr val="1E4E9D"/>
                </a:solidFill>
              </a:rPr>
              <a:t>principle</a:t>
            </a:r>
            <a:r>
              <a:rPr lang="sk-SK" dirty="0">
                <a:solidFill>
                  <a:srgbClr val="1E4E9D"/>
                </a:solidFill>
              </a:rPr>
              <a:t> </a:t>
            </a:r>
          </a:p>
          <a:p>
            <a:r>
              <a:rPr lang="sk-SK" dirty="0">
                <a:solidFill>
                  <a:srgbClr val="1E4E9D"/>
                </a:solidFill>
              </a:rPr>
              <a:t>ex post </a:t>
            </a:r>
            <a:r>
              <a:rPr lang="sk-SK" dirty="0" err="1">
                <a:solidFill>
                  <a:srgbClr val="1E4E9D"/>
                </a:solidFill>
              </a:rPr>
              <a:t>evaluation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for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legislative</a:t>
            </a:r>
            <a:r>
              <a:rPr lang="sk-SK" dirty="0">
                <a:solidFill>
                  <a:srgbClr val="1E4E9D"/>
                </a:solidFill>
              </a:rPr>
              <a:t> and </a:t>
            </a:r>
            <a:r>
              <a:rPr lang="sk-SK" dirty="0" err="1">
                <a:solidFill>
                  <a:srgbClr val="1E4E9D"/>
                </a:solidFill>
              </a:rPr>
              <a:t>non-legislative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materials</a:t>
            </a:r>
            <a:endParaRPr lang="sk-SK" dirty="0">
              <a:solidFill>
                <a:srgbClr val="1E4E9D"/>
              </a:solidFill>
            </a:endParaRPr>
          </a:p>
          <a:p>
            <a:r>
              <a:rPr lang="sk-SK" b="1" dirty="0" err="1">
                <a:solidFill>
                  <a:srgbClr val="1E4E9D"/>
                </a:solidFill>
              </a:rPr>
              <a:t>protection</a:t>
            </a:r>
            <a:r>
              <a:rPr lang="sk-SK" b="1" dirty="0">
                <a:solidFill>
                  <a:srgbClr val="1E4E9D"/>
                </a:solidFill>
              </a:rPr>
              <a:t> </a:t>
            </a:r>
            <a:r>
              <a:rPr lang="sk-SK" b="1" dirty="0" err="1">
                <a:solidFill>
                  <a:srgbClr val="1E4E9D"/>
                </a:solidFill>
              </a:rPr>
              <a:t>against</a:t>
            </a:r>
            <a:r>
              <a:rPr lang="sk-SK" b="1" dirty="0">
                <a:solidFill>
                  <a:srgbClr val="1E4E9D"/>
                </a:solidFill>
              </a:rPr>
              <a:t> </a:t>
            </a:r>
            <a:r>
              <a:rPr lang="sk-SK" b="1" dirty="0" err="1">
                <a:solidFill>
                  <a:srgbClr val="1E4E9D"/>
                </a:solidFill>
              </a:rPr>
              <a:t>unjustified</a:t>
            </a:r>
            <a:r>
              <a:rPr lang="sk-SK" b="1" dirty="0">
                <a:solidFill>
                  <a:srgbClr val="1E4E9D"/>
                </a:solidFill>
              </a:rPr>
              <a:t> </a:t>
            </a:r>
            <a:r>
              <a:rPr lang="sk-SK" b="1" dirty="0" err="1">
                <a:solidFill>
                  <a:srgbClr val="1E4E9D"/>
                </a:solidFill>
              </a:rPr>
              <a:t>goldplating</a:t>
            </a:r>
            <a:endParaRPr lang="sk-SK" b="1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antibureaucratic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packages</a:t>
            </a:r>
            <a:r>
              <a:rPr lang="sk-SK" dirty="0">
                <a:solidFill>
                  <a:srgbClr val="1E4E9D"/>
                </a:solidFill>
              </a:rPr>
              <a:t> – </a:t>
            </a:r>
            <a:r>
              <a:rPr lang="sk-SK" dirty="0" err="1">
                <a:solidFill>
                  <a:srgbClr val="1E4E9D"/>
                </a:solidFill>
              </a:rPr>
              <a:t>burden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reduction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activities</a:t>
            </a: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92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PROTECTION AGAINST UNJUSTIFIED GOLDPLATING</a:t>
            </a:r>
          </a:p>
        </p:txBody>
      </p:sp>
      <p:sp>
        <p:nvSpPr>
          <p:cNvPr id="7" name="Zástupný objekt pre obsah 2"/>
          <p:cNvSpPr>
            <a:spLocks noGrp="1"/>
          </p:cNvSpPr>
          <p:nvPr>
            <p:ph idx="1"/>
          </p:nvPr>
        </p:nvSpPr>
        <p:spPr>
          <a:xfrm>
            <a:off x="838200" y="2177773"/>
            <a:ext cx="10515600" cy="3659796"/>
          </a:xfrm>
        </p:spPr>
        <p:txBody>
          <a:bodyPr>
            <a:normAutofit lnSpcReduction="10000"/>
          </a:bodyPr>
          <a:lstStyle/>
          <a:p>
            <a:pPr marL="228600" lvl="1" algn="just">
              <a:spcBef>
                <a:spcPts val="1000"/>
              </a:spcBef>
            </a:pPr>
            <a:r>
              <a:rPr lang="en-US" sz="2800" dirty="0">
                <a:solidFill>
                  <a:srgbClr val="1E4E9D"/>
                </a:solidFill>
              </a:rPr>
              <a:t>The use of </a:t>
            </a:r>
            <a:r>
              <a:rPr lang="en-US" sz="2800" dirty="0" err="1">
                <a:solidFill>
                  <a:srgbClr val="1E4E9D"/>
                </a:solidFill>
              </a:rPr>
              <a:t>goldplating</a:t>
            </a:r>
            <a:r>
              <a:rPr lang="en-US" sz="2800" dirty="0">
                <a:solidFill>
                  <a:srgbClr val="1E4E9D"/>
                </a:solidFill>
              </a:rPr>
              <a:t> in the transposition or implementation of EU legislation is, in principle undesirable. </a:t>
            </a:r>
            <a:endParaRPr lang="sk-SK" sz="2800" dirty="0">
              <a:solidFill>
                <a:srgbClr val="1E4E9D"/>
              </a:solidFill>
            </a:endParaRPr>
          </a:p>
          <a:p>
            <a:pPr marL="228600" lvl="1" algn="just">
              <a:spcBef>
                <a:spcPts val="1000"/>
              </a:spcBef>
            </a:pPr>
            <a:r>
              <a:rPr lang="en-US" sz="2800" dirty="0">
                <a:solidFill>
                  <a:srgbClr val="1E4E9D"/>
                </a:solidFill>
              </a:rPr>
              <a:t>The submitter should not go beyond the minimum required framework as such the procedure may lead to a reduction in the competitiveness of domestic enterprises in comparison with companies from countries where the legislation is not so strict. </a:t>
            </a:r>
            <a:endParaRPr lang="sk-SK" sz="2800" dirty="0">
              <a:solidFill>
                <a:srgbClr val="1E4E9D"/>
              </a:solidFill>
            </a:endParaRPr>
          </a:p>
          <a:p>
            <a:pPr marL="228600" lvl="1" algn="just">
              <a:spcBef>
                <a:spcPts val="1000"/>
              </a:spcBef>
            </a:pPr>
            <a:r>
              <a:rPr lang="en-US" sz="2800" dirty="0">
                <a:solidFill>
                  <a:srgbClr val="1E4E9D"/>
                </a:solidFill>
              </a:rPr>
              <a:t>Use of </a:t>
            </a:r>
            <a:r>
              <a:rPr lang="en-US" sz="2800" dirty="0" err="1">
                <a:solidFill>
                  <a:srgbClr val="1E4E9D"/>
                </a:solidFill>
              </a:rPr>
              <a:t>goldplating</a:t>
            </a:r>
            <a:r>
              <a:rPr lang="en-US" sz="2800" dirty="0">
                <a:solidFill>
                  <a:srgbClr val="1E4E9D"/>
                </a:solidFill>
              </a:rPr>
              <a:t> is therefore only admissible in duly justified exceptional cases and explained in the impact analysis, consulted with the entrepreneurs concerned and assessed by the Commission.</a:t>
            </a:r>
          </a:p>
        </p:txBody>
      </p:sp>
    </p:spTree>
    <p:extLst>
      <p:ext uri="{BB962C8B-B14F-4D97-AF65-F5344CB8AC3E}">
        <p14:creationId xmlns:p14="http://schemas.microsoft.com/office/powerpoint/2010/main" val="283026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RECOVERY AND RESILIENCE PLAN OF THE SLOVAK REPUBLIC</a:t>
            </a:r>
            <a:endParaRPr lang="sk-SK" sz="3200" b="1" dirty="0">
              <a:solidFill>
                <a:schemeClr val="bg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01993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k-SK" dirty="0">
                <a:solidFill>
                  <a:srgbClr val="1E4E9D"/>
                </a:solidFill>
              </a:rPr>
              <a:t>4 </a:t>
            </a:r>
            <a:r>
              <a:rPr lang="sk-SK" dirty="0" err="1">
                <a:solidFill>
                  <a:srgbClr val="1E4E9D"/>
                </a:solidFill>
              </a:rPr>
              <a:t>commitments</a:t>
            </a:r>
            <a:r>
              <a:rPr lang="sk-SK" dirty="0">
                <a:solidFill>
                  <a:srgbClr val="1E4E9D"/>
                </a:solidFill>
              </a:rPr>
              <a:t>: </a:t>
            </a:r>
          </a:p>
          <a:p>
            <a:pPr marL="0" indent="0">
              <a:buNone/>
            </a:pP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1in1out/1in2out </a:t>
            </a:r>
            <a:r>
              <a:rPr lang="sk-SK" dirty="0" err="1">
                <a:solidFill>
                  <a:srgbClr val="1E4E9D"/>
                </a:solidFill>
              </a:rPr>
              <a:t>principle</a:t>
            </a:r>
            <a:r>
              <a:rPr lang="sk-SK" dirty="0">
                <a:solidFill>
                  <a:srgbClr val="1E4E9D"/>
                </a:solidFill>
              </a:rPr>
              <a:t> </a:t>
            </a:r>
          </a:p>
          <a:p>
            <a:r>
              <a:rPr lang="sk-SK" dirty="0">
                <a:solidFill>
                  <a:srgbClr val="1E4E9D"/>
                </a:solidFill>
              </a:rPr>
              <a:t>ex post </a:t>
            </a:r>
            <a:r>
              <a:rPr lang="sk-SK" dirty="0" err="1">
                <a:solidFill>
                  <a:srgbClr val="1E4E9D"/>
                </a:solidFill>
              </a:rPr>
              <a:t>evaluation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for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legislative</a:t>
            </a:r>
            <a:r>
              <a:rPr lang="sk-SK" dirty="0">
                <a:solidFill>
                  <a:srgbClr val="1E4E9D"/>
                </a:solidFill>
              </a:rPr>
              <a:t> and </a:t>
            </a:r>
            <a:r>
              <a:rPr lang="sk-SK" dirty="0" err="1">
                <a:solidFill>
                  <a:srgbClr val="1E4E9D"/>
                </a:solidFill>
              </a:rPr>
              <a:t>non-legislative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materials</a:t>
            </a: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protection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against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unjustified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goldplating</a:t>
            </a:r>
            <a:endParaRPr lang="sk-SK" dirty="0">
              <a:solidFill>
                <a:srgbClr val="1E4E9D"/>
              </a:solidFill>
            </a:endParaRPr>
          </a:p>
          <a:p>
            <a:r>
              <a:rPr lang="sk-SK" b="1" dirty="0" err="1">
                <a:solidFill>
                  <a:srgbClr val="1E4E9D"/>
                </a:solidFill>
              </a:rPr>
              <a:t>antibureaucratic</a:t>
            </a:r>
            <a:r>
              <a:rPr lang="sk-SK" b="1" dirty="0">
                <a:solidFill>
                  <a:srgbClr val="1E4E9D"/>
                </a:solidFill>
              </a:rPr>
              <a:t> </a:t>
            </a:r>
            <a:r>
              <a:rPr lang="sk-SK" b="1" dirty="0" err="1">
                <a:solidFill>
                  <a:srgbClr val="1E4E9D"/>
                </a:solidFill>
              </a:rPr>
              <a:t>packages</a:t>
            </a:r>
            <a:r>
              <a:rPr lang="sk-SK" b="1" dirty="0">
                <a:solidFill>
                  <a:srgbClr val="1E4E9D"/>
                </a:solidFill>
              </a:rPr>
              <a:t> – </a:t>
            </a:r>
            <a:r>
              <a:rPr lang="sk-SK" b="1" dirty="0" err="1">
                <a:solidFill>
                  <a:srgbClr val="1E4E9D"/>
                </a:solidFill>
              </a:rPr>
              <a:t>burden</a:t>
            </a:r>
            <a:r>
              <a:rPr lang="sk-SK" b="1" dirty="0">
                <a:solidFill>
                  <a:srgbClr val="1E4E9D"/>
                </a:solidFill>
              </a:rPr>
              <a:t> </a:t>
            </a:r>
            <a:r>
              <a:rPr lang="sk-SK" b="1" dirty="0" err="1">
                <a:solidFill>
                  <a:srgbClr val="1E4E9D"/>
                </a:solidFill>
              </a:rPr>
              <a:t>reduction</a:t>
            </a:r>
            <a:r>
              <a:rPr lang="sk-SK" b="1" dirty="0">
                <a:solidFill>
                  <a:srgbClr val="1E4E9D"/>
                </a:solidFill>
              </a:rPr>
              <a:t> </a:t>
            </a:r>
            <a:r>
              <a:rPr lang="sk-SK" b="1" dirty="0" err="1">
                <a:solidFill>
                  <a:srgbClr val="1E4E9D"/>
                </a:solidFill>
              </a:rPr>
              <a:t>activities</a:t>
            </a:r>
            <a:endParaRPr lang="sk-SK" b="1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14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ANTIBUREAUCRATIC PACKAGES – BURDEN REDUCTION ACTIVITIES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01993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dirty="0" err="1">
                <a:solidFill>
                  <a:srgbClr val="1E4E9D"/>
                </a:solidFill>
              </a:rPr>
              <a:t>Burden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reduction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activities</a:t>
            </a:r>
            <a:r>
              <a:rPr lang="sk-SK" dirty="0">
                <a:solidFill>
                  <a:srgbClr val="1E4E9D"/>
                </a:solidFill>
              </a:rPr>
              <a:t> are </a:t>
            </a:r>
            <a:r>
              <a:rPr lang="en-US" dirty="0">
                <a:solidFill>
                  <a:srgbClr val="1E4E9D"/>
                </a:solidFill>
              </a:rPr>
              <a:t>about introducing several packages of measures to improve the business environment</a:t>
            </a:r>
            <a:r>
              <a:rPr lang="sk-SK" dirty="0">
                <a:solidFill>
                  <a:srgbClr val="1E4E9D"/>
                </a:solidFill>
              </a:rPr>
              <a:t>.</a:t>
            </a:r>
          </a:p>
          <a:p>
            <a:pPr marL="0" indent="0">
              <a:buNone/>
            </a:pPr>
            <a:endParaRPr lang="sk-SK" dirty="0">
              <a:solidFill>
                <a:srgbClr val="1E4E9D"/>
              </a:solidFill>
            </a:endParaRPr>
          </a:p>
          <a:p>
            <a:pPr marL="0" indent="0">
              <a:buNone/>
            </a:pPr>
            <a:r>
              <a:rPr lang="sk-SK" dirty="0" err="1">
                <a:solidFill>
                  <a:srgbClr val="1E4E9D"/>
                </a:solidFill>
              </a:rPr>
              <a:t>Antibureacratic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package</a:t>
            </a:r>
            <a:r>
              <a:rPr lang="sk-SK" dirty="0">
                <a:solidFill>
                  <a:srgbClr val="1E4E9D"/>
                </a:solidFill>
              </a:rPr>
              <a:t> no.1 – 2020</a:t>
            </a:r>
          </a:p>
          <a:p>
            <a:pPr lvl="1"/>
            <a:r>
              <a:rPr lang="sk-SK" dirty="0">
                <a:solidFill>
                  <a:srgbClr val="1E4E9D"/>
                </a:solidFill>
              </a:rPr>
              <a:t>115 </a:t>
            </a:r>
            <a:r>
              <a:rPr lang="sk-SK" dirty="0" err="1">
                <a:solidFill>
                  <a:srgbClr val="1E4E9D"/>
                </a:solidFill>
              </a:rPr>
              <a:t>measures</a:t>
            </a:r>
            <a:endParaRPr lang="sk-SK" dirty="0">
              <a:solidFill>
                <a:srgbClr val="1E4E9D"/>
              </a:solidFill>
            </a:endParaRPr>
          </a:p>
          <a:p>
            <a:pPr marL="0" indent="0">
              <a:buNone/>
            </a:pPr>
            <a:endParaRPr lang="sk-SK" dirty="0">
              <a:solidFill>
                <a:srgbClr val="1E4E9D"/>
              </a:solidFill>
            </a:endParaRPr>
          </a:p>
          <a:p>
            <a:pPr marL="0" indent="0">
              <a:buNone/>
            </a:pPr>
            <a:r>
              <a:rPr lang="sk-SK" dirty="0" err="1">
                <a:solidFill>
                  <a:srgbClr val="1E4E9D"/>
                </a:solidFill>
              </a:rPr>
              <a:t>Antibureacratic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package</a:t>
            </a:r>
            <a:r>
              <a:rPr lang="sk-SK" dirty="0">
                <a:solidFill>
                  <a:srgbClr val="1E4E9D"/>
                </a:solidFill>
              </a:rPr>
              <a:t> no. 2 – 2022</a:t>
            </a:r>
          </a:p>
          <a:p>
            <a:pPr lvl="1"/>
            <a:r>
              <a:rPr lang="sk-SK" dirty="0">
                <a:solidFill>
                  <a:srgbClr val="1E4E9D"/>
                </a:solidFill>
              </a:rPr>
              <a:t>198 </a:t>
            </a:r>
            <a:r>
              <a:rPr lang="sk-SK" dirty="0" err="1">
                <a:solidFill>
                  <a:srgbClr val="1E4E9D"/>
                </a:solidFill>
              </a:rPr>
              <a:t>measures</a:t>
            </a:r>
            <a:endParaRPr lang="sk-SK" dirty="0">
              <a:solidFill>
                <a:srgbClr val="1E4E9D"/>
              </a:solidFill>
            </a:endParaRPr>
          </a:p>
          <a:p>
            <a:pPr marL="0" indent="0">
              <a:buNone/>
            </a:pPr>
            <a:endParaRPr lang="sk-SK" dirty="0">
              <a:solidFill>
                <a:srgbClr val="1E4E9D"/>
              </a:solidFill>
            </a:endParaRPr>
          </a:p>
          <a:p>
            <a:pPr marL="0" indent="0">
              <a:buNone/>
            </a:pPr>
            <a:r>
              <a:rPr lang="sk-SK" dirty="0" err="1">
                <a:solidFill>
                  <a:srgbClr val="1E4E9D"/>
                </a:solidFill>
              </a:rPr>
              <a:t>Antibureacratic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package</a:t>
            </a:r>
            <a:r>
              <a:rPr lang="sk-SK" dirty="0">
                <a:solidFill>
                  <a:srgbClr val="1E4E9D"/>
                </a:solidFill>
              </a:rPr>
              <a:t> no. 3 – in </a:t>
            </a:r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preparatory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phase</a:t>
            </a: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44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ANTIBUREAUCRATIC PACKAGES – </a:t>
            </a:r>
            <a:r>
              <a:rPr lang="sk-SK" sz="3200" b="1" dirty="0">
                <a:solidFill>
                  <a:schemeClr val="bg1"/>
                </a:solidFill>
              </a:rPr>
              <a:t>EXAMPLES OF THE MEASURES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01993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>
                <a:solidFill>
                  <a:srgbClr val="1E4E9D"/>
                </a:solidFill>
              </a:rPr>
              <a:t>Abolition of the obligation to have a complaint procedure in retail and catering establishments</a:t>
            </a:r>
            <a:r>
              <a:rPr lang="sk-SK" dirty="0">
                <a:solidFill>
                  <a:srgbClr val="1E4E9D"/>
                </a:solidFill>
              </a:rPr>
              <a:t>.</a:t>
            </a:r>
          </a:p>
          <a:p>
            <a:pPr marL="0" indent="0" algn="just">
              <a:buNone/>
            </a:pPr>
            <a:endParaRPr lang="sk-SK" dirty="0">
              <a:solidFill>
                <a:srgbClr val="1E4E9D"/>
              </a:solidFill>
            </a:endParaRPr>
          </a:p>
          <a:p>
            <a:pPr marL="0" indent="0" algn="just">
              <a:buNone/>
            </a:pPr>
            <a:r>
              <a:rPr lang="sk-SK" dirty="0" err="1">
                <a:solidFill>
                  <a:srgbClr val="1E4E9D"/>
                </a:solidFill>
              </a:rPr>
              <a:t>Establishment</a:t>
            </a:r>
            <a:r>
              <a:rPr lang="sk-SK" dirty="0">
                <a:solidFill>
                  <a:srgbClr val="1E4E9D"/>
                </a:solidFill>
              </a:rPr>
              <a:t> of</a:t>
            </a:r>
            <a:r>
              <a:rPr lang="en-US" dirty="0">
                <a:solidFill>
                  <a:srgbClr val="1E4E9D"/>
                </a:solidFill>
              </a:rPr>
              <a:t> the electronic form of the invoice as preferred for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1E4E9D"/>
                </a:solidFill>
              </a:rPr>
              <a:t>legal persons in relation to telecommunications services</a:t>
            </a:r>
            <a:r>
              <a:rPr lang="sk-SK" dirty="0">
                <a:solidFill>
                  <a:srgbClr val="1E4E9D"/>
                </a:solidFill>
              </a:rPr>
              <a:t>.</a:t>
            </a:r>
          </a:p>
          <a:p>
            <a:pPr marL="0" indent="0" algn="just">
              <a:buNone/>
            </a:pPr>
            <a:endParaRPr lang="sk-SK" dirty="0">
              <a:solidFill>
                <a:srgbClr val="1E4E9D"/>
              </a:solidFill>
            </a:endParaRPr>
          </a:p>
          <a:p>
            <a:pPr marL="0" indent="0" algn="just">
              <a:buNone/>
            </a:pPr>
            <a:r>
              <a:rPr lang="en-US" dirty="0">
                <a:solidFill>
                  <a:srgbClr val="1E4E9D"/>
                </a:solidFill>
              </a:rPr>
              <a:t>Introducing the possibility for driving schools to teach through e-learning</a:t>
            </a:r>
            <a:r>
              <a:rPr lang="sk-SK" dirty="0">
                <a:solidFill>
                  <a:srgbClr val="1E4E9D"/>
                </a:solidFill>
              </a:rPr>
              <a:t>.</a:t>
            </a:r>
          </a:p>
          <a:p>
            <a:pPr marL="0" indent="0" algn="just">
              <a:buNone/>
            </a:pPr>
            <a:endParaRPr lang="sk-SK" dirty="0">
              <a:solidFill>
                <a:srgbClr val="1E4E9D"/>
              </a:solidFill>
            </a:endParaRPr>
          </a:p>
          <a:p>
            <a:pPr marL="0" indent="0" algn="just">
              <a:buNone/>
            </a:pPr>
            <a:r>
              <a:rPr lang="en-US" dirty="0">
                <a:solidFill>
                  <a:srgbClr val="1E4E9D"/>
                </a:solidFill>
              </a:rPr>
              <a:t>Renewal of the original vehicle registration certificate 10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en-US" dirty="0">
                <a:solidFill>
                  <a:srgbClr val="1E4E9D"/>
                </a:solidFill>
              </a:rPr>
              <a:t>years for unlimited validity</a:t>
            </a:r>
            <a:r>
              <a:rPr lang="sk-SK" dirty="0">
                <a:solidFill>
                  <a:srgbClr val="1E4E9D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860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ANTIBUREAUCRATIC PACKAGES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019935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dirty="0">
                <a:solidFill>
                  <a:srgbClr val="1E4E9D"/>
                </a:solidFill>
              </a:rPr>
              <a:t>T</a:t>
            </a:r>
            <a:r>
              <a:rPr lang="en-US" dirty="0" err="1">
                <a:solidFill>
                  <a:srgbClr val="1E4E9D"/>
                </a:solidFill>
              </a:rPr>
              <a:t>hese</a:t>
            </a:r>
            <a:r>
              <a:rPr lang="en-US" dirty="0">
                <a:solidFill>
                  <a:srgbClr val="1E4E9D"/>
                </a:solidFill>
              </a:rPr>
              <a:t> measures are selected on the basis of what we perceive in the legislative process to be often commented on from the point of view of entrepreneurs.</a:t>
            </a:r>
            <a:endParaRPr lang="sk-SK" dirty="0">
              <a:solidFill>
                <a:srgbClr val="1E4E9D"/>
              </a:solidFill>
            </a:endParaRPr>
          </a:p>
          <a:p>
            <a:pPr marL="0" indent="0" algn="just">
              <a:buNone/>
            </a:pPr>
            <a:endParaRPr lang="sk-SK" dirty="0">
              <a:solidFill>
                <a:srgbClr val="1E4E9D"/>
              </a:solidFill>
            </a:endParaRPr>
          </a:p>
          <a:p>
            <a:pPr marL="0" indent="0" algn="just">
              <a:buNone/>
            </a:pPr>
            <a:r>
              <a:rPr lang="sk-SK" dirty="0">
                <a:solidFill>
                  <a:srgbClr val="1E4E9D"/>
                </a:solidFill>
              </a:rPr>
              <a:t>H</a:t>
            </a:r>
            <a:r>
              <a:rPr lang="en-US" dirty="0" err="1">
                <a:solidFill>
                  <a:srgbClr val="1E4E9D"/>
                </a:solidFill>
              </a:rPr>
              <a:t>owever</a:t>
            </a:r>
            <a:r>
              <a:rPr lang="en-US" dirty="0">
                <a:solidFill>
                  <a:srgbClr val="1E4E9D"/>
                </a:solidFill>
              </a:rPr>
              <a:t>, entrepreneurs can also send their suggestions for the measures that should be included in these packages via the form on the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en-US" dirty="0">
                <a:solidFill>
                  <a:srgbClr val="1E4E9D"/>
                </a:solidFill>
              </a:rPr>
              <a:t>website</a:t>
            </a:r>
            <a:r>
              <a:rPr lang="sk-SK" dirty="0">
                <a:solidFill>
                  <a:srgbClr val="1E4E9D"/>
                </a:solidFill>
              </a:rPr>
              <a:t> of </a:t>
            </a:r>
            <a:r>
              <a:rPr lang="sk-SK" dirty="0" err="1">
                <a:solidFill>
                  <a:srgbClr val="1E4E9D"/>
                </a:solidFill>
              </a:rPr>
              <a:t>our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ministry</a:t>
            </a:r>
            <a:r>
              <a:rPr lang="en-US" dirty="0">
                <a:solidFill>
                  <a:srgbClr val="1E4E9D"/>
                </a:solidFill>
              </a:rPr>
              <a:t>.</a:t>
            </a: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66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6" r="6040"/>
          <a:stretch/>
        </p:blipFill>
        <p:spPr>
          <a:xfrm>
            <a:off x="1800225" y="-18000"/>
            <a:ext cx="9039225" cy="6876000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6838946" y="2291555"/>
            <a:ext cx="481965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k-SK" sz="2400" b="1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sk-SK" sz="2400" b="1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sk-SK" sz="3200" b="1" dirty="0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THANK YOU FOR YOUR ATTENTION</a:t>
            </a:r>
          </a:p>
          <a:p>
            <a:pPr algn="ctr"/>
            <a:endParaRPr lang="sk-SK" sz="3200" b="1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sk-SK" sz="3200" b="1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sk-SK" sz="3200" dirty="0">
                <a:solidFill>
                  <a:srgbClr val="1E4E9D"/>
                </a:solidFill>
                <a:latin typeface="Calibri" pitchFamily="34" charset="0"/>
                <a:cs typeface="Calibri" pitchFamily="34" charset="0"/>
              </a:rPr>
              <a:t>CONTACT: adriana.valaskova@mhsr.sk</a:t>
            </a:r>
            <a:endParaRPr lang="sk-SK" sz="2800" dirty="0">
              <a:solidFill>
                <a:srgbClr val="1E4E9D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20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BARRIERS TO DOING BUSINESS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145665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>
                <a:solidFill>
                  <a:srgbClr val="1E4E9D"/>
                </a:solidFill>
              </a:rPr>
              <a:t> National Expert </a:t>
            </a:r>
            <a:r>
              <a:rPr lang="sk-SK" dirty="0" err="1">
                <a:solidFill>
                  <a:srgbClr val="1E4E9D"/>
                </a:solidFill>
              </a:rPr>
              <a:t>Survey</a:t>
            </a:r>
            <a:r>
              <a:rPr lang="sk-SK" dirty="0">
                <a:solidFill>
                  <a:srgbClr val="1E4E9D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administrative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complexity</a:t>
            </a: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regulations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related</a:t>
            </a:r>
            <a:r>
              <a:rPr lang="sk-SK" dirty="0">
                <a:solidFill>
                  <a:srgbClr val="1E4E9D"/>
                </a:solidFill>
              </a:rPr>
              <a:t> to business</a:t>
            </a:r>
          </a:p>
          <a:p>
            <a:r>
              <a:rPr lang="sk-SK" dirty="0" err="1">
                <a:solidFill>
                  <a:srgbClr val="1E4E9D"/>
                </a:solidFill>
              </a:rPr>
              <a:t>low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competitiveness</a:t>
            </a:r>
            <a:r>
              <a:rPr lang="sk-SK" dirty="0">
                <a:solidFill>
                  <a:srgbClr val="1E4E9D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164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555190"/>
            <a:ext cx="12165774" cy="862477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256666"/>
            <a:ext cx="10515600" cy="3932554"/>
          </a:xfrm>
        </p:spPr>
        <p:txBody>
          <a:bodyPr>
            <a:normAutofit/>
          </a:bodyPr>
          <a:lstStyle/>
          <a:p>
            <a:pPr algn="just"/>
            <a:r>
              <a:rPr lang="sk-SK" sz="3200" b="1" dirty="0">
                <a:solidFill>
                  <a:schemeClr val="bg1"/>
                </a:solidFill>
              </a:rPr>
              <a:t>HOW DOES MINISTRY OF ECONOMY OF THE SLOVAK REPUBLIC HELP TO IMPROVE BUSINESS ENVIRONMENT?</a:t>
            </a:r>
          </a:p>
        </p:txBody>
      </p:sp>
    </p:spTree>
    <p:extLst>
      <p:ext uri="{BB962C8B-B14F-4D97-AF65-F5344CB8AC3E}">
        <p14:creationId xmlns:p14="http://schemas.microsoft.com/office/powerpoint/2010/main" val="385903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TWO BETTER REGULATION TOOLS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511425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>
                <a:solidFill>
                  <a:srgbClr val="1E4E9D"/>
                </a:solidFill>
              </a:rPr>
              <a:t> 1in2out </a:t>
            </a:r>
            <a:r>
              <a:rPr lang="sk-SK" dirty="0" err="1">
                <a:solidFill>
                  <a:srgbClr val="1E4E9D"/>
                </a:solidFill>
              </a:rPr>
              <a:t>principle</a:t>
            </a:r>
            <a:endParaRPr lang="sk-SK" dirty="0">
              <a:solidFill>
                <a:srgbClr val="1E4E9D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k-SK" dirty="0">
                <a:solidFill>
                  <a:srgbClr val="1E4E9D"/>
                </a:solidFill>
              </a:rPr>
              <a:t> ex post </a:t>
            </a:r>
            <a:r>
              <a:rPr lang="sk-SK" dirty="0" err="1">
                <a:solidFill>
                  <a:srgbClr val="1E4E9D"/>
                </a:solidFill>
              </a:rPr>
              <a:t>evaluation</a:t>
            </a:r>
            <a:endParaRPr lang="sk-SK" dirty="0">
              <a:solidFill>
                <a:srgbClr val="1E4E9D"/>
              </a:solidFill>
            </a:endParaRPr>
          </a:p>
          <a:p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results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from</a:t>
            </a:r>
            <a:r>
              <a:rPr lang="sk-SK" dirty="0">
                <a:solidFill>
                  <a:srgbClr val="1E4E9D"/>
                </a:solidFill>
              </a:rPr>
              <a:t>:</a:t>
            </a:r>
          </a:p>
          <a:p>
            <a:pPr lvl="1"/>
            <a:r>
              <a:rPr lang="sk-SK" dirty="0">
                <a:solidFill>
                  <a:srgbClr val="1E4E9D"/>
                </a:solidFill>
              </a:rPr>
              <a:t> MANIFESTO OF THE GOVERNMENT OF THE SLOVAK REPUBLIC (2021);</a:t>
            </a:r>
          </a:p>
          <a:p>
            <a:pPr lvl="1"/>
            <a:r>
              <a:rPr lang="sk-SK" dirty="0" err="1">
                <a:solidFill>
                  <a:srgbClr val="1E4E9D"/>
                </a:solidFill>
              </a:rPr>
              <a:t>Component</a:t>
            </a:r>
            <a:r>
              <a:rPr lang="sk-SK" dirty="0">
                <a:solidFill>
                  <a:srgbClr val="1E4E9D"/>
                </a:solidFill>
              </a:rPr>
              <a:t> No. 14 of </a:t>
            </a:r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RECOVERY AND RESILIENCE PLAN OF THE SLOVAK REPUBLIC</a:t>
            </a:r>
          </a:p>
          <a:p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80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RECOVERY AND RESILIENCE PLAN OF THE SLOVAK REPUBLIC</a:t>
            </a:r>
            <a:endParaRPr lang="sk-SK" sz="3200" b="1" dirty="0">
              <a:solidFill>
                <a:schemeClr val="bg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01993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k-SK" dirty="0">
                <a:solidFill>
                  <a:srgbClr val="1E4E9D"/>
                </a:solidFill>
              </a:rPr>
              <a:t>4 </a:t>
            </a:r>
            <a:r>
              <a:rPr lang="sk-SK" dirty="0" err="1">
                <a:solidFill>
                  <a:srgbClr val="1E4E9D"/>
                </a:solidFill>
              </a:rPr>
              <a:t>commitments</a:t>
            </a:r>
            <a:r>
              <a:rPr lang="sk-SK" dirty="0">
                <a:solidFill>
                  <a:srgbClr val="1E4E9D"/>
                </a:solidFill>
              </a:rPr>
              <a:t>: </a:t>
            </a:r>
          </a:p>
          <a:p>
            <a:pPr marL="0" indent="0">
              <a:buNone/>
            </a:pP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1in1out/1in2out </a:t>
            </a:r>
            <a:r>
              <a:rPr lang="sk-SK" dirty="0" err="1">
                <a:solidFill>
                  <a:srgbClr val="1E4E9D"/>
                </a:solidFill>
              </a:rPr>
              <a:t>principle</a:t>
            </a:r>
            <a:r>
              <a:rPr lang="sk-SK" dirty="0">
                <a:solidFill>
                  <a:srgbClr val="1E4E9D"/>
                </a:solidFill>
              </a:rPr>
              <a:t> </a:t>
            </a:r>
          </a:p>
          <a:p>
            <a:r>
              <a:rPr lang="sk-SK" dirty="0">
                <a:solidFill>
                  <a:srgbClr val="1E4E9D"/>
                </a:solidFill>
              </a:rPr>
              <a:t>ex post </a:t>
            </a:r>
            <a:r>
              <a:rPr lang="sk-SK" dirty="0" err="1">
                <a:solidFill>
                  <a:srgbClr val="1E4E9D"/>
                </a:solidFill>
              </a:rPr>
              <a:t>evaluation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for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legislative</a:t>
            </a:r>
            <a:r>
              <a:rPr lang="sk-SK" dirty="0">
                <a:solidFill>
                  <a:srgbClr val="1E4E9D"/>
                </a:solidFill>
              </a:rPr>
              <a:t> and </a:t>
            </a:r>
            <a:r>
              <a:rPr lang="sk-SK" dirty="0" err="1">
                <a:solidFill>
                  <a:srgbClr val="1E4E9D"/>
                </a:solidFill>
              </a:rPr>
              <a:t>non-legislative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materials</a:t>
            </a: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protection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against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unjustified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goldplating</a:t>
            </a: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antibureaucratic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packages</a:t>
            </a:r>
            <a:r>
              <a:rPr lang="sk-SK" dirty="0">
                <a:solidFill>
                  <a:srgbClr val="1E4E9D"/>
                </a:solidFill>
              </a:rPr>
              <a:t> – </a:t>
            </a:r>
            <a:r>
              <a:rPr lang="sk-SK" dirty="0" err="1">
                <a:solidFill>
                  <a:srgbClr val="1E4E9D"/>
                </a:solidFill>
              </a:rPr>
              <a:t>burden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reduction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activities</a:t>
            </a: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52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RECOVERY AND RESILIENCE PLAN OF THE SLOVAK REPUBLIC</a:t>
            </a:r>
            <a:endParaRPr lang="sk-SK" sz="3200" b="1" dirty="0">
              <a:solidFill>
                <a:schemeClr val="bg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01993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k-SK" dirty="0">
                <a:solidFill>
                  <a:srgbClr val="1E4E9D"/>
                </a:solidFill>
              </a:rPr>
              <a:t>4 </a:t>
            </a:r>
            <a:r>
              <a:rPr lang="sk-SK" dirty="0" err="1">
                <a:solidFill>
                  <a:srgbClr val="1E4E9D"/>
                </a:solidFill>
              </a:rPr>
              <a:t>commitments</a:t>
            </a:r>
            <a:r>
              <a:rPr lang="sk-SK" dirty="0">
                <a:solidFill>
                  <a:srgbClr val="1E4E9D"/>
                </a:solidFill>
              </a:rPr>
              <a:t>: </a:t>
            </a:r>
          </a:p>
          <a:p>
            <a:pPr marL="0" indent="0">
              <a:buNone/>
            </a:pPr>
            <a:endParaRPr lang="sk-SK" dirty="0">
              <a:solidFill>
                <a:srgbClr val="1E4E9D"/>
              </a:solidFill>
            </a:endParaRPr>
          </a:p>
          <a:p>
            <a:r>
              <a:rPr lang="sk-SK" b="1" dirty="0" err="1">
                <a:solidFill>
                  <a:srgbClr val="1E4E9D"/>
                </a:solidFill>
              </a:rPr>
              <a:t>the</a:t>
            </a:r>
            <a:r>
              <a:rPr lang="sk-SK" b="1" dirty="0">
                <a:solidFill>
                  <a:srgbClr val="1E4E9D"/>
                </a:solidFill>
              </a:rPr>
              <a:t> 1in1out/1in2out </a:t>
            </a:r>
            <a:r>
              <a:rPr lang="sk-SK" b="1" dirty="0" err="1">
                <a:solidFill>
                  <a:srgbClr val="1E4E9D"/>
                </a:solidFill>
              </a:rPr>
              <a:t>principle</a:t>
            </a:r>
            <a:r>
              <a:rPr lang="sk-SK" b="1" dirty="0">
                <a:solidFill>
                  <a:srgbClr val="1E4E9D"/>
                </a:solidFill>
              </a:rPr>
              <a:t> </a:t>
            </a:r>
          </a:p>
          <a:p>
            <a:r>
              <a:rPr lang="sk-SK" dirty="0">
                <a:solidFill>
                  <a:srgbClr val="1E4E9D"/>
                </a:solidFill>
              </a:rPr>
              <a:t>ex post </a:t>
            </a:r>
            <a:r>
              <a:rPr lang="sk-SK" dirty="0" err="1">
                <a:solidFill>
                  <a:srgbClr val="1E4E9D"/>
                </a:solidFill>
              </a:rPr>
              <a:t>evaluation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for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legislative</a:t>
            </a:r>
            <a:r>
              <a:rPr lang="sk-SK" dirty="0">
                <a:solidFill>
                  <a:srgbClr val="1E4E9D"/>
                </a:solidFill>
              </a:rPr>
              <a:t> and </a:t>
            </a:r>
            <a:r>
              <a:rPr lang="sk-SK" dirty="0" err="1">
                <a:solidFill>
                  <a:srgbClr val="1E4E9D"/>
                </a:solidFill>
              </a:rPr>
              <a:t>non-legislative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materials</a:t>
            </a: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protection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against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unjustified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goldplating</a:t>
            </a:r>
            <a:endParaRPr lang="sk-SK" dirty="0">
              <a:solidFill>
                <a:srgbClr val="1E4E9D"/>
              </a:solidFill>
            </a:endParaRPr>
          </a:p>
          <a:p>
            <a:r>
              <a:rPr lang="sk-SK" dirty="0" err="1">
                <a:solidFill>
                  <a:srgbClr val="1E4E9D"/>
                </a:solidFill>
              </a:rPr>
              <a:t>antibureaucratic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packages</a:t>
            </a:r>
            <a:r>
              <a:rPr lang="sk-SK" dirty="0">
                <a:solidFill>
                  <a:srgbClr val="1E4E9D"/>
                </a:solidFill>
              </a:rPr>
              <a:t> – </a:t>
            </a:r>
            <a:r>
              <a:rPr lang="sk-SK" dirty="0" err="1">
                <a:solidFill>
                  <a:srgbClr val="1E4E9D"/>
                </a:solidFill>
              </a:rPr>
              <a:t>burden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reduction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activities</a:t>
            </a:r>
            <a:endParaRPr lang="sk-SK" dirty="0">
              <a:solidFill>
                <a:srgbClr val="1E4E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42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29410"/>
            <a:ext cx="12165774" cy="185503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PRINCIPLE 1IN2OUT</a:t>
            </a:r>
          </a:p>
        </p:txBody>
      </p:sp>
      <p:sp>
        <p:nvSpPr>
          <p:cNvPr id="6" name="Zaoblený obdĺžnik 5"/>
          <p:cNvSpPr/>
          <p:nvPr/>
        </p:nvSpPr>
        <p:spPr>
          <a:xfrm>
            <a:off x="2259806" y="2686048"/>
            <a:ext cx="3019425" cy="1857375"/>
          </a:xfrm>
          <a:prstGeom prst="round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mechanism to reduce bureaucracy and costs</a:t>
            </a:r>
            <a:endParaRPr lang="sk-SK" sz="2400" dirty="0"/>
          </a:p>
        </p:txBody>
      </p:sp>
      <p:sp>
        <p:nvSpPr>
          <p:cNvPr id="7" name="Zaoblený obdĺžnik 6"/>
          <p:cNvSpPr/>
          <p:nvPr/>
        </p:nvSpPr>
        <p:spPr>
          <a:xfrm>
            <a:off x="6700837" y="2686049"/>
            <a:ext cx="3019425" cy="1857375"/>
          </a:xfrm>
          <a:prstGeom prst="round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err="1"/>
              <a:t>principle</a:t>
            </a:r>
            <a:r>
              <a:rPr lang="sk-SK" sz="2400" dirty="0"/>
              <a:t> 1in1out/1in2out</a:t>
            </a:r>
          </a:p>
        </p:txBody>
      </p:sp>
      <p:sp>
        <p:nvSpPr>
          <p:cNvPr id="8" name="Rovná sa 7"/>
          <p:cNvSpPr/>
          <p:nvPr/>
        </p:nvSpPr>
        <p:spPr>
          <a:xfrm>
            <a:off x="5451871" y="3223734"/>
            <a:ext cx="1076325" cy="804862"/>
          </a:xfrm>
          <a:prstGeom prst="mathEqual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46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1488" b="79428"/>
          <a:stretch/>
        </p:blipFill>
        <p:spPr>
          <a:xfrm>
            <a:off x="38310" y="-520900"/>
            <a:ext cx="12165774" cy="334411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3624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chemeClr val="bg1"/>
                </a:solidFill>
              </a:rPr>
              <a:t>THE UNIFIED METHODOLOGY FOR THE ASSESSMENT OF SELECTED IMPACTS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307149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>
                <a:solidFill>
                  <a:srgbClr val="1E4E9D"/>
                </a:solidFill>
              </a:rPr>
              <a:t>1in2out </a:t>
            </a:r>
            <a:r>
              <a:rPr lang="sk-SK" dirty="0" err="1">
                <a:solidFill>
                  <a:srgbClr val="1E4E9D"/>
                </a:solidFill>
              </a:rPr>
              <a:t>principle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is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incorporated</a:t>
            </a:r>
            <a:r>
              <a:rPr lang="sk-SK" dirty="0">
                <a:solidFill>
                  <a:srgbClr val="1E4E9D"/>
                </a:solidFill>
              </a:rPr>
              <a:t> in </a:t>
            </a:r>
            <a:r>
              <a:rPr lang="sk-SK" dirty="0" err="1">
                <a:solidFill>
                  <a:srgbClr val="1E4E9D"/>
                </a:solidFill>
              </a:rPr>
              <a:t>this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Unified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Methodology</a:t>
            </a:r>
            <a:r>
              <a:rPr lang="sk-SK" dirty="0">
                <a:solidFill>
                  <a:srgbClr val="1E4E9D"/>
                </a:solidFill>
              </a:rPr>
              <a:t>.</a:t>
            </a:r>
          </a:p>
          <a:p>
            <a:pPr marL="0" indent="0">
              <a:buNone/>
            </a:pPr>
            <a:endParaRPr lang="sk-SK" dirty="0">
              <a:solidFill>
                <a:srgbClr val="1E4E9D"/>
              </a:solidFill>
            </a:endParaRPr>
          </a:p>
          <a:p>
            <a:pPr marL="0" indent="0">
              <a:buNone/>
            </a:pPr>
            <a:r>
              <a:rPr lang="sk-SK" dirty="0" err="1">
                <a:solidFill>
                  <a:srgbClr val="1E4E9D"/>
                </a:solidFill>
              </a:rPr>
              <a:t>The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Unified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sk-SK" dirty="0" err="1">
                <a:solidFill>
                  <a:srgbClr val="1E4E9D"/>
                </a:solidFill>
              </a:rPr>
              <a:t>Methodology</a:t>
            </a:r>
            <a:r>
              <a:rPr lang="sk-SK" dirty="0">
                <a:solidFill>
                  <a:srgbClr val="1E4E9D"/>
                </a:solidFill>
              </a:rPr>
              <a:t> </a:t>
            </a:r>
            <a:r>
              <a:rPr lang="en-US" dirty="0">
                <a:solidFill>
                  <a:srgbClr val="1E4E9D"/>
                </a:solidFill>
              </a:rPr>
              <a:t>sets out a procedure for regulators to assess the impact of material</a:t>
            </a:r>
            <a:r>
              <a:rPr lang="sk-SK" dirty="0">
                <a:solidFill>
                  <a:srgbClr val="1E4E9D"/>
                </a:solidFill>
              </a:rPr>
              <a:t>s </a:t>
            </a:r>
            <a:r>
              <a:rPr lang="sk-SK" dirty="0" err="1">
                <a:solidFill>
                  <a:srgbClr val="1E4E9D"/>
                </a:solidFill>
              </a:rPr>
              <a:t>that</a:t>
            </a:r>
            <a:r>
              <a:rPr lang="sk-SK" dirty="0">
                <a:solidFill>
                  <a:srgbClr val="1E4E9D"/>
                </a:solidFill>
              </a:rPr>
              <a:t> are </a:t>
            </a:r>
            <a:r>
              <a:rPr lang="sk-SK" dirty="0" err="1">
                <a:solidFill>
                  <a:srgbClr val="1E4E9D"/>
                </a:solidFill>
              </a:rPr>
              <a:t>about</a:t>
            </a:r>
            <a:r>
              <a:rPr lang="en-US" dirty="0">
                <a:solidFill>
                  <a:srgbClr val="1E4E9D"/>
                </a:solidFill>
              </a:rPr>
              <a:t> to be submitted to the process</a:t>
            </a:r>
            <a:r>
              <a:rPr lang="sk-SK" dirty="0">
                <a:solidFill>
                  <a:srgbClr val="1E4E9D"/>
                </a:solidFill>
              </a:rPr>
              <a:t> of </a:t>
            </a:r>
            <a:r>
              <a:rPr lang="sk-SK" dirty="0" err="1">
                <a:solidFill>
                  <a:srgbClr val="1E4E9D"/>
                </a:solidFill>
              </a:rPr>
              <a:t>commenting</a:t>
            </a:r>
            <a:r>
              <a:rPr lang="sk-SK" dirty="0">
                <a:solidFill>
                  <a:srgbClr val="1E4E9D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5305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2078</TotalTime>
  <Words>1421</Words>
  <Application>Microsoft Office PowerPoint</Application>
  <PresentationFormat>Širokouhlá</PresentationFormat>
  <Paragraphs>238</Paragraphs>
  <Slides>27</Slides>
  <Notes>24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Wingdings</vt:lpstr>
      <vt:lpstr>Motív balíka Office</vt:lpstr>
      <vt:lpstr>Prezentácia programu PowerPoint</vt:lpstr>
      <vt:lpstr>REGIONAL AND EU POLICIES FOR ENTREPRENEURSHIP</vt:lpstr>
      <vt:lpstr>BARRIERS TO DOING BUSINESS</vt:lpstr>
      <vt:lpstr>HOW DOES MINISTRY OF ECONOMY OF THE SLOVAK REPUBLIC HELP TO IMPROVE BUSINESS ENVIRONMENT?</vt:lpstr>
      <vt:lpstr>TWO BETTER REGULATION TOOLS</vt:lpstr>
      <vt:lpstr>RECOVERY AND RESILIENCE PLAN OF THE SLOVAK REPUBLIC</vt:lpstr>
      <vt:lpstr>RECOVERY AND RESILIENCE PLAN OF THE SLOVAK REPUBLIC</vt:lpstr>
      <vt:lpstr>PRINCIPLE 1IN2OUT</vt:lpstr>
      <vt:lpstr>THE UNIFIED METHODOLOGY FOR THE ASSESSMENT OF SELECTED IMPACTS </vt:lpstr>
      <vt:lpstr>MECHANISM TO REDUCE BUREAUCRACY AND COSTS</vt:lpstr>
      <vt:lpstr>MECHANISM TO REDUCE BUREAUCRACY AND COSTS</vt:lpstr>
      <vt:lpstr>Business impact analysis</vt:lpstr>
      <vt:lpstr>VIRTUAL ACCOUNTS</vt:lpstr>
      <vt:lpstr>CONSULTATIONS WITH BUSINESS ENVIRONMENTS</vt:lpstr>
      <vt:lpstr>BUSINESS ACTORS AND THEIR ROLE DURING CONSULTATIONS</vt:lpstr>
      <vt:lpstr>BUSINESS ACTORS AND THEIR ROLE DURING CONSULTATIONS</vt:lpstr>
      <vt:lpstr>COMPETITIVENESS AND PRODUCTIVITY</vt:lpstr>
      <vt:lpstr>RECOVERY AND RESILIENCE PLAN OF THE SLOVAK REPUBLIC</vt:lpstr>
      <vt:lpstr>EX POST EVALUATION</vt:lpstr>
      <vt:lpstr>EX POST EVALUATION</vt:lpstr>
      <vt:lpstr>RECOVERY AND RESILIENCE PLAN OF THE SLOVAK REPUBLIC</vt:lpstr>
      <vt:lpstr>PROTECTION AGAINST UNJUSTIFIED GOLDPLATING</vt:lpstr>
      <vt:lpstr>RECOVERY AND RESILIENCE PLAN OF THE SLOVAK REPUBLIC</vt:lpstr>
      <vt:lpstr>ANTIBUREAUCRATIC PACKAGES – BURDEN REDUCTION ACTIVITIES</vt:lpstr>
      <vt:lpstr>ANTIBUREAUCRATIC PACKAGES – EXAMPLES OF THE MEASURES</vt:lpstr>
      <vt:lpstr>ANTIBUREAUCRATIC PACKAGES </vt:lpstr>
      <vt:lpstr>Prezentácia programu PowerPoint</vt:lpstr>
    </vt:vector>
  </TitlesOfParts>
  <Company>Ministerstvo hospodárstva Slovenskej republiky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Školenie 1in2out</dc:title>
  <dc:creator>Strelkova Monika</dc:creator>
  <cp:lastModifiedBy>Ján Valášek | OF EU v Batislave</cp:lastModifiedBy>
  <cp:revision>95</cp:revision>
  <dcterms:created xsi:type="dcterms:W3CDTF">2022-05-20T12:38:40Z</dcterms:created>
  <dcterms:modified xsi:type="dcterms:W3CDTF">2022-06-16T21:49:47Z</dcterms:modified>
</cp:coreProperties>
</file>